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77" r:id="rId4"/>
    <p:sldId id="269" r:id="rId5"/>
    <p:sldId id="258" r:id="rId6"/>
    <p:sldId id="271" r:id="rId7"/>
    <p:sldId id="260" r:id="rId8"/>
    <p:sldId id="272" r:id="rId9"/>
    <p:sldId id="261" r:id="rId10"/>
    <p:sldId id="262" r:id="rId11"/>
    <p:sldId id="263" r:id="rId12"/>
    <p:sldId id="265" r:id="rId13"/>
    <p:sldId id="273" r:id="rId14"/>
    <p:sldId id="274" r:id="rId15"/>
    <p:sldId id="275" r:id="rId16"/>
    <p:sldId id="276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12" autoAdjust="0"/>
  </p:normalViewPr>
  <p:slideViewPr>
    <p:cSldViewPr snapToGrid="0">
      <p:cViewPr>
        <p:scale>
          <a:sx n="80" d="100"/>
          <a:sy n="80" d="100"/>
        </p:scale>
        <p:origin x="78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7133-5EF5-4230-BE4F-F3C4D4B0B6E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85587-678B-4C8E-BB11-9966566D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can</a:t>
            </a:r>
            <a:r>
              <a:rPr lang="en-US" baseline="0" dirty="0" smtClean="0"/>
              <a:t> be placed in modules, Assignments, or Pages.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are used to organize course content by weeks, units, or a different organizational structure. Modules essentially create a one-directional linear flow of what students should do in a course. Module can contain files, discussions, assignments, quizzes, and other learning materials.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85587-678B-4C8E-BB11-9966566DC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AE92-FE75-4C26-B19D-A668DDE0923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5B12-332A-4A9D-B256-44C782E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3" y="2521690"/>
            <a:ext cx="3928534" cy="1325563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267" y="2422472"/>
            <a:ext cx="6316134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Courses hosted on canvas.</a:t>
            </a:r>
          </a:p>
          <a:p>
            <a:r>
              <a:rPr lang="en-US" dirty="0" smtClean="0"/>
              <a:t>Student count between 1 and 300</a:t>
            </a:r>
          </a:p>
          <a:p>
            <a:r>
              <a:rPr lang="en-US" dirty="0" smtClean="0"/>
              <a:t>Excluded ASU Orientation courses</a:t>
            </a:r>
          </a:p>
          <a:p>
            <a:r>
              <a:rPr lang="en-US" dirty="0" smtClean="0"/>
              <a:t>Standard normalization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06249"/>
              </p:ext>
            </p:extLst>
          </p:nvPr>
        </p:nvGraphicFramePr>
        <p:xfrm>
          <a:off x="203200" y="284163"/>
          <a:ext cx="11760199" cy="16303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9109">
                  <a:extLst>
                    <a:ext uri="{9D8B030D-6E8A-4147-A177-3AD203B41FA5}">
                      <a16:colId xmlns:a16="http://schemas.microsoft.com/office/drawing/2014/main" val="2662385975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741603346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3883195837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987065725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1629896649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678332089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3692949485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203717121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4147109753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453207815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612115499"/>
                    </a:ext>
                  </a:extLst>
                </a:gridCol>
              </a:tblGrid>
              <a:tr h="52503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Student 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no. of Logins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No. of Logins Per 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No. of Canvas Tools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Announcement 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Module 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Wiki Page 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Assignment 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External Tool 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no. of Courses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74964"/>
                  </a:ext>
                </a:extLst>
              </a:tr>
              <a:tr h="221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11288.14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164.92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3515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54786"/>
                  </a:ext>
                </a:extLst>
              </a:tr>
              <a:tr h="221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195.44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21578.49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86.75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34.62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46413"/>
                  </a:ext>
                </a:extLst>
              </a:tr>
              <a:tr h="221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06387"/>
                  </a:ext>
                </a:extLst>
              </a:tr>
              <a:tr h="221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45088"/>
                  </a:ext>
                </a:extLst>
              </a:tr>
              <a:tr h="221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439560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590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27087"/>
              </p:ext>
            </p:extLst>
          </p:nvPr>
        </p:nvGraphicFramePr>
        <p:xfrm>
          <a:off x="203199" y="4867275"/>
          <a:ext cx="11760199" cy="17389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9109">
                  <a:extLst>
                    <a:ext uri="{9D8B030D-6E8A-4147-A177-3AD203B41FA5}">
                      <a16:colId xmlns:a16="http://schemas.microsoft.com/office/drawing/2014/main" val="2338892458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19836069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010181000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941558113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3385077015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2709157978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3187715019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712269118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1546702322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406802622"/>
                    </a:ext>
                  </a:extLst>
                </a:gridCol>
                <a:gridCol w="1069109">
                  <a:extLst>
                    <a:ext uri="{9D8B030D-6E8A-4147-A177-3AD203B41FA5}">
                      <a16:colId xmlns:a16="http://schemas.microsoft.com/office/drawing/2014/main" val="3961006736"/>
                    </a:ext>
                  </a:extLst>
                </a:gridCol>
              </a:tblGrid>
              <a:tr h="6340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Student Count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Total no. of Logins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No. of Logins Per Person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No. of Canvas Tools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Announcement Count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Module Count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Wiki Page Count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Assignment Count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External Tool Count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Total no. of Courses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35263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mean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9697.90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600" u="none" strike="noStrike" kern="1200" dirty="0">
                          <a:effectLst/>
                        </a:rPr>
                        <a:t>3362</a:t>
                      </a:r>
                      <a:endParaRPr lang="en-US" sz="3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40123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std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11256.15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66216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min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22397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median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9640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effectLst/>
                        </a:rPr>
                        <a:t>max</a:t>
                      </a:r>
                      <a:endParaRPr lang="en-US" sz="14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49" marR="7449" marT="74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103227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3458"/>
            <a:ext cx="5342467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7" y="942711"/>
            <a:ext cx="5852583" cy="4389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942711"/>
            <a:ext cx="5857875" cy="43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9658"/>
            <a:ext cx="10405533" cy="845609"/>
          </a:xfrm>
        </p:spPr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733" y="1363133"/>
            <a:ext cx="109981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collected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October 10, 2018 – Number of courses = 1660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November 18, 2018 – Number of courses = 2,250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December 02, 2018 </a:t>
            </a:r>
            <a:r>
              <a:rPr lang="en-US" sz="2400" dirty="0" smtClean="0"/>
              <a:t>– Number of courses = 2,250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Clustering Techniques: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K-means with 200 iterations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Agglomerative Hierarchical Clustering</a:t>
            </a:r>
          </a:p>
          <a:p>
            <a:endParaRPr lang="en-US" sz="2400" dirty="0" smtClean="0"/>
          </a:p>
          <a:p>
            <a:r>
              <a:rPr lang="en-US" sz="2400" dirty="0" smtClean="0"/>
              <a:t>Observed similar results with both methods.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Derived 5 clusters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57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12725"/>
            <a:ext cx="10515600" cy="1177925"/>
          </a:xfrm>
        </p:spPr>
        <p:txBody>
          <a:bodyPr/>
          <a:lstStyle/>
          <a:p>
            <a:r>
              <a:rPr lang="en-US" dirty="0" smtClean="0"/>
              <a:t>Course counts by type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02708"/>
              </p:ext>
            </p:extLst>
          </p:nvPr>
        </p:nvGraphicFramePr>
        <p:xfrm>
          <a:off x="381000" y="3336815"/>
          <a:ext cx="2881313" cy="29274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1736469179"/>
                    </a:ext>
                  </a:extLst>
                </a:gridCol>
              </a:tblGrid>
              <a:tr h="64045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Assessment Heavy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(4.93%)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933737"/>
                  </a:ext>
                </a:extLst>
              </a:tr>
              <a:tr h="535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Good use (Content, Assignments)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(26.36%)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1097126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Good use (Large Courses, Groups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(28.89%)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166552"/>
                  </a:ext>
                </a:extLst>
              </a:tr>
              <a:tr h="626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Lighter </a:t>
                      </a:r>
                      <a:r>
                        <a:rPr lang="en-US" sz="1600" u="none" strike="noStrike" dirty="0" smtClean="0">
                          <a:effectLst/>
                        </a:rPr>
                        <a:t>use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(37.33%)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477335"/>
                  </a:ext>
                </a:extLst>
              </a:tr>
              <a:tr h="626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Mega </a:t>
                      </a:r>
                      <a:r>
                        <a:rPr lang="en-US" sz="1600" u="none" strike="noStrike" dirty="0" smtClean="0">
                          <a:effectLst/>
                        </a:rPr>
                        <a:t>courses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(2.49%)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3086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1209675"/>
            <a:ext cx="11344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Lighter Use:</a:t>
            </a:r>
            <a:r>
              <a:rPr lang="en-US" dirty="0" smtClean="0"/>
              <a:t> Lighter use of canvas tools. Has fewer modules, groups and assignments.</a:t>
            </a:r>
          </a:p>
          <a:p>
            <a:r>
              <a:rPr lang="en-US" b="1" dirty="0" smtClean="0"/>
              <a:t>Good Use (Content, Assignments):</a:t>
            </a:r>
            <a:r>
              <a:rPr lang="en-US" dirty="0" smtClean="0"/>
              <a:t> </a:t>
            </a:r>
            <a:r>
              <a:rPr lang="en-US" dirty="0"/>
              <a:t>Content heavy course with most modules </a:t>
            </a:r>
            <a:r>
              <a:rPr lang="en-US" dirty="0" smtClean="0"/>
              <a:t>than </a:t>
            </a:r>
            <a:r>
              <a:rPr lang="en-US" dirty="0"/>
              <a:t>any other group, has one-way discussions between instructors and students. </a:t>
            </a:r>
            <a:endParaRPr lang="en-US" dirty="0" smtClean="0"/>
          </a:p>
          <a:p>
            <a:r>
              <a:rPr lang="en-US" b="1" dirty="0"/>
              <a:t>Good use (Large Courses, Groups</a:t>
            </a:r>
            <a:r>
              <a:rPr lang="en-US" b="1" dirty="0" smtClean="0"/>
              <a:t>): </a:t>
            </a:r>
            <a:r>
              <a:rPr lang="en-US" dirty="0" smtClean="0"/>
              <a:t>Uses most of the canvas tools, has courses with large student count requiring groups.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Assessment Heavy: </a:t>
            </a:r>
            <a:r>
              <a:rPr lang="en-US" dirty="0" smtClean="0"/>
              <a:t>Have lots of assignments and quizzes.  </a:t>
            </a:r>
          </a:p>
          <a:p>
            <a:r>
              <a:rPr lang="en-US" b="1" dirty="0" smtClean="0"/>
              <a:t>Mega Courses: </a:t>
            </a:r>
            <a:r>
              <a:rPr lang="en-US" dirty="0" smtClean="0"/>
              <a:t> Large courses with many groups to manage the class size. Heavy group discussions.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3336815"/>
            <a:ext cx="8146871" cy="34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12725"/>
            <a:ext cx="10515600" cy="1177925"/>
          </a:xfrm>
        </p:spPr>
        <p:txBody>
          <a:bodyPr/>
          <a:lstStyle/>
          <a:p>
            <a:r>
              <a:rPr lang="en-US" dirty="0" smtClean="0"/>
              <a:t>Course counts in clusters by Modality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78243"/>
              </p:ext>
            </p:extLst>
          </p:nvPr>
        </p:nvGraphicFramePr>
        <p:xfrm>
          <a:off x="742951" y="1895474"/>
          <a:ext cx="4252912" cy="322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2912">
                  <a:extLst>
                    <a:ext uri="{9D8B030D-6E8A-4147-A177-3AD203B41FA5}">
                      <a16:colId xmlns:a16="http://schemas.microsoft.com/office/drawing/2014/main" val="1736469179"/>
                    </a:ext>
                  </a:extLst>
                </a:gridCol>
              </a:tblGrid>
              <a:tr h="64579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Assessment Heavy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(4.93%)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933737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Good use (Content, Assignments)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(26.36%)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1097126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Good use (Large Courses, Groups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(28.89%)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166552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Lighter </a:t>
                      </a:r>
                      <a:r>
                        <a:rPr lang="en-US" sz="1600" u="none" strike="noStrike" dirty="0" smtClean="0">
                          <a:effectLst/>
                        </a:rPr>
                        <a:t>use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(37.33%)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477335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Mega </a:t>
                      </a:r>
                      <a:r>
                        <a:rPr lang="en-US" sz="1600" u="none" strike="noStrike" dirty="0" smtClean="0">
                          <a:effectLst/>
                        </a:rPr>
                        <a:t>courses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(2.49%)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30865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1804987"/>
            <a:ext cx="6419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321"/>
            <a:ext cx="12192000" cy="63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46050"/>
            <a:ext cx="10515600" cy="1325563"/>
          </a:xfrm>
        </p:spPr>
        <p:txBody>
          <a:bodyPr/>
          <a:lstStyle/>
          <a:p>
            <a:r>
              <a:rPr lang="en-US" dirty="0" smtClean="0"/>
              <a:t>Change of course cluster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336" y="1825625"/>
            <a:ext cx="86073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63817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50" y="62579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20225" y="6381750"/>
            <a:ext cx="9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clusters by School &amp; Colleges.</a:t>
            </a:r>
          </a:p>
          <a:p>
            <a:r>
              <a:rPr lang="en-US" dirty="0" smtClean="0"/>
              <a:t>View Student activity on canvas tools by time.</a:t>
            </a:r>
          </a:p>
        </p:txBody>
      </p:sp>
    </p:spTree>
    <p:extLst>
      <p:ext uri="{BB962C8B-B14F-4D97-AF65-F5344CB8AC3E}">
        <p14:creationId xmlns:p14="http://schemas.microsoft.com/office/powerpoint/2010/main" val="21020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36526"/>
            <a:ext cx="9762067" cy="828674"/>
          </a:xfrm>
        </p:spPr>
        <p:txBody>
          <a:bodyPr/>
          <a:lstStyle/>
          <a:p>
            <a:r>
              <a:rPr lang="en-US" dirty="0" smtClean="0"/>
              <a:t>Canvas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965200"/>
            <a:ext cx="11726333" cy="57319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Announcements: </a:t>
            </a:r>
            <a:r>
              <a:rPr lang="en-US" dirty="0"/>
              <a:t>I</a:t>
            </a:r>
            <a:r>
              <a:rPr lang="en-US" dirty="0" smtClean="0"/>
              <a:t>nformational posts shared with the entire course site, which can be commented upon by participants </a:t>
            </a:r>
            <a:endParaRPr lang="en-US" dirty="0" smtClean="0"/>
          </a:p>
          <a:p>
            <a:r>
              <a:rPr lang="en-US" dirty="0" smtClean="0"/>
              <a:t>Assignments : Assess students</a:t>
            </a:r>
            <a:r>
              <a:rPr lang="en-US" dirty="0"/>
              <a:t>' understanding and </a:t>
            </a:r>
            <a:r>
              <a:rPr lang="en-US" dirty="0" smtClean="0"/>
              <a:t>competency. Assignments </a:t>
            </a:r>
            <a:r>
              <a:rPr lang="en-US" dirty="0"/>
              <a:t>include Quizzes, graded Discussions, and online </a:t>
            </a:r>
            <a:r>
              <a:rPr lang="en-US" dirty="0" smtClean="0"/>
              <a:t>submissions.</a:t>
            </a:r>
          </a:p>
          <a:p>
            <a:r>
              <a:rPr lang="en-US" dirty="0" smtClean="0"/>
              <a:t>Collaborations: </a:t>
            </a:r>
            <a:r>
              <a:rPr lang="en-US" dirty="0"/>
              <a:t> </a:t>
            </a:r>
            <a:r>
              <a:rPr lang="en-US" dirty="0" smtClean="0"/>
              <a:t>Allow </a:t>
            </a:r>
            <a:r>
              <a:rPr lang="en-US" dirty="0"/>
              <a:t>multiple users to work </a:t>
            </a:r>
            <a:r>
              <a:rPr lang="en-US" dirty="0" smtClean="0"/>
              <a:t>together.</a:t>
            </a:r>
          </a:p>
          <a:p>
            <a:r>
              <a:rPr lang="en-US" dirty="0" smtClean="0"/>
              <a:t>Conferences: </a:t>
            </a:r>
            <a:r>
              <a:rPr lang="en-US" dirty="0"/>
              <a:t>L</a:t>
            </a:r>
            <a:r>
              <a:rPr lang="en-US" dirty="0" smtClean="0"/>
              <a:t>ive web conferencing.</a:t>
            </a:r>
            <a:endParaRPr lang="en-US" dirty="0" smtClean="0"/>
          </a:p>
          <a:p>
            <a:r>
              <a:rPr lang="en-US" dirty="0" smtClean="0"/>
              <a:t>Discussions: </a:t>
            </a:r>
            <a:r>
              <a:rPr lang="en-US" dirty="0" smtClean="0"/>
              <a:t>Online forums associated with a class.</a:t>
            </a:r>
            <a:endParaRPr lang="en-US" dirty="0" smtClean="0"/>
          </a:p>
          <a:p>
            <a:r>
              <a:rPr lang="en-US" dirty="0" smtClean="0"/>
              <a:t>Files: </a:t>
            </a:r>
            <a:r>
              <a:rPr lang="en-US" dirty="0" smtClean="0"/>
              <a:t>Canvas’s file-sharing tool. (Personal, Group and Course Files).</a:t>
            </a:r>
            <a:endParaRPr lang="en-US" dirty="0" smtClean="0"/>
          </a:p>
          <a:p>
            <a:r>
              <a:rPr lang="en-US" dirty="0" smtClean="0"/>
              <a:t>Grades: Stores information </a:t>
            </a:r>
            <a:r>
              <a:rPr lang="en-US" dirty="0"/>
              <a:t>about student progress in the </a:t>
            </a:r>
            <a:r>
              <a:rPr lang="en-US" dirty="0" smtClean="0"/>
              <a:t>course.</a:t>
            </a:r>
          </a:p>
          <a:p>
            <a:r>
              <a:rPr lang="en-US" dirty="0" smtClean="0"/>
              <a:t>Home: Course default home page.</a:t>
            </a:r>
          </a:p>
          <a:p>
            <a:r>
              <a:rPr lang="en-US" dirty="0" smtClean="0"/>
              <a:t>Modules: </a:t>
            </a:r>
            <a:r>
              <a:rPr lang="en-US" b="1" dirty="0" smtClean="0"/>
              <a:t> Modules allow instructors to organize content to help control the flow of the course.</a:t>
            </a:r>
            <a:endParaRPr lang="en-US" dirty="0" smtClean="0"/>
          </a:p>
          <a:p>
            <a:r>
              <a:rPr lang="en-US" dirty="0" smtClean="0"/>
              <a:t>Outcomes: </a:t>
            </a:r>
            <a:r>
              <a:rPr lang="en-US" dirty="0"/>
              <a:t>Outcomes allow the administration and faculty to track mastery in a </a:t>
            </a:r>
            <a:r>
              <a:rPr lang="en-US" dirty="0" smtClean="0"/>
              <a:t>course.</a:t>
            </a:r>
          </a:p>
          <a:p>
            <a:r>
              <a:rPr lang="en-US" dirty="0" smtClean="0"/>
              <a:t>Wiki Pages: </a:t>
            </a:r>
            <a:r>
              <a:rPr lang="en-US" dirty="0" smtClean="0"/>
              <a:t>Custom web pages that instructors create to share information, including links to other Canvas tools.</a:t>
            </a:r>
            <a:endParaRPr lang="en-US" dirty="0" smtClean="0"/>
          </a:p>
          <a:p>
            <a:r>
              <a:rPr lang="en-US" dirty="0" smtClean="0"/>
              <a:t>Groups: </a:t>
            </a:r>
            <a:r>
              <a:rPr lang="en-US" dirty="0" smtClean="0"/>
              <a:t>Supplementary mini Canvas sites (containing their own files, pages, announcements and discussions) created for students’ group activities.</a:t>
            </a:r>
            <a:endParaRPr lang="en-US" dirty="0" smtClean="0"/>
          </a:p>
          <a:p>
            <a:r>
              <a:rPr lang="en-US" dirty="0" smtClean="0"/>
              <a:t>Quizzes: </a:t>
            </a:r>
            <a:r>
              <a:rPr lang="en-US" dirty="0" smtClean="0"/>
              <a:t>Graded or ungraded (self-test) online quizzes taken within Canvas.</a:t>
            </a:r>
            <a:endParaRPr lang="en-US" dirty="0" smtClean="0"/>
          </a:p>
          <a:p>
            <a:r>
              <a:rPr lang="en-US" dirty="0" smtClean="0"/>
              <a:t>Settings: Tool instructors or designers use to manage course.</a:t>
            </a:r>
          </a:p>
          <a:p>
            <a:r>
              <a:rPr lang="en-US" dirty="0" smtClean="0"/>
              <a:t>Syllabus: A wiki page with course syllabus.</a:t>
            </a:r>
          </a:p>
        </p:txBody>
      </p:sp>
    </p:spTree>
    <p:extLst>
      <p:ext uri="{BB962C8B-B14F-4D97-AF65-F5344CB8AC3E}">
        <p14:creationId xmlns:p14="http://schemas.microsoft.com/office/powerpoint/2010/main" val="26408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tools used by courses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690688"/>
            <a:ext cx="9773401" cy="4529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950" y="6286500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 Course = 1,738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147637"/>
            <a:ext cx="11845126" cy="6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0805"/>
            <a:ext cx="5219700" cy="968375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073" y="1059179"/>
            <a:ext cx="11696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Module Items: </a:t>
            </a:r>
            <a:r>
              <a:rPr lang="en-US" dirty="0" smtClean="0"/>
              <a:t>Module </a:t>
            </a:r>
            <a:r>
              <a:rPr lang="en-US" dirty="0"/>
              <a:t>can contain files, discussions, assignments, quizzes, and other learning materials</a:t>
            </a:r>
            <a:r>
              <a:rPr lang="en-US" dirty="0" smtClean="0"/>
              <a:t>. </a:t>
            </a:r>
          </a:p>
          <a:p>
            <a:pPr algn="just"/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Adding requirements to modules: </a:t>
            </a:r>
            <a:r>
              <a:rPr lang="en-US" dirty="0" smtClean="0"/>
              <a:t>Students </a:t>
            </a:r>
            <a:r>
              <a:rPr lang="en-US" dirty="0"/>
              <a:t>must complete the defined requirements within the module before the module will be marked complete. 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Depending on the module item type, requirements include up to </a:t>
            </a:r>
            <a:r>
              <a:rPr lang="en-US" dirty="0" smtClean="0"/>
              <a:t>5 </a:t>
            </a:r>
            <a:r>
              <a:rPr lang="en-US" dirty="0"/>
              <a:t>options: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View the item</a:t>
            </a:r>
            <a:r>
              <a:rPr lang="en-US" dirty="0"/>
              <a:t>: </a:t>
            </a:r>
            <a:r>
              <a:rPr lang="en-US" dirty="0" smtClean="0"/>
              <a:t>Must </a:t>
            </a:r>
            <a:r>
              <a:rPr lang="en-US" dirty="0"/>
              <a:t>view the item.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Mark as done</a:t>
            </a:r>
            <a:r>
              <a:rPr lang="en-US" dirty="0"/>
              <a:t>: </a:t>
            </a:r>
            <a:r>
              <a:rPr lang="en-US" dirty="0" smtClean="0"/>
              <a:t>Must </a:t>
            </a:r>
            <a:r>
              <a:rPr lang="en-US" dirty="0"/>
              <a:t>mark the assignment or page as done before they can progress to the next item. 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Contribute to the page</a:t>
            </a:r>
            <a:r>
              <a:rPr lang="en-US" dirty="0"/>
              <a:t>: </a:t>
            </a:r>
            <a:r>
              <a:rPr lang="en-US" dirty="0" smtClean="0"/>
              <a:t>Post a </a:t>
            </a:r>
            <a:r>
              <a:rPr lang="en-US" dirty="0"/>
              <a:t>reply to a non-graded discussion or contribute content to a </a:t>
            </a:r>
            <a:r>
              <a:rPr lang="en-US" dirty="0" smtClean="0"/>
              <a:t>page.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Submit </a:t>
            </a:r>
            <a:r>
              <a:rPr lang="en-US" b="1" dirty="0"/>
              <a:t>the assignment</a:t>
            </a:r>
            <a:r>
              <a:rPr lang="en-US" dirty="0"/>
              <a:t>: Students must submit an assignment, post a reply to a graded discussion, or submit a </a:t>
            </a:r>
            <a:r>
              <a:rPr lang="en-US" dirty="0" smtClean="0"/>
              <a:t>quiz.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Score </a:t>
            </a:r>
            <a:r>
              <a:rPr lang="en-US" b="1" dirty="0"/>
              <a:t>at least</a:t>
            </a:r>
            <a:r>
              <a:rPr lang="en-US" dirty="0"/>
              <a:t>: Students must meet a minimum submission score. 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Module Prerequisite: </a:t>
            </a:r>
            <a:r>
              <a:rPr lang="en-US" dirty="0"/>
              <a:t> </a:t>
            </a:r>
            <a:r>
              <a:rPr lang="en-US" dirty="0" smtClean="0"/>
              <a:t>Students </a:t>
            </a:r>
            <a:r>
              <a:rPr lang="en-US" dirty="0"/>
              <a:t>must complete a module before moving to the next </a:t>
            </a:r>
            <a:r>
              <a:rPr lang="en-US" dirty="0" smtClean="0"/>
              <a:t>module.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4475498"/>
            <a:ext cx="7334250" cy="2382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3362" y="4475499"/>
            <a:ext cx="4552952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Require Sequential Progress: </a:t>
            </a:r>
            <a:r>
              <a:rPr lang="en-US" dirty="0" smtClean="0"/>
              <a:t>Items within a module should be completed sequentially.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90806"/>
            <a:ext cx="10515600" cy="985520"/>
          </a:xfrm>
        </p:spPr>
        <p:txBody>
          <a:bodyPr/>
          <a:lstStyle/>
          <a:p>
            <a:r>
              <a:rPr lang="en-US" dirty="0" smtClean="0"/>
              <a:t>Module Requirement Funnel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94193"/>
            <a:ext cx="6186487" cy="54498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33764"/>
              </p:ext>
            </p:extLst>
          </p:nvPr>
        </p:nvGraphicFramePr>
        <p:xfrm>
          <a:off x="1047750" y="1272116"/>
          <a:ext cx="4743450" cy="510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154699148"/>
                    </a:ext>
                  </a:extLst>
                </a:gridCol>
              </a:tblGrid>
              <a:tr h="89958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Total Number of Courses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39864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Courses with Modules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12355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Courses with Module</a:t>
                      </a:r>
                      <a:r>
                        <a:rPr lang="en-US" baseline="0" dirty="0" smtClean="0"/>
                        <a:t> Items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69152"/>
                  </a:ext>
                </a:extLst>
              </a:tr>
              <a:tr h="8341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Courses</a:t>
                      </a:r>
                      <a:r>
                        <a:rPr lang="en-US" baseline="0" dirty="0" smtClean="0"/>
                        <a:t> with requirements set on module items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932491"/>
                  </a:ext>
                </a:extLst>
              </a:tr>
              <a:tr h="8341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Courses</a:t>
                      </a:r>
                      <a:r>
                        <a:rPr lang="en-US" baseline="0" dirty="0" smtClean="0"/>
                        <a:t> with module prerequisites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423476"/>
                  </a:ext>
                </a:extLst>
              </a:tr>
              <a:tr h="8341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Courses</a:t>
                      </a:r>
                      <a:r>
                        <a:rPr lang="en-US" baseline="0" dirty="0" smtClean="0"/>
                        <a:t> requiring module items to be completed sequentially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36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3" y="863600"/>
            <a:ext cx="11900234" cy="58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course design types.</a:t>
            </a:r>
          </a:p>
          <a:p>
            <a:r>
              <a:rPr lang="en-US" dirty="0" smtClean="0"/>
              <a:t>Helps us explore how courses can make most effective use of LMS.</a:t>
            </a:r>
          </a:p>
          <a:p>
            <a:r>
              <a:rPr lang="en-US" dirty="0" smtClean="0"/>
              <a:t>Helps instructors and course designers make use of broad canvas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207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32540"/>
              </p:ext>
            </p:extLst>
          </p:nvPr>
        </p:nvGraphicFramePr>
        <p:xfrm>
          <a:off x="838200" y="1517570"/>
          <a:ext cx="4783668" cy="42961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834">
                  <a:extLst>
                    <a:ext uri="{9D8B030D-6E8A-4147-A177-3AD203B41FA5}">
                      <a16:colId xmlns:a16="http://schemas.microsoft.com/office/drawing/2014/main" val="2639136920"/>
                    </a:ext>
                  </a:extLst>
                </a:gridCol>
                <a:gridCol w="2391834">
                  <a:extLst>
                    <a:ext uri="{9D8B030D-6E8A-4147-A177-3AD203B41FA5}">
                      <a16:colId xmlns:a16="http://schemas.microsoft.com/office/drawing/2014/main" val="3799542001"/>
                    </a:ext>
                  </a:extLst>
                </a:gridCol>
              </a:tblGrid>
              <a:tr h="5471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Count Features (for building clusters)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49040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announcements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external tools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899908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assignments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collaborations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67263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course sections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ltis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48456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ta enrollments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lti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urls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34979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wiki pages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module </a:t>
                      </a:r>
                      <a:r>
                        <a:rPr lang="en-US" sz="2000" u="none" strike="noStrike" dirty="0" err="1">
                          <a:effectLst/>
                        </a:rPr>
                        <a:t>urls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462156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attachments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outcomes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42561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modules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quizzes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365432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rubrics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discussion entries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386951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groups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web conferences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44263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quiz questions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calendar events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69853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conversations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location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156603"/>
                  </a:ext>
                </a:extLst>
              </a:tr>
              <a:tr h="23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Student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0749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1633" y="6075376"/>
            <a:ext cx="487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present in canvas data warehouse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97400" y="6179608"/>
            <a:ext cx="203198" cy="1608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391345"/>
              </p:ext>
            </p:extLst>
          </p:nvPr>
        </p:nvGraphicFramePr>
        <p:xfrm>
          <a:off x="7470774" y="1517570"/>
          <a:ext cx="4083051" cy="39837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7119">
                  <a:extLst>
                    <a:ext uri="{9D8B030D-6E8A-4147-A177-3AD203B41FA5}">
                      <a16:colId xmlns:a16="http://schemas.microsoft.com/office/drawing/2014/main" val="1285623332"/>
                    </a:ext>
                  </a:extLst>
                </a:gridCol>
                <a:gridCol w="1855932">
                  <a:extLst>
                    <a:ext uri="{9D8B030D-6E8A-4147-A177-3AD203B41FA5}">
                      <a16:colId xmlns:a16="http://schemas.microsoft.com/office/drawing/2014/main" val="2259353857"/>
                    </a:ext>
                  </a:extLst>
                </a:gridCol>
              </a:tblGrid>
              <a:tr h="697965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effectLst/>
                        </a:rPr>
                        <a:t>Count Features (for building clusters)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20328"/>
                  </a:ext>
                </a:extLst>
              </a:tr>
              <a:tr h="42700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announcements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external tools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46344"/>
                  </a:ext>
                </a:extLst>
              </a:tr>
              <a:tr h="78569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graded assignments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module </a:t>
                      </a:r>
                      <a:r>
                        <a:rPr lang="en-US" sz="2000" u="none" strike="noStrike" kern="1200" dirty="0" err="1">
                          <a:effectLst/>
                        </a:rPr>
                        <a:t>urls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34218"/>
                  </a:ext>
                </a:extLst>
              </a:tr>
              <a:tr h="42700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>
                          <a:effectLst/>
                        </a:rPr>
                        <a:t>ta enrollments</a:t>
                      </a:r>
                      <a:endParaRPr lang="en-US" sz="2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modules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15767"/>
                  </a:ext>
                </a:extLst>
              </a:tr>
              <a:tr h="42700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>
                          <a:effectLst/>
                        </a:rPr>
                        <a:t>wiki pages</a:t>
                      </a:r>
                      <a:endParaRPr lang="en-US" sz="2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groups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01421"/>
                  </a:ext>
                </a:extLst>
              </a:tr>
              <a:tr h="7920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>
                          <a:effectLst/>
                        </a:rPr>
                        <a:t>Individual discussions</a:t>
                      </a:r>
                      <a:endParaRPr lang="en-US" sz="2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Group Discussions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08915"/>
                  </a:ext>
                </a:extLst>
              </a:tr>
              <a:tr h="42700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>
                          <a:effectLst/>
                        </a:rPr>
                        <a:t>quizzes</a:t>
                      </a:r>
                      <a:endParaRPr lang="en-US" sz="2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>
                          <a:effectLst/>
                        </a:rPr>
                        <a:t>quiz questions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708</Words>
  <Application>Microsoft Office PowerPoint</Application>
  <PresentationFormat>Widescreen</PresentationFormat>
  <Paragraphs>251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Canvas Analysis</vt:lpstr>
      <vt:lpstr>Canvas Tools</vt:lpstr>
      <vt:lpstr>Canvas tools used by courses</vt:lpstr>
      <vt:lpstr>PowerPoint Presentation</vt:lpstr>
      <vt:lpstr>Modules</vt:lpstr>
      <vt:lpstr>Module Requirement Funnel</vt:lpstr>
      <vt:lpstr>PowerPoint Presentation</vt:lpstr>
      <vt:lpstr>Course Clustering</vt:lpstr>
      <vt:lpstr>Feature Engineering</vt:lpstr>
      <vt:lpstr>Pre-processing</vt:lpstr>
      <vt:lpstr>Descriptive Statistics</vt:lpstr>
      <vt:lpstr>Iterations</vt:lpstr>
      <vt:lpstr>Course counts by type</vt:lpstr>
      <vt:lpstr>Course counts in clusters by Modality</vt:lpstr>
      <vt:lpstr>PowerPoint Presentation</vt:lpstr>
      <vt:lpstr>Change of course cluster over time</vt:lpstr>
      <vt:lpstr>Additional features</vt:lpstr>
      <vt:lpstr>Questions</vt:lpstr>
    </vt:vector>
  </TitlesOfParts>
  <Company>Arizona State University OKED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Clustering</dc:title>
  <dc:creator>Pooja Kosala</dc:creator>
  <cp:lastModifiedBy>Pooja Kosala</cp:lastModifiedBy>
  <cp:revision>45</cp:revision>
  <dcterms:created xsi:type="dcterms:W3CDTF">2018-12-03T17:35:53Z</dcterms:created>
  <dcterms:modified xsi:type="dcterms:W3CDTF">2018-12-04T20:49:37Z</dcterms:modified>
</cp:coreProperties>
</file>