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>
        <p:scale>
          <a:sx n="136" d="100"/>
          <a:sy n="136" d="100"/>
        </p:scale>
        <p:origin x="9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aseline="0" dirty="0"/>
              <a:t>Which Movie Categories did Families Rent the Most?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percent_family_rentals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>
                  <c:v>0.19705932060165601</c:v>
                </c:pt>
                <c:pt idx="1">
                  <c:v>0.18522900118303198</c:v>
                </c:pt>
                <c:pt idx="2">
                  <c:v>0.159709312151428</c:v>
                </c:pt>
                <c:pt idx="3">
                  <c:v>0.159033293898935</c:v>
                </c:pt>
                <c:pt idx="4">
                  <c:v>0.15869528477268902</c:v>
                </c:pt>
                <c:pt idx="5">
                  <c:v>0.14027378739226001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0E-E74D-896B-8A6FAED31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5124703"/>
        <c:axId val="1885676031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times_rented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1166</c:v>
                </c:pt>
                <c:pt idx="1">
                  <c:v>1096</c:v>
                </c:pt>
                <c:pt idx="2">
                  <c:v>945</c:v>
                </c:pt>
                <c:pt idx="3">
                  <c:v>941</c:v>
                </c:pt>
                <c:pt idx="4">
                  <c:v>939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0E-E74D-896B-8A6FAED31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28"/>
        <c:axId val="1168864032"/>
        <c:axId val="1168874864"/>
      </c:barChart>
      <c:catAx>
        <c:axId val="208512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5676031"/>
        <c:crosses val="autoZero"/>
        <c:auto val="1"/>
        <c:lblAlgn val="ctr"/>
        <c:lblOffset val="100"/>
        <c:noMultiLvlLbl val="0"/>
      </c:catAx>
      <c:valAx>
        <c:axId val="188567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aseline="0" dirty="0"/>
                  <a:t>Percent of Total Family Rentals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124703"/>
        <c:crosses val="autoZero"/>
        <c:crossBetween val="between"/>
      </c:valAx>
      <c:valAx>
        <c:axId val="1168874864"/>
        <c:scaling>
          <c:orientation val="minMax"/>
        </c:scaling>
        <c:delete val="0"/>
        <c:axPos val="r"/>
        <c:title>
          <c:tx>
            <c:rich>
              <a:bodyPr rot="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aseline="0" dirty="0"/>
                  <a:t>Times Rented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864032"/>
        <c:crosses val="max"/>
        <c:crossBetween val="between"/>
      </c:valAx>
      <c:catAx>
        <c:axId val="1168864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68874864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aseline="0" dirty="0"/>
              <a:t>Amount Paid by Top 10 Customers </a:t>
            </a:r>
          </a:p>
          <a:p>
            <a:pPr>
              <a:defRPr sz="1200" baseline="0"/>
            </a:pPr>
            <a:r>
              <a:rPr lang="en-US" sz="1200" baseline="0" dirty="0"/>
              <a:t>Per Rental in 2007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total_paid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Ana Bradley</c:v>
                </c:pt>
                <c:pt idx="1">
                  <c:v>Rhonda Kennedy</c:v>
                </c:pt>
                <c:pt idx="2">
                  <c:v>Marion Snyder</c:v>
                </c:pt>
                <c:pt idx="3">
                  <c:v>Karl Seal</c:v>
                </c:pt>
                <c:pt idx="4">
                  <c:v>Tommy Collazo</c:v>
                </c:pt>
                <c:pt idx="5">
                  <c:v>Mike Way</c:v>
                </c:pt>
                <c:pt idx="6">
                  <c:v>Clara Shaw</c:v>
                </c:pt>
                <c:pt idx="7">
                  <c:v>Eleanor Hunt</c:v>
                </c:pt>
                <c:pt idx="8">
                  <c:v>Curtis Irby</c:v>
                </c:pt>
                <c:pt idx="9">
                  <c:v>Marcia Dean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167.67</c:v>
                </c:pt>
                <c:pt idx="1">
                  <c:v>191.62</c:v>
                </c:pt>
                <c:pt idx="2">
                  <c:v>194.61</c:v>
                </c:pt>
                <c:pt idx="3">
                  <c:v>208.58</c:v>
                </c:pt>
                <c:pt idx="4">
                  <c:v>183.63</c:v>
                </c:pt>
                <c:pt idx="5">
                  <c:v>162.66999999999999</c:v>
                </c:pt>
                <c:pt idx="6">
                  <c:v>189.6</c:v>
                </c:pt>
                <c:pt idx="7">
                  <c:v>211.55</c:v>
                </c:pt>
                <c:pt idx="8">
                  <c:v>167.62</c:v>
                </c:pt>
                <c:pt idx="9">
                  <c:v>166.61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EC-FC43-B55D-9217CB8DCB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0501824"/>
        <c:axId val="610503504"/>
      </c:barChart>
      <c:barChart>
        <c:barDir val="col"/>
        <c:grouping val="clustered"/>
        <c:varyColors val="0"/>
        <c:ser>
          <c:idx val="2"/>
          <c:order val="1"/>
          <c:tx>
            <c:strRef>
              <c:f>Sheet1!$D$1</c:f>
              <c:strCache>
                <c:ptCount val="1"/>
                <c:pt idx="0">
                  <c:v>amt_per_payment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Ana Bradley</c:v>
                </c:pt>
                <c:pt idx="1">
                  <c:v>Rhonda Kennedy</c:v>
                </c:pt>
                <c:pt idx="2">
                  <c:v>Marion Snyder</c:v>
                </c:pt>
                <c:pt idx="3">
                  <c:v>Karl Seal</c:v>
                </c:pt>
                <c:pt idx="4">
                  <c:v>Tommy Collazo</c:v>
                </c:pt>
                <c:pt idx="5">
                  <c:v>Mike Way</c:v>
                </c:pt>
                <c:pt idx="6">
                  <c:v>Clara Shaw</c:v>
                </c:pt>
                <c:pt idx="7">
                  <c:v>Eleanor Hunt</c:v>
                </c:pt>
                <c:pt idx="8">
                  <c:v>Curtis Irby</c:v>
                </c:pt>
                <c:pt idx="9">
                  <c:v>Marcia Dean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5.080909090909091</c:v>
                </c:pt>
                <c:pt idx="1">
                  <c:v>5.0426315789473684</c:v>
                </c:pt>
                <c:pt idx="2">
                  <c:v>4.99</c:v>
                </c:pt>
                <c:pt idx="3">
                  <c:v>4.9661904761904765</c:v>
                </c:pt>
                <c:pt idx="4">
                  <c:v>4.962972972972973</c:v>
                </c:pt>
                <c:pt idx="5">
                  <c:v>4.9293939393939397</c:v>
                </c:pt>
                <c:pt idx="6">
                  <c:v>4.74</c:v>
                </c:pt>
                <c:pt idx="7">
                  <c:v>4.7011111111111115</c:v>
                </c:pt>
                <c:pt idx="8">
                  <c:v>4.4110526315789471</c:v>
                </c:pt>
                <c:pt idx="9">
                  <c:v>4.2720512820512822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4EC-FC43-B55D-9217CB8DC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27"/>
        <c:axId val="610662560"/>
        <c:axId val="610660112"/>
      </c:barChart>
      <c:catAx>
        <c:axId val="61050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03504"/>
        <c:crosses val="autoZero"/>
        <c:auto val="1"/>
        <c:lblAlgn val="ctr"/>
        <c:lblOffset val="100"/>
        <c:noMultiLvlLbl val="0"/>
      </c:catAx>
      <c:valAx>
        <c:axId val="61050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baseline="0" dirty="0">
                    <a:effectLst/>
                  </a:rPr>
                  <a:t>Total Paid in 2007 ($)</a:t>
                </a:r>
                <a:endParaRPr lang="en-US" sz="900" baseline="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3.0310920176180867E-2"/>
              <c:y val="0.209170734882509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01824"/>
        <c:crosses val="autoZero"/>
        <c:crossBetween val="between"/>
      </c:valAx>
      <c:valAx>
        <c:axId val="610660112"/>
        <c:scaling>
          <c:orientation val="minMax"/>
        </c:scaling>
        <c:delete val="0"/>
        <c:axPos val="r"/>
        <c:title>
          <c:tx>
            <c:rich>
              <a:bodyPr rot="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baseline="0" dirty="0">
                    <a:effectLst/>
                  </a:rPr>
                  <a:t>Amount Spent Per Rental ($)</a:t>
                </a:r>
                <a:endParaRPr lang="en-US" sz="900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662560"/>
        <c:crosses val="max"/>
        <c:crossBetween val="between"/>
      </c:valAx>
      <c:catAx>
        <c:axId val="610662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0660112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Weekend vs Weekday Rentals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weekend_rentals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</c:v>
                </c:pt>
                <c:pt idx="1">
                  <c:v>13</c:v>
                </c:pt>
                <c:pt idx="2">
                  <c:v>11</c:v>
                </c:pt>
                <c:pt idx="3">
                  <c:v>11</c:v>
                </c:pt>
                <c:pt idx="4">
                  <c:v>22</c:v>
                </c:pt>
                <c:pt idx="5">
                  <c:v>12</c:v>
                </c:pt>
                <c:pt idx="6">
                  <c:v>9</c:v>
                </c:pt>
                <c:pt idx="7">
                  <c:v>12</c:v>
                </c:pt>
                <c:pt idx="8">
                  <c:v>14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CF-A641-85C3-605CA928A7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weekday_rentals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16</c:v>
                </c:pt>
                <c:pt idx="1">
                  <c:v>16</c:v>
                </c:pt>
                <c:pt idx="2">
                  <c:v>19</c:v>
                </c:pt>
                <c:pt idx="3">
                  <c:v>22</c:v>
                </c:pt>
                <c:pt idx="4">
                  <c:v>16</c:v>
                </c:pt>
                <c:pt idx="5">
                  <c:v>17</c:v>
                </c:pt>
                <c:pt idx="6">
                  <c:v>20</c:v>
                </c:pt>
                <c:pt idx="7">
                  <c:v>20</c:v>
                </c:pt>
                <c:pt idx="8">
                  <c:v>12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CF-A641-85C3-605CA928A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099888"/>
        <c:axId val="98861712"/>
      </c:barChart>
      <c:catAx>
        <c:axId val="6909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61712"/>
        <c:crosses val="autoZero"/>
        <c:auto val="1"/>
        <c:lblAlgn val="ctr"/>
        <c:lblOffset val="100"/>
        <c:noMultiLvlLbl val="0"/>
      </c:catAx>
      <c:valAx>
        <c:axId val="9886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aseline="0" dirty="0"/>
                  <a:t>Number of Rentals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9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This data shows that Animation movies were the most popular rental category among families. The comp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an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y may want to invest further in additional animation movies.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en-US" sz="1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The following categories are considered family movies: Animation, Children, Classics, Comedy, Family and Music.</a:t>
            </a:r>
            <a:endParaRPr sz="1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Category of Movie Did Families Rent the Most? 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332040D-C87E-3041-B007-2793282D9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666939"/>
              </p:ext>
            </p:extLst>
          </p:nvPr>
        </p:nvGraphicFramePr>
        <p:xfrm>
          <a:off x="332070" y="1497094"/>
          <a:ext cx="46089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amount of money each store earned over the summer was almost identical. The data also shows a jump in sales in July presumably when schools are on summer break and families are on vacation increasing opportunities for watching movies.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Store Had the Most Rentals During the Summer of 2005 and </a:t>
            </a:r>
            <a:b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Were Their Total Sales?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F31A1B-3166-D34B-986E-465CB4DCA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23052"/>
              </p:ext>
            </p:extLst>
          </p:nvPr>
        </p:nvGraphicFramePr>
        <p:xfrm>
          <a:off x="394500" y="2001951"/>
          <a:ext cx="4480326" cy="1900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216">
                  <a:extLst>
                    <a:ext uri="{9D8B030D-6E8A-4147-A177-3AD203B41FA5}">
                      <a16:colId xmlns:a16="http://schemas.microsoft.com/office/drawing/2014/main" val="1015018135"/>
                    </a:ext>
                  </a:extLst>
                </a:gridCol>
                <a:gridCol w="1104216">
                  <a:extLst>
                    <a:ext uri="{9D8B030D-6E8A-4147-A177-3AD203B41FA5}">
                      <a16:colId xmlns:a16="http://schemas.microsoft.com/office/drawing/2014/main" val="3563844001"/>
                    </a:ext>
                  </a:extLst>
                </a:gridCol>
                <a:gridCol w="1104216">
                  <a:extLst>
                    <a:ext uri="{9D8B030D-6E8A-4147-A177-3AD203B41FA5}">
                      <a16:colId xmlns:a16="http://schemas.microsoft.com/office/drawing/2014/main" val="2859092613"/>
                    </a:ext>
                  </a:extLst>
                </a:gridCol>
                <a:gridCol w="1167678">
                  <a:extLst>
                    <a:ext uri="{9D8B030D-6E8A-4147-A177-3AD203B41FA5}">
                      <a16:colId xmlns:a16="http://schemas.microsoft.com/office/drawing/2014/main" val="2941121329"/>
                    </a:ext>
                  </a:extLst>
                </a:gridCol>
              </a:tblGrid>
              <a:tr h="27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effectLst/>
                          <a:latin typeface="+mn-lt"/>
                        </a:rPr>
                        <a:t>rent_month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  <a:latin typeface="+mn-lt"/>
                        </a:rPr>
                        <a:t>store_id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effectLst/>
                          <a:latin typeface="+mn-lt"/>
                        </a:rPr>
                        <a:t>num_rentals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total_sales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480355"/>
                  </a:ext>
                </a:extLst>
              </a:tr>
              <a:tr h="27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  <a:latin typeface="+mn-lt"/>
                        </a:rPr>
                        <a:t>1008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4137.92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059285"/>
                  </a:ext>
                </a:extLst>
              </a:tr>
              <a:tr h="27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  <a:latin typeface="+mn-lt"/>
                        </a:rPr>
                        <a:t>1007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4211.93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057710"/>
                  </a:ext>
                </a:extLst>
              </a:tr>
              <a:tr h="27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  <a:latin typeface="+mn-lt"/>
                        </a:rPr>
                        <a:t>3346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14070.54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44428"/>
                  </a:ext>
                </a:extLst>
              </a:tr>
              <a:tr h="27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  <a:latin typeface="+mn-lt"/>
                        </a:rPr>
                        <a:t>3367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14307.33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689245"/>
                  </a:ext>
                </a:extLst>
              </a:tr>
              <a:tr h="27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  <a:latin typeface="+mn-lt"/>
                        </a:rPr>
                        <a:t>2892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12072.08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47164"/>
                  </a:ext>
                </a:extLst>
              </a:tr>
              <a:tr h="27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  <a:latin typeface="+mn-lt"/>
                        </a:rPr>
                        <a:t>2794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28" marR="12728" marT="1272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11998.06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263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Eleanor Hunt spent the most in 2007 but was only the 8</a:t>
            </a:r>
            <a:r>
              <a:rPr lang="en-US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highest payment per rental meaning that she tends to rent lower cost movies. (probably older movies)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Ana Bradley spent the most per rental but her total amount paid in 2007 was 7</a:t>
            </a:r>
            <a:r>
              <a:rPr lang="en-US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highest meaning she was renting more expensive movies. (probably newer movies)</a:t>
            </a: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Much did the Top 10 Customers from 2007 Spend Per Rental?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8296527-F56C-A54B-AE8A-AF7C06D0E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992251"/>
              </p:ext>
            </p:extLst>
          </p:nvPr>
        </p:nvGraphicFramePr>
        <p:xfrm>
          <a:off x="285467" y="1418450"/>
          <a:ext cx="46089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data shows that the company’s top customers are renting more movies during the week compared to the weekend. Recommend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evaluation of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which days the stores had the most transactions for comparison.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latin typeface="Open Sans"/>
                <a:ea typeface="Open Sans"/>
                <a:cs typeface="Open Sans"/>
                <a:sym typeface="Open Sans"/>
              </a:rPr>
              <a:t>* The data from Monday’s has been identified as outlier data and removed from the visual.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* Weekend = Friday and Saturday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Weekend vs Weekday Rental Comparison of the top 10 customers </a:t>
            </a:r>
            <a:b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from 2007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21E0C7-A4FE-4844-9531-5301085D3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53988"/>
              </p:ext>
            </p:extLst>
          </p:nvPr>
        </p:nvGraphicFramePr>
        <p:xfrm>
          <a:off x="354300" y="1418450"/>
          <a:ext cx="46089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344</Words>
  <Application>Microsoft Macintosh PowerPoint</Application>
  <PresentationFormat>On-screen Show (16:9)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What Category of Movie Did Families Rent the Most? </vt:lpstr>
      <vt:lpstr>Which Store Had the Most Rentals During the Summer of 2005 and  What Were Their Total Sales?</vt:lpstr>
      <vt:lpstr>How Much did the Top 10 Customers from 2007 Spend Per Rental?</vt:lpstr>
      <vt:lpstr>Weekend vs Weekday Rental Comparison of the top 10 customers  from 2007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want to understand more about the movies that families are watching. The following categories are considered family movies: Animation, Children, Classics, Comedy, Family and Music.  Create a query that lists each movie, the film category it is classified in, and the number of times it has been rented out.</dc:title>
  <cp:lastModifiedBy>Paul Kostak</cp:lastModifiedBy>
  <cp:revision>19</cp:revision>
  <dcterms:modified xsi:type="dcterms:W3CDTF">2021-01-13T03:44:23Z</dcterms:modified>
</cp:coreProperties>
</file>