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C3EC72B-FC64-4052-94BC-82465FC52D8B}">
  <a:tblStyle styleId="{8C3EC72B-FC64-4052-94BC-82465FC52D8B}"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05" name="Shape 10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70" name="Shape 17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77" name="Shape 17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84" name="Shape 18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1" name="Shape 19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8" name="Shape 19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05" name="Shape 20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2" name="Shape 21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9" name="Shape 21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26" name="Shape 22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33" name="Shape 23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13" name="Shape 11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40" name="Shape 24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47" name="Shape 24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54" name="Shape 25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61" name="Shape 26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68" name="Shape 26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75" name="Shape 27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82" name="Shape 28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89" name="Shape 28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96" name="Shape 29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03" name="Shape 30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0" name="Shape 120"/>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10" name="Shape 31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17" name="Shape 31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24" name="Shape 32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31" name="Shape 33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38" name="Shape 33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45" name="Shape 34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53" name="Shape 35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61" name="Shape 36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69" name="Shape 36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77" name="Shape 37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7" name="Shape 12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85" name="Shape 38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93" name="Shape 39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00" name="Shape 40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08" name="Shape 40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15" name="Shape 41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23" name="Shape 42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31" name="Shape 43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39" name="Shape 43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47" name="Shape 44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55" name="Shape 45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34" name="Shape 13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63" name="Shape 46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1" name="Shape 14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9" name="Shape 14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56" name="Shape 15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63" name="Shape 16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 name="Shape 8"/>
        <p:cNvGrpSpPr/>
        <p:nvPr/>
      </p:nvGrpSpPr>
      <p:grpSpPr>
        <a:xfrm>
          <a:off x="0" y="0"/>
          <a:ext cx="0" cy="0"/>
          <a:chOff x="0" y="0"/>
          <a:chExt cx="0" cy="0"/>
        </a:xfrm>
      </p:grpSpPr>
      <p:sp>
        <p:nvSpPr>
          <p:cNvPr id="9" name="Shape 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0" name="Shape 1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Shape 3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0" name="Shape 40"/>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1" name="Shape 41"/>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Shape 4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4" name="Shape 4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5" name="Shape 45"/>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6" name="Shape 46"/>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7" name="Shape 47"/>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0" name="Shape 5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1" name="Shape 51"/>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52" name="Shape 5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Shape 5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0" name="Shape 60"/>
          <p:cNvSpPr txBox="1"/>
          <p:nvPr>
            <p:ph idx="1" type="subTitle"/>
          </p:nvPr>
        </p:nvSpPr>
        <p:spPr>
          <a:xfrm>
            <a:off x="457200" y="1604520"/>
            <a:ext cx="8229240" cy="397728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Shape 62"/>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3" name="Shape 63"/>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Shape 65"/>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6" name="Shape 66"/>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7" name="Shape 67"/>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Shape 6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Shape 71"/>
          <p:cNvSpPr txBox="1"/>
          <p:nvPr>
            <p:ph idx="1" type="subTitle"/>
          </p:nvPr>
        </p:nvSpPr>
        <p:spPr>
          <a:xfrm>
            <a:off x="685800" y="2130480"/>
            <a:ext cx="7771680" cy="68115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Shape 7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4" name="Shape 7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5" name="Shape 75"/>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6" name="Shape 76"/>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Shape 7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9" name="Shape 79"/>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0" name="Shape 80"/>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1" name="Shape 81"/>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Shape 8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4" name="Shape 8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5" name="Shape 85"/>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6" name="Shape 86"/>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Shape 8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9" name="Shape 89"/>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0" name="Shape 90"/>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Shape 92"/>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3" name="Shape 93"/>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4" name="Shape 94"/>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5" name="Shape 95"/>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6" name="Shape 96"/>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Shape 98"/>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9" name="Shape 99"/>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00" name="Shape 100"/>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101" name="Shape 101"/>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102" name="Shape 10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Shape 1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4" name="Shape 14"/>
          <p:cNvSpPr txBox="1"/>
          <p:nvPr>
            <p:ph idx="1" type="subTitle"/>
          </p:nvPr>
        </p:nvSpPr>
        <p:spPr>
          <a:xfrm>
            <a:off x="457200" y="1604520"/>
            <a:ext cx="8229240" cy="397728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Shape 1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7" name="Shape 17"/>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8" name="Shape 18"/>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Shape 20"/>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Shape 22"/>
          <p:cNvSpPr txBox="1"/>
          <p:nvPr>
            <p:ph idx="1" type="subTitle"/>
          </p:nvPr>
        </p:nvSpPr>
        <p:spPr>
          <a:xfrm>
            <a:off x="685800" y="2130480"/>
            <a:ext cx="7771680" cy="68115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Shape 2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25" name="Shape 2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6" name="Shape 26"/>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7" name="Shape 27"/>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Shape 2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0" name="Shape 30"/>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1" name="Shape 31"/>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2" name="Shape 32"/>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Shape 3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5" name="Shape 3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6" name="Shape 36"/>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7" name="Shape 37"/>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 name="Shape 7"/>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73600"/>
            <a:ext cx="8229240" cy="1144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6" name="Shape 56"/>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108" name="Shape 108"/>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09" name="Shape 109"/>
          <p:cNvPicPr preferRelativeResize="0"/>
          <p:nvPr/>
        </p:nvPicPr>
        <p:blipFill rotWithShape="1">
          <a:blip r:embed="rId3">
            <a:alphaModFix/>
          </a:blip>
          <a:srcRect b="0" l="0" r="0" t="0"/>
          <a:stretch/>
        </p:blipFill>
        <p:spPr>
          <a:xfrm>
            <a:off x="-12600" y="0"/>
            <a:ext cx="9156600" cy="6858000"/>
          </a:xfrm>
          <a:prstGeom prst="rect">
            <a:avLst/>
          </a:prstGeom>
          <a:noFill/>
          <a:ln>
            <a:noFill/>
          </a:ln>
        </p:spPr>
      </p:pic>
      <p:sp>
        <p:nvSpPr>
          <p:cNvPr id="110" name="Shape 110"/>
          <p:cNvSpPr/>
          <p:nvPr/>
        </p:nvSpPr>
        <p:spPr>
          <a:xfrm>
            <a:off x="1218960" y="2345040"/>
            <a:ext cx="5893200" cy="15404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FFFFFF"/>
              </a:buClr>
              <a:buFont typeface="Arial"/>
              <a:buNone/>
            </a:pPr>
            <a:r>
              <a:rPr lang="en-US" sz="4800">
                <a:solidFill>
                  <a:srgbClr val="FFFFFF"/>
                </a:solidFill>
              </a:rPr>
              <a:t>Python</a:t>
            </a:r>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Font typeface="Arial"/>
              <a:buNone/>
            </a:pPr>
            <a:r>
              <a:rPr b="0" i="1" lang="en-US" sz="2400" u="none" cap="none" strike="noStrike">
                <a:solidFill>
                  <a:srgbClr val="FFFFFF"/>
                </a:solidFill>
                <a:latin typeface="Arial"/>
                <a:ea typeface="Arial"/>
                <a:cs typeface="Arial"/>
                <a:sym typeface="Arial"/>
              </a:rPr>
              <a:t>Lecture 1. </a:t>
            </a:r>
            <a:r>
              <a:rPr i="1" lang="en-US" sz="2400">
                <a:solidFill>
                  <a:srgbClr val="FFFFFF"/>
                </a:solidFill>
              </a:rPr>
              <a:t>Python basic concepts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173" name="Shape 173"/>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Types. Strings</a:t>
            </a:r>
            <a:endParaRPr/>
          </a:p>
        </p:txBody>
      </p:sp>
      <p:pic>
        <p:nvPicPr>
          <p:cNvPr id="174" name="Shape 174"/>
          <p:cNvPicPr preferRelativeResize="0"/>
          <p:nvPr/>
        </p:nvPicPr>
        <p:blipFill>
          <a:blip r:embed="rId4">
            <a:alphaModFix/>
          </a:blip>
          <a:stretch>
            <a:fillRect/>
          </a:stretch>
        </p:blipFill>
        <p:spPr>
          <a:xfrm>
            <a:off x="2961575" y="2043775"/>
            <a:ext cx="3362325" cy="358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180" name="Shape 180"/>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Types. Numbers</a:t>
            </a:r>
            <a:endParaRPr/>
          </a:p>
        </p:txBody>
      </p:sp>
      <p:pic>
        <p:nvPicPr>
          <p:cNvPr id="181" name="Shape 181"/>
          <p:cNvPicPr preferRelativeResize="0"/>
          <p:nvPr/>
        </p:nvPicPr>
        <p:blipFill>
          <a:blip r:embed="rId4">
            <a:alphaModFix/>
          </a:blip>
          <a:stretch>
            <a:fillRect/>
          </a:stretch>
        </p:blipFill>
        <p:spPr>
          <a:xfrm>
            <a:off x="3261625" y="2043775"/>
            <a:ext cx="2762250" cy="302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Shape 186"/>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187" name="Shape 187"/>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Types. NULL</a:t>
            </a:r>
            <a:endParaRPr/>
          </a:p>
        </p:txBody>
      </p:sp>
      <p:pic>
        <p:nvPicPr>
          <p:cNvPr id="188" name="Shape 188"/>
          <p:cNvPicPr preferRelativeResize="0"/>
          <p:nvPr/>
        </p:nvPicPr>
        <p:blipFill>
          <a:blip r:embed="rId4">
            <a:alphaModFix/>
          </a:blip>
          <a:stretch>
            <a:fillRect/>
          </a:stretch>
        </p:blipFill>
        <p:spPr>
          <a:xfrm>
            <a:off x="3162300" y="2943225"/>
            <a:ext cx="2819400" cy="97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Shape 193"/>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194" name="Shape 194"/>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Types. Lists</a:t>
            </a:r>
            <a:endParaRPr/>
          </a:p>
        </p:txBody>
      </p:sp>
      <p:pic>
        <p:nvPicPr>
          <p:cNvPr id="195" name="Shape 195"/>
          <p:cNvPicPr preferRelativeResize="0"/>
          <p:nvPr/>
        </p:nvPicPr>
        <p:blipFill>
          <a:blip r:embed="rId4">
            <a:alphaModFix/>
          </a:blip>
          <a:stretch>
            <a:fillRect/>
          </a:stretch>
        </p:blipFill>
        <p:spPr>
          <a:xfrm>
            <a:off x="1919288" y="2043775"/>
            <a:ext cx="5305425" cy="266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Shape 200"/>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201" name="Shape 201"/>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Types. Tuples</a:t>
            </a:r>
            <a:endParaRPr/>
          </a:p>
        </p:txBody>
      </p:sp>
      <p:pic>
        <p:nvPicPr>
          <p:cNvPr id="202" name="Shape 202"/>
          <p:cNvPicPr preferRelativeResize="0"/>
          <p:nvPr/>
        </p:nvPicPr>
        <p:blipFill>
          <a:blip r:embed="rId4">
            <a:alphaModFix/>
          </a:blip>
          <a:stretch>
            <a:fillRect/>
          </a:stretch>
        </p:blipFill>
        <p:spPr>
          <a:xfrm>
            <a:off x="1997238" y="2043775"/>
            <a:ext cx="5149525" cy="4269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Shape 207"/>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208" name="Shape 208"/>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Types. Dictionaries</a:t>
            </a:r>
            <a:endParaRPr/>
          </a:p>
        </p:txBody>
      </p:sp>
      <p:pic>
        <p:nvPicPr>
          <p:cNvPr id="209" name="Shape 209"/>
          <p:cNvPicPr preferRelativeResize="0"/>
          <p:nvPr/>
        </p:nvPicPr>
        <p:blipFill>
          <a:blip r:embed="rId4">
            <a:alphaModFix/>
          </a:blip>
          <a:stretch>
            <a:fillRect/>
          </a:stretch>
        </p:blipFill>
        <p:spPr>
          <a:xfrm>
            <a:off x="2347900" y="2043763"/>
            <a:ext cx="4448175" cy="307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Shape 214"/>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215" name="Shape 215"/>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Types. Booleans</a:t>
            </a:r>
            <a:endParaRPr/>
          </a:p>
        </p:txBody>
      </p:sp>
      <p:pic>
        <p:nvPicPr>
          <p:cNvPr id="216" name="Shape 216"/>
          <p:cNvPicPr preferRelativeResize="0"/>
          <p:nvPr/>
        </p:nvPicPr>
        <p:blipFill>
          <a:blip r:embed="rId4">
            <a:alphaModFix/>
          </a:blip>
          <a:stretch>
            <a:fillRect/>
          </a:stretch>
        </p:blipFill>
        <p:spPr>
          <a:xfrm>
            <a:off x="1176325" y="2195500"/>
            <a:ext cx="6791325" cy="246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Shape 221"/>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22" name="Shape 222"/>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Arithmetic operators</a:t>
            </a:r>
            <a:endParaRPr/>
          </a:p>
        </p:txBody>
      </p:sp>
      <p:pic>
        <p:nvPicPr>
          <p:cNvPr id="223" name="Shape 223"/>
          <p:cNvPicPr preferRelativeResize="0"/>
          <p:nvPr/>
        </p:nvPicPr>
        <p:blipFill>
          <a:blip r:embed="rId4">
            <a:alphaModFix/>
          </a:blip>
          <a:stretch>
            <a:fillRect/>
          </a:stretch>
        </p:blipFill>
        <p:spPr>
          <a:xfrm>
            <a:off x="3103813" y="2108338"/>
            <a:ext cx="2857500" cy="260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Shape 228"/>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29" name="Shape 229"/>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Logical Comparison</a:t>
            </a:r>
            <a:endParaRPr/>
          </a:p>
        </p:txBody>
      </p:sp>
      <p:pic>
        <p:nvPicPr>
          <p:cNvPr id="230" name="Shape 230"/>
          <p:cNvPicPr preferRelativeResize="0"/>
          <p:nvPr/>
        </p:nvPicPr>
        <p:blipFill>
          <a:blip r:embed="rId4">
            <a:alphaModFix/>
          </a:blip>
          <a:stretch>
            <a:fillRect/>
          </a:stretch>
        </p:blipFill>
        <p:spPr>
          <a:xfrm>
            <a:off x="3000375" y="2122638"/>
            <a:ext cx="3143250" cy="2571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Shape 235"/>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36" name="Shape 236"/>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Identity</a:t>
            </a:r>
            <a:r>
              <a:rPr lang="en-US" sz="4800"/>
              <a:t> Comparison</a:t>
            </a:r>
            <a:endParaRPr/>
          </a:p>
        </p:txBody>
      </p:sp>
      <p:pic>
        <p:nvPicPr>
          <p:cNvPr id="237" name="Shape 237"/>
          <p:cNvPicPr preferRelativeResize="0"/>
          <p:nvPr/>
        </p:nvPicPr>
        <p:blipFill>
          <a:blip r:embed="rId4">
            <a:alphaModFix/>
          </a:blip>
          <a:stretch>
            <a:fillRect/>
          </a:stretch>
        </p:blipFill>
        <p:spPr>
          <a:xfrm>
            <a:off x="2994663" y="2185925"/>
            <a:ext cx="3000375" cy="28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116" name="Shape 116"/>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OVERVIEW</a:t>
            </a:r>
            <a:endParaRPr/>
          </a:p>
        </p:txBody>
      </p:sp>
      <p:sp>
        <p:nvSpPr>
          <p:cNvPr id="117" name="Shape 117"/>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What is Python?</a:t>
            </a:r>
            <a:endParaRPr sz="1800">
              <a:highlight>
                <a:srgbClr val="FFFFFF"/>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Syntax</a:t>
            </a:r>
            <a:endParaRPr sz="1800">
              <a:solidFill>
                <a:srgbClr val="222222"/>
              </a:solidFill>
              <a:highlight>
                <a:srgbClr val="FFFFFF"/>
              </a:highlight>
            </a:endParaRPr>
          </a:p>
          <a:p>
            <a:pPr indent="-342900" lvl="0" marL="457200" marR="0" rtl="0" algn="l">
              <a:lnSpc>
                <a:spcPct val="150000"/>
              </a:lnSpc>
              <a:spcBef>
                <a:spcPts val="0"/>
              </a:spcBef>
              <a:spcAft>
                <a:spcPts val="0"/>
              </a:spcAft>
              <a:buClr>
                <a:srgbClr val="222222"/>
              </a:buClr>
              <a:buSzPts val="1800"/>
              <a:buChar char="●"/>
            </a:pPr>
            <a:r>
              <a:rPr lang="en-US" sz="1800">
                <a:solidFill>
                  <a:srgbClr val="222222"/>
                </a:solidFill>
                <a:highlight>
                  <a:srgbClr val="FFFFFF"/>
                </a:highlight>
              </a:rPr>
              <a:t>Types</a:t>
            </a:r>
            <a:endParaRPr/>
          </a:p>
          <a:p>
            <a:pPr indent="-342900" lvl="0" marL="457200" marR="0" rtl="0" algn="l">
              <a:lnSpc>
                <a:spcPct val="150000"/>
              </a:lnSpc>
              <a:spcBef>
                <a:spcPts val="0"/>
              </a:spcBef>
              <a:spcAft>
                <a:spcPts val="0"/>
              </a:spcAft>
              <a:buClr>
                <a:srgbClr val="222222"/>
              </a:buClr>
              <a:buSzPts val="1800"/>
              <a:buChar char="●"/>
            </a:pPr>
            <a:r>
              <a:rPr lang="en-US" sz="1800">
                <a:solidFill>
                  <a:srgbClr val="222222"/>
                </a:solidFill>
              </a:rPr>
              <a:t>Operators</a:t>
            </a:r>
            <a:endParaRPr sz="1800">
              <a:solidFill>
                <a:srgbClr val="222222"/>
              </a:solidFill>
            </a:endParaRPr>
          </a:p>
          <a:p>
            <a:pPr indent="-342900" lvl="0" marL="457200" marR="0" rtl="0" algn="l">
              <a:lnSpc>
                <a:spcPct val="150000"/>
              </a:lnSpc>
              <a:spcBef>
                <a:spcPts val="0"/>
              </a:spcBef>
              <a:spcAft>
                <a:spcPts val="0"/>
              </a:spcAft>
              <a:buClr>
                <a:srgbClr val="222222"/>
              </a:buClr>
              <a:buSzPts val="1800"/>
              <a:buChar char="●"/>
            </a:pPr>
            <a:r>
              <a:rPr lang="en-US" sz="1800">
                <a:solidFill>
                  <a:srgbClr val="222222"/>
                </a:solidFill>
              </a:rPr>
              <a:t>Strings </a:t>
            </a:r>
            <a:endParaRPr sz="1800">
              <a:solidFill>
                <a:srgbClr val="222222"/>
              </a:solidFill>
            </a:endParaRPr>
          </a:p>
          <a:p>
            <a:pPr indent="-342900" lvl="0" marL="457200" marR="0" rtl="0" algn="l">
              <a:lnSpc>
                <a:spcPct val="150000"/>
              </a:lnSpc>
              <a:spcBef>
                <a:spcPts val="0"/>
              </a:spcBef>
              <a:spcAft>
                <a:spcPts val="0"/>
              </a:spcAft>
              <a:buClr>
                <a:srgbClr val="222222"/>
              </a:buClr>
              <a:buSzPts val="1800"/>
              <a:buChar char="●"/>
            </a:pPr>
            <a:r>
              <a:rPr lang="en-US" sz="1800">
                <a:solidFill>
                  <a:srgbClr val="222222"/>
                </a:solidFill>
              </a:rPr>
              <a:t>Regular Expressions</a:t>
            </a:r>
            <a:endParaRPr sz="180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Shape 242"/>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43" name="Shape 243"/>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Arithmetic</a:t>
            </a:r>
            <a:r>
              <a:rPr lang="en-US" sz="4800"/>
              <a:t> Comparison</a:t>
            </a:r>
            <a:endParaRPr/>
          </a:p>
        </p:txBody>
      </p:sp>
      <p:pic>
        <p:nvPicPr>
          <p:cNvPr id="244" name="Shape 244"/>
          <p:cNvPicPr preferRelativeResize="0"/>
          <p:nvPr/>
        </p:nvPicPr>
        <p:blipFill>
          <a:blip r:embed="rId4">
            <a:alphaModFix/>
          </a:blip>
          <a:stretch>
            <a:fillRect/>
          </a:stretch>
        </p:blipFill>
        <p:spPr>
          <a:xfrm>
            <a:off x="2870438" y="2243125"/>
            <a:ext cx="3324225" cy="237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50" name="Shape 250"/>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String Manipulation</a:t>
            </a:r>
            <a:endParaRPr/>
          </a:p>
        </p:txBody>
      </p:sp>
      <p:pic>
        <p:nvPicPr>
          <p:cNvPr id="251" name="Shape 251"/>
          <p:cNvPicPr preferRelativeResize="0"/>
          <p:nvPr/>
        </p:nvPicPr>
        <p:blipFill>
          <a:blip r:embed="rId4">
            <a:alphaModFix/>
          </a:blip>
          <a:stretch>
            <a:fillRect/>
          </a:stretch>
        </p:blipFill>
        <p:spPr>
          <a:xfrm>
            <a:off x="1241663" y="2119975"/>
            <a:ext cx="6581775" cy="3067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Shape 256"/>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57" name="Shape 257"/>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String Manipulation</a:t>
            </a:r>
            <a:endParaRPr/>
          </a:p>
        </p:txBody>
      </p:sp>
      <p:pic>
        <p:nvPicPr>
          <p:cNvPr id="258" name="Shape 258"/>
          <p:cNvPicPr preferRelativeResize="0"/>
          <p:nvPr/>
        </p:nvPicPr>
        <p:blipFill>
          <a:blip r:embed="rId4">
            <a:alphaModFix/>
          </a:blip>
          <a:stretch>
            <a:fillRect/>
          </a:stretch>
        </p:blipFill>
        <p:spPr>
          <a:xfrm>
            <a:off x="2228150" y="2147875"/>
            <a:ext cx="4829175" cy="2562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Shape 263"/>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64" name="Shape 264"/>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String Manipulation</a:t>
            </a:r>
            <a:endParaRPr/>
          </a:p>
        </p:txBody>
      </p:sp>
      <p:pic>
        <p:nvPicPr>
          <p:cNvPr id="265" name="Shape 265"/>
          <p:cNvPicPr preferRelativeResize="0"/>
          <p:nvPr/>
        </p:nvPicPr>
        <p:blipFill>
          <a:blip r:embed="rId4">
            <a:alphaModFix/>
          </a:blip>
          <a:stretch>
            <a:fillRect/>
          </a:stretch>
        </p:blipFill>
        <p:spPr>
          <a:xfrm>
            <a:off x="1756013" y="2043775"/>
            <a:ext cx="5553075" cy="4229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Shape 270"/>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71" name="Shape 271"/>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String Manipulation</a:t>
            </a:r>
            <a:endParaRPr/>
          </a:p>
        </p:txBody>
      </p:sp>
      <p:pic>
        <p:nvPicPr>
          <p:cNvPr id="272" name="Shape 272"/>
          <p:cNvPicPr preferRelativeResize="0"/>
          <p:nvPr/>
        </p:nvPicPr>
        <p:blipFill>
          <a:blip r:embed="rId4">
            <a:alphaModFix/>
          </a:blip>
          <a:stretch>
            <a:fillRect/>
          </a:stretch>
        </p:blipFill>
        <p:spPr>
          <a:xfrm>
            <a:off x="1578512" y="1802575"/>
            <a:ext cx="5986975" cy="4388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Shape 277"/>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78" name="Shape 278"/>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String Manipulation</a:t>
            </a:r>
            <a:endParaRPr/>
          </a:p>
        </p:txBody>
      </p:sp>
      <p:pic>
        <p:nvPicPr>
          <p:cNvPr id="279" name="Shape 279"/>
          <p:cNvPicPr preferRelativeResize="0"/>
          <p:nvPr/>
        </p:nvPicPr>
        <p:blipFill>
          <a:blip r:embed="rId4">
            <a:alphaModFix/>
          </a:blip>
          <a:stretch>
            <a:fillRect/>
          </a:stretch>
        </p:blipFill>
        <p:spPr>
          <a:xfrm>
            <a:off x="955913" y="1802563"/>
            <a:ext cx="7153275" cy="4276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Shape 284"/>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85" name="Shape 285"/>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String Manipulation</a:t>
            </a:r>
            <a:endParaRPr/>
          </a:p>
        </p:txBody>
      </p:sp>
      <p:pic>
        <p:nvPicPr>
          <p:cNvPr id="286" name="Shape 286"/>
          <p:cNvPicPr preferRelativeResize="0"/>
          <p:nvPr/>
        </p:nvPicPr>
        <p:blipFill>
          <a:blip r:embed="rId4">
            <a:alphaModFix/>
          </a:blip>
          <a:stretch>
            <a:fillRect/>
          </a:stretch>
        </p:blipFill>
        <p:spPr>
          <a:xfrm>
            <a:off x="962025" y="1802563"/>
            <a:ext cx="7219950" cy="4048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Shape 291"/>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92" name="Shape 292"/>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String Manipulation</a:t>
            </a:r>
            <a:endParaRPr/>
          </a:p>
        </p:txBody>
      </p:sp>
      <p:pic>
        <p:nvPicPr>
          <p:cNvPr id="293" name="Shape 293"/>
          <p:cNvPicPr preferRelativeResize="0"/>
          <p:nvPr/>
        </p:nvPicPr>
        <p:blipFill>
          <a:blip r:embed="rId4">
            <a:alphaModFix/>
          </a:blip>
          <a:stretch>
            <a:fillRect/>
          </a:stretch>
        </p:blipFill>
        <p:spPr>
          <a:xfrm>
            <a:off x="2222738" y="1802575"/>
            <a:ext cx="4619625" cy="3409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id="298" name="Shape 298"/>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299" name="Shape 299"/>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String Manipulation</a:t>
            </a:r>
            <a:endParaRPr/>
          </a:p>
        </p:txBody>
      </p:sp>
      <p:pic>
        <p:nvPicPr>
          <p:cNvPr id="300" name="Shape 300"/>
          <p:cNvPicPr preferRelativeResize="0"/>
          <p:nvPr/>
        </p:nvPicPr>
        <p:blipFill>
          <a:blip r:embed="rId4">
            <a:alphaModFix/>
          </a:blip>
          <a:stretch>
            <a:fillRect/>
          </a:stretch>
        </p:blipFill>
        <p:spPr>
          <a:xfrm>
            <a:off x="1166800" y="2170263"/>
            <a:ext cx="6810375" cy="2476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Shape 305"/>
          <p:cNvPicPr preferRelativeResize="0"/>
          <p:nvPr/>
        </p:nvPicPr>
        <p:blipFill rotWithShape="1">
          <a:blip r:embed="rId3">
            <a:alphaModFix/>
          </a:blip>
          <a:srcRect b="0" l="0" r="0" t="0"/>
          <a:stretch/>
        </p:blipFill>
        <p:spPr>
          <a:xfrm>
            <a:off x="-1800" y="-3960"/>
            <a:ext cx="9068729" cy="6824935"/>
          </a:xfrm>
          <a:prstGeom prst="rect">
            <a:avLst/>
          </a:prstGeom>
          <a:noFill/>
          <a:ln>
            <a:noFill/>
          </a:ln>
        </p:spPr>
      </p:pic>
      <p:sp>
        <p:nvSpPr>
          <p:cNvPr id="306" name="Shape 306"/>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String Manipulation</a:t>
            </a:r>
            <a:endParaRPr/>
          </a:p>
        </p:txBody>
      </p:sp>
      <p:pic>
        <p:nvPicPr>
          <p:cNvPr id="307" name="Shape 307"/>
          <p:cNvPicPr preferRelativeResize="0"/>
          <p:nvPr/>
        </p:nvPicPr>
        <p:blipFill>
          <a:blip r:embed="rId4">
            <a:alphaModFix/>
          </a:blip>
          <a:stretch>
            <a:fillRect/>
          </a:stretch>
        </p:blipFill>
        <p:spPr>
          <a:xfrm>
            <a:off x="1007538" y="1802575"/>
            <a:ext cx="7128925" cy="4361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123" name="Shape 123"/>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What is python?</a:t>
            </a:r>
            <a:endParaRPr/>
          </a:p>
        </p:txBody>
      </p:sp>
      <p:sp>
        <p:nvSpPr>
          <p:cNvPr id="124" name="Shape 124"/>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Multi-purpose (</a:t>
            </a:r>
            <a:r>
              <a:rPr lang="en-US" sz="1800">
                <a:solidFill>
                  <a:schemeClr val="dk1"/>
                </a:solidFill>
                <a:highlight>
                  <a:schemeClr val="lt1"/>
                </a:highlight>
              </a:rPr>
              <a:t>Web, </a:t>
            </a:r>
            <a:r>
              <a:rPr lang="en-US" sz="1800">
                <a:highlight>
                  <a:srgbClr val="FFFFFF"/>
                </a:highlight>
              </a:rPr>
              <a:t>Scripting, GUI, etc. )</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Object oriented</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Interpreted</a:t>
            </a:r>
            <a:endParaRPr sz="1800">
              <a:highlight>
                <a:srgbClr val="FFFFFF"/>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Strongly typed and Dynamically typed</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Focus on readability and productivity</a:t>
            </a:r>
            <a:endParaRPr sz="1800">
              <a:solidFill>
                <a:schemeClr val="dk1"/>
              </a:solidFill>
              <a:highlight>
                <a:schemeClr val="lt1"/>
              </a:highlight>
            </a:endParaRPr>
          </a:p>
          <a:p>
            <a:pPr indent="0" lvl="0" marL="0" marR="0" rtl="0" algn="l">
              <a:lnSpc>
                <a:spcPct val="150000"/>
              </a:lnSpc>
              <a:spcBef>
                <a:spcPts val="1000"/>
              </a:spcBef>
              <a:spcAft>
                <a:spcPts val="0"/>
              </a:spcAft>
              <a:buNone/>
            </a:pPr>
            <a:r>
              <a:t/>
            </a:r>
            <a:endParaRPr sz="1800">
              <a:solidFill>
                <a:srgbClr val="22222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Shape 312"/>
          <p:cNvPicPr preferRelativeResize="0"/>
          <p:nvPr/>
        </p:nvPicPr>
        <p:blipFill rotWithShape="1">
          <a:blip r:embed="rId3">
            <a:alphaModFix/>
          </a:blip>
          <a:srcRect b="0" l="0" r="0" t="0"/>
          <a:stretch/>
        </p:blipFill>
        <p:spPr>
          <a:xfrm>
            <a:off x="-1800" y="-3950"/>
            <a:ext cx="9144001" cy="6824925"/>
          </a:xfrm>
          <a:prstGeom prst="rect">
            <a:avLst/>
          </a:prstGeom>
          <a:noFill/>
          <a:ln>
            <a:noFill/>
          </a:ln>
        </p:spPr>
      </p:pic>
      <p:sp>
        <p:nvSpPr>
          <p:cNvPr id="313" name="Shape 313"/>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a:t>
            </a:r>
            <a:endParaRPr/>
          </a:p>
        </p:txBody>
      </p:sp>
      <p:pic>
        <p:nvPicPr>
          <p:cNvPr id="314" name="Shape 314"/>
          <p:cNvPicPr preferRelativeResize="0"/>
          <p:nvPr/>
        </p:nvPicPr>
        <p:blipFill>
          <a:blip r:embed="rId4">
            <a:alphaModFix/>
          </a:blip>
          <a:stretch>
            <a:fillRect/>
          </a:stretch>
        </p:blipFill>
        <p:spPr>
          <a:xfrm>
            <a:off x="1331700" y="2000250"/>
            <a:ext cx="6477000" cy="2857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Shape 319"/>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20" name="Shape 320"/>
          <p:cNvSpPr/>
          <p:nvPr/>
        </p:nvSpPr>
        <p:spPr>
          <a:xfrm>
            <a:off x="396850" y="933475"/>
            <a:ext cx="8491800" cy="735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3600"/>
              <a:t>Importance of Regular Expressions</a:t>
            </a:r>
            <a:endParaRPr sz="3600"/>
          </a:p>
        </p:txBody>
      </p:sp>
      <p:sp>
        <p:nvSpPr>
          <p:cNvPr id="321" name="Shape 321"/>
          <p:cNvSpPr txBox="1"/>
          <p:nvPr/>
        </p:nvSpPr>
        <p:spPr>
          <a:xfrm>
            <a:off x="396850" y="1668475"/>
            <a:ext cx="8491800" cy="436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In last few years, there has been a dramatic shift in usage of general purpose programming languages for data science and machine learning. This was not always the case – a decade back this thought would have met a lot of skeptic eyes!</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This means that more people / organizations are using tools like Python for solving their data needs. This is where Regular Expressions become super useful. Regular expressions are normally the default way of data cleaning and wrangling in most of these tools. Be it extraction of specific parts of text from web pages, making sense of twitter data or preparing your data for text mining – Regular expressions are your best bet for all these tasks.</a:t>
            </a:r>
            <a:endParaRPr sz="1800">
              <a:solidFill>
                <a:schemeClr val="dk1"/>
              </a:solidFill>
              <a:highlight>
                <a:schemeClr val="lt1"/>
              </a:highlight>
            </a:endParaRPr>
          </a:p>
          <a:p>
            <a:pPr indent="0" lvl="0" marL="0" marR="0" rtl="0" algn="l">
              <a:lnSpc>
                <a:spcPct val="150000"/>
              </a:lnSpc>
              <a:spcBef>
                <a:spcPts val="1000"/>
              </a:spcBef>
              <a:spcAft>
                <a:spcPts val="0"/>
              </a:spcAft>
              <a:buNone/>
            </a:pPr>
            <a:r>
              <a:t/>
            </a:r>
            <a:endParaRPr sz="1800">
              <a:solidFill>
                <a:srgbClr val="22222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Shape 326"/>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27" name="Shape 327"/>
          <p:cNvSpPr txBox="1"/>
          <p:nvPr/>
        </p:nvSpPr>
        <p:spPr>
          <a:xfrm>
            <a:off x="396850" y="1802575"/>
            <a:ext cx="8491800" cy="436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Regular expression is a sequence of character(s) mainly used to find and replace patterns in a string or file.</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Regular expressions use two types of characters:</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Meta characters: As the name suggests, these characters have a special meaning, similar to * in wild card.</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Literals (like a,b,1,2…)</a:t>
            </a:r>
            <a:endParaRPr sz="1800">
              <a:highlight>
                <a:srgbClr val="FFFFFF"/>
              </a:highlight>
            </a:endParaRPr>
          </a:p>
          <a:p>
            <a:pPr indent="0" lvl="0" marL="0" marR="0" rtl="0" algn="l">
              <a:lnSpc>
                <a:spcPct val="150000"/>
              </a:lnSpc>
              <a:spcBef>
                <a:spcPts val="1000"/>
              </a:spcBef>
              <a:spcAft>
                <a:spcPts val="0"/>
              </a:spcAft>
              <a:buNone/>
            </a:pPr>
            <a:r>
              <a:t/>
            </a:r>
            <a:endParaRPr sz="1800">
              <a:solidFill>
                <a:srgbClr val="222222"/>
              </a:solidFill>
            </a:endParaRPr>
          </a:p>
        </p:txBody>
      </p:sp>
      <p:sp>
        <p:nvSpPr>
          <p:cNvPr id="328" name="Shape 328"/>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What is </a:t>
            </a:r>
            <a:r>
              <a:rPr lang="en-US" sz="4800"/>
              <a:t>Regular Expressions?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Shape 333"/>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34" name="Shape 334"/>
          <p:cNvSpPr txBox="1"/>
          <p:nvPr/>
        </p:nvSpPr>
        <p:spPr>
          <a:xfrm>
            <a:off x="396850" y="1802575"/>
            <a:ext cx="8491800" cy="436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The most common uses of regular expressions are</a:t>
            </a:r>
            <a:r>
              <a:rPr lang="en-US" sz="1800">
                <a:highlight>
                  <a:srgbClr val="FFFFFF"/>
                </a:highlight>
              </a:rPr>
              <a:t>:</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Search a string (search and match)</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Finding a string (findall)</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Break string into a sub strings (split)</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Replace part of a string (sub)</a:t>
            </a:r>
            <a:endParaRPr sz="1800">
              <a:highlight>
                <a:srgbClr val="FFFFFF"/>
              </a:highlight>
            </a:endParaRPr>
          </a:p>
          <a:p>
            <a:pPr indent="0" lvl="0" marL="0" marR="0" rtl="0" algn="l">
              <a:lnSpc>
                <a:spcPct val="150000"/>
              </a:lnSpc>
              <a:spcBef>
                <a:spcPts val="1000"/>
              </a:spcBef>
              <a:spcAft>
                <a:spcPts val="0"/>
              </a:spcAft>
              <a:buNone/>
            </a:pPr>
            <a:r>
              <a:t/>
            </a:r>
            <a:endParaRPr sz="1800">
              <a:solidFill>
                <a:srgbClr val="222222"/>
              </a:solidFill>
            </a:endParaRPr>
          </a:p>
        </p:txBody>
      </p:sp>
      <p:sp>
        <p:nvSpPr>
          <p:cNvPr id="335" name="Shape 335"/>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pic>
        <p:nvPicPr>
          <p:cNvPr id="340" name="Shape 340"/>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41" name="Shape 341"/>
          <p:cNvSpPr txBox="1"/>
          <p:nvPr/>
        </p:nvSpPr>
        <p:spPr>
          <a:xfrm>
            <a:off x="396850" y="1802575"/>
            <a:ext cx="8491800" cy="436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highlight>
                  <a:srgbClr val="FFFFFF"/>
                </a:highlight>
              </a:rPr>
              <a:t>In Python, we have module “</a:t>
            </a:r>
            <a:r>
              <a:rPr b="1" lang="en-US" sz="1800">
                <a:highlight>
                  <a:srgbClr val="FFFFFF"/>
                </a:highlight>
              </a:rPr>
              <a:t>re</a:t>
            </a:r>
            <a:r>
              <a:rPr lang="en-US" sz="1800">
                <a:highlight>
                  <a:srgbClr val="FFFFFF"/>
                </a:highlight>
              </a:rPr>
              <a:t>” that helps with regular expressions. So you need to import library re before you can use regular expressions in Python.</a:t>
            </a:r>
            <a:endParaRPr sz="1800">
              <a:highlight>
                <a:srgbClr val="FFFFFF"/>
              </a:highlight>
            </a:endParaRPr>
          </a:p>
          <a:p>
            <a:pPr indent="-342900" lvl="0" marL="457200" marR="0" rtl="0" algn="l">
              <a:lnSpc>
                <a:spcPct val="150000"/>
              </a:lnSpc>
              <a:spcBef>
                <a:spcPts val="0"/>
              </a:spcBef>
              <a:spcAft>
                <a:spcPts val="0"/>
              </a:spcAft>
              <a:buClr>
                <a:srgbClr val="000000"/>
              </a:buClr>
              <a:buSzPts val="1800"/>
              <a:buFont typeface="Arial"/>
              <a:buChar char="●"/>
            </a:pPr>
            <a:r>
              <a:rPr lang="en-US" sz="1800">
                <a:highlight>
                  <a:srgbClr val="FFFFFF"/>
                </a:highlight>
              </a:rPr>
              <a:t>The ‘</a:t>
            </a:r>
            <a:r>
              <a:rPr b="1" lang="en-US" sz="1800">
                <a:highlight>
                  <a:srgbClr val="FFFFFF"/>
                </a:highlight>
              </a:rPr>
              <a:t>re</a:t>
            </a:r>
            <a:r>
              <a:rPr lang="en-US" sz="1800">
                <a:highlight>
                  <a:srgbClr val="FFFFFF"/>
                </a:highlight>
              </a:rPr>
              <a:t>’ package provides multiple methods to perform queries on an input string. Here are the most commonly used methods, I will discuss:</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re.match()</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re.search()</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re.findall()</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re.split()</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re.sub()</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re.compile()</a:t>
            </a:r>
            <a:endParaRPr sz="1800">
              <a:highlight>
                <a:srgbClr val="FFFFFF"/>
              </a:highlight>
            </a:endParaRPr>
          </a:p>
          <a:p>
            <a:pPr indent="0" lvl="0" marL="0" marR="0" rtl="0" algn="l">
              <a:lnSpc>
                <a:spcPct val="150000"/>
              </a:lnSpc>
              <a:spcBef>
                <a:spcPts val="1000"/>
              </a:spcBef>
              <a:spcAft>
                <a:spcPts val="0"/>
              </a:spcAft>
              <a:buNone/>
            </a:pPr>
            <a:r>
              <a:t/>
            </a:r>
            <a:endParaRPr sz="1800">
              <a:solidFill>
                <a:srgbClr val="222222"/>
              </a:solidFill>
            </a:endParaRPr>
          </a:p>
        </p:txBody>
      </p:sp>
      <p:sp>
        <p:nvSpPr>
          <p:cNvPr id="342" name="Shape 342"/>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Shape 347"/>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48" name="Shape 348"/>
          <p:cNvSpPr txBox="1"/>
          <p:nvPr/>
        </p:nvSpPr>
        <p:spPr>
          <a:xfrm>
            <a:off x="396850" y="1802575"/>
            <a:ext cx="8667600" cy="773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1000"/>
              </a:spcBef>
              <a:spcAft>
                <a:spcPts val="0"/>
              </a:spcAft>
              <a:buClr>
                <a:srgbClr val="222222"/>
              </a:buClr>
              <a:buSzPts val="1800"/>
              <a:buChar char="●"/>
            </a:pPr>
            <a:r>
              <a:rPr lang="en-US" sz="1800">
                <a:solidFill>
                  <a:srgbClr val="222222"/>
                </a:solidFill>
              </a:rPr>
              <a:t>re.match(pattern, str). This method finds match if it occurs at start of the string. </a:t>
            </a:r>
            <a:endParaRPr sz="1800">
              <a:solidFill>
                <a:srgbClr val="222222"/>
              </a:solidFill>
            </a:endParaRPr>
          </a:p>
        </p:txBody>
      </p:sp>
      <p:sp>
        <p:nvSpPr>
          <p:cNvPr id="349" name="Shape 349"/>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 Match</a:t>
            </a:r>
            <a:endParaRPr/>
          </a:p>
        </p:txBody>
      </p:sp>
      <p:pic>
        <p:nvPicPr>
          <p:cNvPr id="350" name="Shape 350"/>
          <p:cNvPicPr preferRelativeResize="0"/>
          <p:nvPr/>
        </p:nvPicPr>
        <p:blipFill>
          <a:blip r:embed="rId4">
            <a:alphaModFix/>
          </a:blip>
          <a:stretch>
            <a:fillRect/>
          </a:stretch>
        </p:blipFill>
        <p:spPr>
          <a:xfrm>
            <a:off x="2047875" y="2651863"/>
            <a:ext cx="5048250" cy="3705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pic>
        <p:nvPicPr>
          <p:cNvPr id="355" name="Shape 355"/>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56" name="Shape 356"/>
          <p:cNvSpPr txBox="1"/>
          <p:nvPr/>
        </p:nvSpPr>
        <p:spPr>
          <a:xfrm>
            <a:off x="396850" y="1802575"/>
            <a:ext cx="8667600" cy="109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1000"/>
              </a:spcBef>
              <a:spcAft>
                <a:spcPts val="0"/>
              </a:spcAft>
              <a:buClr>
                <a:srgbClr val="222222"/>
              </a:buClr>
              <a:buSzPts val="1800"/>
              <a:buChar char="●"/>
            </a:pPr>
            <a:r>
              <a:rPr lang="en-US" sz="1800">
                <a:solidFill>
                  <a:srgbClr val="222222"/>
                </a:solidFill>
              </a:rPr>
              <a:t>re.search(pattern, string)</a:t>
            </a:r>
            <a:r>
              <a:rPr lang="en-US" sz="1800">
                <a:solidFill>
                  <a:srgbClr val="222222"/>
                </a:solidFill>
              </a:rPr>
              <a:t>. </a:t>
            </a:r>
            <a:r>
              <a:rPr lang="en-US" sz="1800">
                <a:solidFill>
                  <a:srgbClr val="222222"/>
                </a:solidFill>
              </a:rPr>
              <a:t>It is similar to match() but it doesn’t restrict us to find matches at the beginning of the string only. </a:t>
            </a:r>
            <a:endParaRPr sz="1800">
              <a:solidFill>
                <a:srgbClr val="222222"/>
              </a:solidFill>
            </a:endParaRPr>
          </a:p>
        </p:txBody>
      </p:sp>
      <p:sp>
        <p:nvSpPr>
          <p:cNvPr id="357" name="Shape 357"/>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 Search</a:t>
            </a:r>
            <a:endParaRPr/>
          </a:p>
        </p:txBody>
      </p:sp>
      <p:pic>
        <p:nvPicPr>
          <p:cNvPr id="358" name="Shape 358"/>
          <p:cNvPicPr preferRelativeResize="0"/>
          <p:nvPr/>
        </p:nvPicPr>
        <p:blipFill>
          <a:blip r:embed="rId4">
            <a:alphaModFix/>
          </a:blip>
          <a:stretch>
            <a:fillRect/>
          </a:stretch>
        </p:blipFill>
        <p:spPr>
          <a:xfrm>
            <a:off x="1647125" y="2898475"/>
            <a:ext cx="5991225" cy="2286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pic>
        <p:nvPicPr>
          <p:cNvPr id="363" name="Shape 363"/>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64" name="Shape 364"/>
          <p:cNvSpPr txBox="1"/>
          <p:nvPr/>
        </p:nvSpPr>
        <p:spPr>
          <a:xfrm>
            <a:off x="396850" y="1802575"/>
            <a:ext cx="8667600" cy="109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1000"/>
              </a:spcBef>
              <a:spcAft>
                <a:spcPts val="0"/>
              </a:spcAft>
              <a:buClr>
                <a:srgbClr val="222222"/>
              </a:buClr>
              <a:buSzPts val="1800"/>
              <a:buChar char="●"/>
            </a:pPr>
            <a:r>
              <a:rPr lang="en-US" sz="1800">
                <a:solidFill>
                  <a:srgbClr val="222222"/>
                </a:solidFill>
              </a:rPr>
              <a:t>re.findall (pattern, string)</a:t>
            </a:r>
            <a:r>
              <a:rPr lang="en-US" sz="1800">
                <a:solidFill>
                  <a:srgbClr val="222222"/>
                </a:solidFill>
              </a:rPr>
              <a:t>. </a:t>
            </a:r>
            <a:r>
              <a:rPr lang="en-US" sz="1800">
                <a:solidFill>
                  <a:srgbClr val="222222"/>
                </a:solidFill>
              </a:rPr>
              <a:t>It helps to get a list of all matching patterns. It has no constraints of searching from start or end. </a:t>
            </a:r>
            <a:endParaRPr sz="1800">
              <a:solidFill>
                <a:srgbClr val="222222"/>
              </a:solidFill>
            </a:endParaRPr>
          </a:p>
        </p:txBody>
      </p:sp>
      <p:sp>
        <p:nvSpPr>
          <p:cNvPr id="365" name="Shape 365"/>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 Findall</a:t>
            </a:r>
            <a:endParaRPr/>
          </a:p>
        </p:txBody>
      </p:sp>
      <p:pic>
        <p:nvPicPr>
          <p:cNvPr id="366" name="Shape 366"/>
          <p:cNvPicPr preferRelativeResize="0"/>
          <p:nvPr/>
        </p:nvPicPr>
        <p:blipFill>
          <a:blip r:embed="rId4">
            <a:alphaModFix/>
          </a:blip>
          <a:stretch>
            <a:fillRect/>
          </a:stretch>
        </p:blipFill>
        <p:spPr>
          <a:xfrm>
            <a:off x="1604950" y="2898475"/>
            <a:ext cx="5934075" cy="2990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pic>
        <p:nvPicPr>
          <p:cNvPr id="371" name="Shape 371"/>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72" name="Shape 372"/>
          <p:cNvSpPr txBox="1"/>
          <p:nvPr/>
        </p:nvSpPr>
        <p:spPr>
          <a:xfrm>
            <a:off x="396850" y="1802575"/>
            <a:ext cx="8667600" cy="109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1000"/>
              </a:spcBef>
              <a:spcAft>
                <a:spcPts val="0"/>
              </a:spcAft>
              <a:buClr>
                <a:srgbClr val="222222"/>
              </a:buClr>
              <a:buSzPts val="1800"/>
              <a:buChar char="●"/>
            </a:pPr>
            <a:r>
              <a:rPr lang="en-US" sz="1800">
                <a:solidFill>
                  <a:srgbClr val="222222"/>
                </a:solidFill>
              </a:rPr>
              <a:t>re.split(pattern, string, [maxsplit=0])</a:t>
            </a:r>
            <a:r>
              <a:rPr lang="en-US" sz="1800">
                <a:solidFill>
                  <a:srgbClr val="222222"/>
                </a:solidFill>
              </a:rPr>
              <a:t>. </a:t>
            </a:r>
            <a:r>
              <a:rPr lang="en-US" sz="1800">
                <a:solidFill>
                  <a:srgbClr val="222222"/>
                </a:solidFill>
              </a:rPr>
              <a:t>This methods helps to split string by the occurrences of given pattern.</a:t>
            </a:r>
            <a:r>
              <a:rPr lang="en-US" sz="1800">
                <a:solidFill>
                  <a:srgbClr val="222222"/>
                </a:solidFill>
              </a:rPr>
              <a:t> </a:t>
            </a:r>
            <a:endParaRPr sz="1800">
              <a:solidFill>
                <a:srgbClr val="222222"/>
              </a:solidFill>
            </a:endParaRPr>
          </a:p>
        </p:txBody>
      </p:sp>
      <p:sp>
        <p:nvSpPr>
          <p:cNvPr id="373" name="Shape 373"/>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 Split</a:t>
            </a:r>
            <a:endParaRPr/>
          </a:p>
        </p:txBody>
      </p:sp>
      <p:pic>
        <p:nvPicPr>
          <p:cNvPr id="374" name="Shape 374"/>
          <p:cNvPicPr preferRelativeResize="0"/>
          <p:nvPr/>
        </p:nvPicPr>
        <p:blipFill>
          <a:blip r:embed="rId4">
            <a:alphaModFix/>
          </a:blip>
          <a:stretch>
            <a:fillRect/>
          </a:stretch>
        </p:blipFill>
        <p:spPr>
          <a:xfrm>
            <a:off x="1352550" y="2898475"/>
            <a:ext cx="6438900" cy="2457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Shape 379"/>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80" name="Shape 380"/>
          <p:cNvSpPr txBox="1"/>
          <p:nvPr/>
        </p:nvSpPr>
        <p:spPr>
          <a:xfrm>
            <a:off x="396850" y="1802575"/>
            <a:ext cx="8667600" cy="109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1000"/>
              </a:spcBef>
              <a:spcAft>
                <a:spcPts val="0"/>
              </a:spcAft>
              <a:buClr>
                <a:srgbClr val="222222"/>
              </a:buClr>
              <a:buSzPts val="1800"/>
              <a:buChar char="●"/>
            </a:pPr>
            <a:r>
              <a:rPr lang="en-US" sz="1800">
                <a:solidFill>
                  <a:srgbClr val="222222"/>
                </a:solidFill>
              </a:rPr>
              <a:t>re.sub(pattern, repl, string)</a:t>
            </a:r>
            <a:r>
              <a:rPr lang="en-US" sz="1800">
                <a:solidFill>
                  <a:srgbClr val="222222"/>
                </a:solidFill>
              </a:rPr>
              <a:t>. </a:t>
            </a:r>
            <a:r>
              <a:rPr lang="en-US" sz="1800">
                <a:solidFill>
                  <a:srgbClr val="222222"/>
                </a:solidFill>
              </a:rPr>
              <a:t>It helps to search a pattern and replace with a new sub string. If the pattern is not found, string is returned unchanged.</a:t>
            </a:r>
            <a:r>
              <a:rPr lang="en-US" sz="1800">
                <a:solidFill>
                  <a:srgbClr val="222222"/>
                </a:solidFill>
              </a:rPr>
              <a:t> </a:t>
            </a:r>
            <a:endParaRPr sz="1800">
              <a:solidFill>
                <a:srgbClr val="222222"/>
              </a:solidFill>
            </a:endParaRPr>
          </a:p>
        </p:txBody>
      </p:sp>
      <p:sp>
        <p:nvSpPr>
          <p:cNvPr id="381" name="Shape 381"/>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 Sub</a:t>
            </a:r>
            <a:endParaRPr/>
          </a:p>
        </p:txBody>
      </p:sp>
      <p:pic>
        <p:nvPicPr>
          <p:cNvPr id="382" name="Shape 382"/>
          <p:cNvPicPr preferRelativeResize="0"/>
          <p:nvPr/>
        </p:nvPicPr>
        <p:blipFill>
          <a:blip r:embed="rId4">
            <a:alphaModFix/>
          </a:blip>
          <a:stretch>
            <a:fillRect/>
          </a:stretch>
        </p:blipFill>
        <p:spPr>
          <a:xfrm>
            <a:off x="1404250" y="2898475"/>
            <a:ext cx="6477000" cy="232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0" name="Shape 130"/>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Why python?</a:t>
            </a:r>
            <a:endParaRPr/>
          </a:p>
        </p:txBody>
      </p:sp>
      <p:sp>
        <p:nvSpPr>
          <p:cNvPr id="131" name="Shape 131"/>
          <p:cNvSpPr txBox="1"/>
          <p:nvPr/>
        </p:nvSpPr>
        <p:spPr>
          <a:xfrm>
            <a:off x="396850" y="2055025"/>
            <a:ext cx="8491800" cy="425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Designed to be easy to learn and master</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Clean, clear syntax</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Very few keywords</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Highly portable</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Run almost </a:t>
            </a:r>
            <a:r>
              <a:rPr lang="en-US" sz="1800">
                <a:highlight>
                  <a:srgbClr val="FFFFFF"/>
                </a:highlight>
              </a:rPr>
              <a:t>anywhere - high-end servers and workstations down to windows CE</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Uses machine independent byte-codes</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Extensible</a:t>
            </a:r>
            <a:endParaRPr sz="1800">
              <a:highlight>
                <a:srgbClr val="FFFFFF"/>
              </a:highlight>
            </a:endParaRPr>
          </a:p>
          <a:p>
            <a:pPr indent="-342900" lvl="1" marL="914400" marR="0" rtl="0" algn="l">
              <a:lnSpc>
                <a:spcPct val="150000"/>
              </a:lnSpc>
              <a:spcBef>
                <a:spcPts val="0"/>
              </a:spcBef>
              <a:spcAft>
                <a:spcPts val="0"/>
              </a:spcAft>
              <a:buSzPts val="1800"/>
              <a:buChar char="○"/>
            </a:pPr>
            <a:r>
              <a:rPr lang="en-US" sz="1800">
                <a:highlight>
                  <a:srgbClr val="FFFFFF"/>
                </a:highlight>
              </a:rPr>
              <a:t>Designed to be extensible using C/C++, allowing access to many external libraries</a:t>
            </a:r>
            <a:endParaRPr sz="1800">
              <a:solidFill>
                <a:srgbClr val="22222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pic>
        <p:nvPicPr>
          <p:cNvPr id="387" name="Shape 387"/>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88" name="Shape 388"/>
          <p:cNvSpPr txBox="1"/>
          <p:nvPr/>
        </p:nvSpPr>
        <p:spPr>
          <a:xfrm>
            <a:off x="396850" y="1802575"/>
            <a:ext cx="8667600" cy="149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1000"/>
              </a:spcBef>
              <a:spcAft>
                <a:spcPts val="0"/>
              </a:spcAft>
              <a:buClr>
                <a:srgbClr val="222222"/>
              </a:buClr>
              <a:buSzPts val="1800"/>
              <a:buChar char="●"/>
            </a:pPr>
            <a:r>
              <a:rPr lang="en-US" sz="1800">
                <a:solidFill>
                  <a:srgbClr val="222222"/>
                </a:solidFill>
              </a:rPr>
              <a:t>re.compile(pattern, repl, string)</a:t>
            </a:r>
            <a:r>
              <a:rPr lang="en-US" sz="1800">
                <a:solidFill>
                  <a:srgbClr val="222222"/>
                </a:solidFill>
              </a:rPr>
              <a:t>. </a:t>
            </a:r>
            <a:r>
              <a:rPr lang="en-US" sz="1800">
                <a:solidFill>
                  <a:srgbClr val="222222"/>
                </a:solidFill>
              </a:rPr>
              <a:t>We can combine a regular expression pattern into pattern objects, which can be used for pattern matching. It also helps to search a pattern again without rewriting it</a:t>
            </a:r>
            <a:r>
              <a:rPr lang="en-US" sz="1800">
                <a:solidFill>
                  <a:srgbClr val="222222"/>
                </a:solidFill>
              </a:rPr>
              <a:t> </a:t>
            </a:r>
            <a:endParaRPr sz="1800">
              <a:solidFill>
                <a:srgbClr val="222222"/>
              </a:solidFill>
            </a:endParaRPr>
          </a:p>
        </p:txBody>
      </p:sp>
      <p:sp>
        <p:nvSpPr>
          <p:cNvPr id="389" name="Shape 389"/>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 Compile</a:t>
            </a:r>
            <a:endParaRPr/>
          </a:p>
        </p:txBody>
      </p:sp>
      <p:pic>
        <p:nvPicPr>
          <p:cNvPr id="390" name="Shape 390"/>
          <p:cNvPicPr preferRelativeResize="0"/>
          <p:nvPr/>
        </p:nvPicPr>
        <p:blipFill>
          <a:blip r:embed="rId4">
            <a:alphaModFix/>
          </a:blip>
          <a:stretch>
            <a:fillRect/>
          </a:stretch>
        </p:blipFill>
        <p:spPr>
          <a:xfrm>
            <a:off x="1738925" y="3298675"/>
            <a:ext cx="5633050" cy="3009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pic>
        <p:nvPicPr>
          <p:cNvPr id="395" name="Shape 395"/>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396" name="Shape 396"/>
          <p:cNvSpPr txBox="1"/>
          <p:nvPr/>
        </p:nvSpPr>
        <p:spPr>
          <a:xfrm>
            <a:off x="396850" y="1802575"/>
            <a:ext cx="8667600" cy="4180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1000"/>
              </a:spcBef>
              <a:spcAft>
                <a:spcPts val="0"/>
              </a:spcAft>
              <a:buClr>
                <a:srgbClr val="222222"/>
              </a:buClr>
              <a:buSzPts val="1800"/>
              <a:buChar char="●"/>
            </a:pPr>
            <a:r>
              <a:rPr lang="en-US" sz="1800">
                <a:solidFill>
                  <a:srgbClr val="222222"/>
                </a:solidFill>
              </a:rPr>
              <a:t>Till now,  we looked at various methods of regular expression using a constant pattern (fixed characters). But, what if we do not have a constant search pattern and we want to return specific set of characters (defined by a rule) from a string?</a:t>
            </a:r>
            <a:endParaRPr sz="1800">
              <a:solidFill>
                <a:srgbClr val="222222"/>
              </a:solidFill>
            </a:endParaRPr>
          </a:p>
          <a:p>
            <a:pPr indent="-342900" lvl="0" marL="457200" marR="0" rtl="0" algn="l">
              <a:lnSpc>
                <a:spcPct val="150000"/>
              </a:lnSpc>
              <a:spcBef>
                <a:spcPts val="0"/>
              </a:spcBef>
              <a:spcAft>
                <a:spcPts val="0"/>
              </a:spcAft>
              <a:buClr>
                <a:srgbClr val="222222"/>
              </a:buClr>
              <a:buSzPts val="1800"/>
              <a:buChar char="●"/>
            </a:pPr>
            <a:r>
              <a:rPr lang="en-US" sz="1800">
                <a:solidFill>
                  <a:srgbClr val="222222"/>
                </a:solidFill>
              </a:rPr>
              <a:t>This can easily be solved by defining an expression with the help of pattern operators (meta and literal characters). Let’s take a look at the most common pattern operators.</a:t>
            </a:r>
            <a:endParaRPr sz="1800">
              <a:solidFill>
                <a:srgbClr val="222222"/>
              </a:solidFill>
            </a:endParaRPr>
          </a:p>
        </p:txBody>
      </p:sp>
      <p:sp>
        <p:nvSpPr>
          <p:cNvPr id="397" name="Shape 397"/>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pic>
        <p:nvPicPr>
          <p:cNvPr id="402" name="Shape 402"/>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03" name="Shape 403"/>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Commonly used operators</a:t>
            </a:r>
            <a:endParaRPr/>
          </a:p>
        </p:txBody>
      </p:sp>
      <p:graphicFrame>
        <p:nvGraphicFramePr>
          <p:cNvPr id="404" name="Shape 404"/>
          <p:cNvGraphicFramePr/>
          <p:nvPr/>
        </p:nvGraphicFramePr>
        <p:xfrm>
          <a:off x="952500" y="2840563"/>
          <a:ext cx="3000000" cy="3000000"/>
        </p:xfrm>
        <a:graphic>
          <a:graphicData uri="http://schemas.openxmlformats.org/drawingml/2006/table">
            <a:tbl>
              <a:tblPr>
                <a:noFill/>
                <a:tableStyleId>{8C3EC72B-FC64-4052-94BC-82465FC52D8B}</a:tableStyleId>
              </a:tblPr>
              <a:tblGrid>
                <a:gridCol w="666100"/>
                <a:gridCol w="6572900"/>
              </a:tblGrid>
              <a:tr h="381000">
                <a:tc>
                  <a:txBody>
                    <a:bodyPr>
                      <a:noAutofit/>
                    </a:bodyPr>
                    <a:lstStyle/>
                    <a:p>
                      <a:pPr indent="0" lvl="0" marL="0" algn="ctr">
                        <a:spcBef>
                          <a:spcPts val="0"/>
                        </a:spcBef>
                        <a:spcAft>
                          <a:spcPts val="0"/>
                        </a:spcAft>
                        <a:buNone/>
                      </a:pPr>
                      <a:r>
                        <a:rPr b="1" lang="en-US"/>
                        <a:t>.</a:t>
                      </a:r>
                      <a:endParaRPr b="1"/>
                    </a:p>
                  </a:txBody>
                  <a:tcPr marT="91425" marB="91425" marR="91425" marL="91425" anchor="ctr"/>
                </a:tc>
                <a:tc>
                  <a:txBody>
                    <a:bodyPr>
                      <a:noAutofit/>
                    </a:bodyPr>
                    <a:lstStyle/>
                    <a:p>
                      <a:pPr indent="0" lvl="0" marL="0">
                        <a:spcBef>
                          <a:spcPts val="0"/>
                        </a:spcBef>
                        <a:spcAft>
                          <a:spcPts val="0"/>
                        </a:spcAft>
                        <a:buNone/>
                      </a:pPr>
                      <a:r>
                        <a:rPr lang="en-US"/>
                        <a:t>Matches with any single character except newline ‘\n’.</a:t>
                      </a:r>
                      <a:endParaRPr/>
                    </a:p>
                  </a:txBody>
                  <a:tcPr marT="91425" marB="91425" marR="91425" marL="91425"/>
                </a:tc>
              </a:tr>
              <a:tr h="381000">
                <a:tc>
                  <a:txBody>
                    <a:bodyPr>
                      <a:noAutofit/>
                    </a:bodyPr>
                    <a:lstStyle/>
                    <a:p>
                      <a:pPr indent="0" lvl="0" marL="0" algn="ctr">
                        <a:spcBef>
                          <a:spcPts val="0"/>
                        </a:spcBef>
                        <a:spcAft>
                          <a:spcPts val="0"/>
                        </a:spcAft>
                        <a:buNone/>
                      </a:pPr>
                      <a:r>
                        <a:rPr b="1" lang="en-US"/>
                        <a:t>?</a:t>
                      </a:r>
                      <a:endParaRPr b="1"/>
                    </a:p>
                  </a:txBody>
                  <a:tcPr marT="91425" marB="91425" marR="91425" marL="91425" anchor="ctr"/>
                </a:tc>
                <a:tc>
                  <a:txBody>
                    <a:bodyPr>
                      <a:noAutofit/>
                    </a:bodyPr>
                    <a:lstStyle/>
                    <a:p>
                      <a:pPr indent="0" lvl="0" marL="0">
                        <a:spcBef>
                          <a:spcPts val="0"/>
                        </a:spcBef>
                        <a:spcAft>
                          <a:spcPts val="0"/>
                        </a:spcAft>
                        <a:buNone/>
                      </a:pPr>
                      <a:r>
                        <a:rPr lang="en-US"/>
                        <a:t>M</a:t>
                      </a:r>
                      <a:r>
                        <a:rPr lang="en-US"/>
                        <a:t>atch 0 or 1 occurrence of the pattern to its left</a:t>
                      </a:r>
                      <a:endParaRPr/>
                    </a:p>
                  </a:txBody>
                  <a:tcPr marT="91425" marB="91425" marR="91425" marL="91425"/>
                </a:tc>
              </a:tr>
              <a:tr h="381000">
                <a:tc>
                  <a:txBody>
                    <a:bodyPr>
                      <a:noAutofit/>
                    </a:bodyPr>
                    <a:lstStyle/>
                    <a:p>
                      <a:pPr indent="0" lvl="0" marL="0" algn="ctr">
                        <a:spcBef>
                          <a:spcPts val="0"/>
                        </a:spcBef>
                        <a:spcAft>
                          <a:spcPts val="0"/>
                        </a:spcAft>
                        <a:buNone/>
                      </a:pPr>
                      <a:r>
                        <a:rPr b="1" lang="en-US"/>
                        <a:t>+</a:t>
                      </a:r>
                      <a:endParaRPr b="1"/>
                    </a:p>
                  </a:txBody>
                  <a:tcPr marT="91425" marB="91425" marR="91425" marL="91425" anchor="ctr"/>
                </a:tc>
                <a:tc>
                  <a:txBody>
                    <a:bodyPr>
                      <a:noAutofit/>
                    </a:bodyPr>
                    <a:lstStyle/>
                    <a:p>
                      <a:pPr indent="0" lvl="0" marL="0">
                        <a:spcBef>
                          <a:spcPts val="0"/>
                        </a:spcBef>
                        <a:spcAft>
                          <a:spcPts val="0"/>
                        </a:spcAft>
                        <a:buNone/>
                      </a:pPr>
                      <a:r>
                        <a:rPr lang="en-US"/>
                        <a:t>1 or more occurrences of the pattern to its left</a:t>
                      </a:r>
                      <a:endParaRPr/>
                    </a:p>
                  </a:txBody>
                  <a:tcPr marT="91425" marB="91425" marR="91425" marL="91425"/>
                </a:tc>
              </a:tr>
              <a:tr h="381000">
                <a:tc>
                  <a:txBody>
                    <a:bodyPr>
                      <a:noAutofit/>
                    </a:bodyPr>
                    <a:lstStyle/>
                    <a:p>
                      <a:pPr indent="0" lvl="0" marL="0" algn="ctr">
                        <a:spcBef>
                          <a:spcPts val="0"/>
                        </a:spcBef>
                        <a:spcAft>
                          <a:spcPts val="0"/>
                        </a:spcAft>
                        <a:buNone/>
                      </a:pPr>
                      <a:r>
                        <a:rPr b="1" lang="en-US"/>
                        <a:t>*</a:t>
                      </a:r>
                      <a:endParaRPr b="1"/>
                    </a:p>
                  </a:txBody>
                  <a:tcPr marT="91425" marB="91425" marR="91425" marL="91425" anchor="ctr"/>
                </a:tc>
                <a:tc>
                  <a:txBody>
                    <a:bodyPr>
                      <a:noAutofit/>
                    </a:bodyPr>
                    <a:lstStyle/>
                    <a:p>
                      <a:pPr indent="0" lvl="0" marL="0">
                        <a:spcBef>
                          <a:spcPts val="0"/>
                        </a:spcBef>
                        <a:spcAft>
                          <a:spcPts val="0"/>
                        </a:spcAft>
                        <a:buNone/>
                      </a:pPr>
                      <a:r>
                        <a:rPr lang="en-US"/>
                        <a:t>0 or more occurrences of the pattern to its left</a:t>
                      </a:r>
                      <a:endParaRPr/>
                    </a:p>
                  </a:txBody>
                  <a:tcPr marT="91425" marB="91425" marR="91425" marL="91425"/>
                </a:tc>
              </a:tr>
              <a:tr h="381000">
                <a:tc>
                  <a:txBody>
                    <a:bodyPr>
                      <a:noAutofit/>
                    </a:bodyPr>
                    <a:lstStyle/>
                    <a:p>
                      <a:pPr indent="0" lvl="0" marL="0" algn="ctr">
                        <a:spcBef>
                          <a:spcPts val="0"/>
                        </a:spcBef>
                        <a:spcAft>
                          <a:spcPts val="0"/>
                        </a:spcAft>
                        <a:buNone/>
                      </a:pPr>
                      <a:r>
                        <a:rPr b="1" lang="en-US"/>
                        <a:t>\w</a:t>
                      </a:r>
                      <a:endParaRPr b="1"/>
                    </a:p>
                  </a:txBody>
                  <a:tcPr marT="91425" marB="91425" marR="91425" marL="91425" anchor="ctr"/>
                </a:tc>
                <a:tc>
                  <a:txBody>
                    <a:bodyPr>
                      <a:noAutofit/>
                    </a:bodyPr>
                    <a:lstStyle/>
                    <a:p>
                      <a:pPr indent="0" lvl="0" marL="0">
                        <a:spcBef>
                          <a:spcPts val="0"/>
                        </a:spcBef>
                        <a:spcAft>
                          <a:spcPts val="0"/>
                        </a:spcAft>
                        <a:buNone/>
                      </a:pPr>
                      <a:r>
                        <a:rPr lang="en-US"/>
                        <a:t>Matches with an alphanumeric character whereas \W (upper case W) matches non alphanumeric character.</a:t>
                      </a:r>
                      <a:endParaRPr/>
                    </a:p>
                  </a:txBody>
                  <a:tcPr marT="91425" marB="91425" marR="91425" marL="91425"/>
                </a:tc>
              </a:tr>
              <a:tr h="381000">
                <a:tc>
                  <a:txBody>
                    <a:bodyPr>
                      <a:noAutofit/>
                    </a:bodyPr>
                    <a:lstStyle/>
                    <a:p>
                      <a:pPr indent="0" lvl="0" marL="0" algn="ctr">
                        <a:spcBef>
                          <a:spcPts val="0"/>
                        </a:spcBef>
                        <a:spcAft>
                          <a:spcPts val="0"/>
                        </a:spcAft>
                        <a:buNone/>
                      </a:pPr>
                      <a:r>
                        <a:rPr b="1" lang="en-US"/>
                        <a:t>\d</a:t>
                      </a:r>
                      <a:endParaRPr b="1"/>
                    </a:p>
                  </a:txBody>
                  <a:tcPr marT="91425" marB="91425" marR="91425" marL="91425" anchor="ctr"/>
                </a:tc>
                <a:tc>
                  <a:txBody>
                    <a:bodyPr>
                      <a:noAutofit/>
                    </a:bodyPr>
                    <a:lstStyle/>
                    <a:p>
                      <a:pPr indent="0" lvl="0" marL="0">
                        <a:spcBef>
                          <a:spcPts val="0"/>
                        </a:spcBef>
                        <a:spcAft>
                          <a:spcPts val="0"/>
                        </a:spcAft>
                        <a:buNone/>
                      </a:pPr>
                      <a:r>
                        <a:rPr lang="en-US"/>
                        <a:t>Matches with digits [0-9] and /D (upper case D) matches with non-digits.</a:t>
                      </a:r>
                      <a:endParaRPr/>
                    </a:p>
                  </a:txBody>
                  <a:tcPr marT="91425" marB="91425" marR="91425" marL="91425"/>
                </a:tc>
              </a:tr>
              <a:tr h="381000">
                <a:tc>
                  <a:txBody>
                    <a:bodyPr>
                      <a:noAutofit/>
                    </a:bodyPr>
                    <a:lstStyle/>
                    <a:p>
                      <a:pPr indent="0" lvl="0" marL="0" algn="ctr">
                        <a:spcBef>
                          <a:spcPts val="0"/>
                        </a:spcBef>
                        <a:spcAft>
                          <a:spcPts val="0"/>
                        </a:spcAft>
                        <a:buNone/>
                      </a:pPr>
                      <a:r>
                        <a:rPr b="1" lang="en-US"/>
                        <a:t>\s</a:t>
                      </a:r>
                      <a:endParaRPr b="1"/>
                    </a:p>
                  </a:txBody>
                  <a:tcPr marT="91425" marB="91425" marR="91425" marL="91425" anchor="ctr"/>
                </a:tc>
                <a:tc>
                  <a:txBody>
                    <a:bodyPr>
                      <a:noAutofit/>
                    </a:bodyPr>
                    <a:lstStyle/>
                    <a:p>
                      <a:pPr indent="0" lvl="0" marL="0">
                        <a:spcBef>
                          <a:spcPts val="0"/>
                        </a:spcBef>
                        <a:spcAft>
                          <a:spcPts val="0"/>
                        </a:spcAft>
                        <a:buNone/>
                      </a:pPr>
                      <a:r>
                        <a:rPr lang="en-US"/>
                        <a:t>Matches with a single whitespace character (space, newline, return, tab, form) and \S (upper case S) matches any non-whitespace character.</a:t>
                      </a:r>
                      <a:endParaRPr/>
                    </a:p>
                  </a:txBody>
                  <a:tcPr marT="91425" marB="91425" marR="91425" marL="91425"/>
                </a:tc>
              </a:tr>
            </a:tbl>
          </a:graphicData>
        </a:graphic>
      </p:graphicFrame>
      <p:sp>
        <p:nvSpPr>
          <p:cNvPr id="405" name="Shape 405"/>
          <p:cNvSpPr txBox="1"/>
          <p:nvPr/>
        </p:nvSpPr>
        <p:spPr>
          <a:xfrm>
            <a:off x="396850" y="1971475"/>
            <a:ext cx="8491800" cy="8691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US"/>
              <a:t>Regular expressions can specify patterns, not just fixed characters. Here are the most commonly used operators that helps to generate an expression to represent required characters in a string or file. It is commonly used in web scrapping and  text mining to extract required information.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pic>
        <p:nvPicPr>
          <p:cNvPr id="410" name="Shape 410"/>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11" name="Shape 411"/>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Commonly used operators</a:t>
            </a:r>
            <a:endParaRPr/>
          </a:p>
        </p:txBody>
      </p:sp>
      <p:graphicFrame>
        <p:nvGraphicFramePr>
          <p:cNvPr id="412" name="Shape 412"/>
          <p:cNvGraphicFramePr/>
          <p:nvPr/>
        </p:nvGraphicFramePr>
        <p:xfrm>
          <a:off x="952500" y="1886938"/>
          <a:ext cx="3000000" cy="3000000"/>
        </p:xfrm>
        <a:graphic>
          <a:graphicData uri="http://schemas.openxmlformats.org/drawingml/2006/table">
            <a:tbl>
              <a:tblPr>
                <a:noFill/>
                <a:tableStyleId>{8C3EC72B-FC64-4052-94BC-82465FC52D8B}</a:tableStyleId>
              </a:tblPr>
              <a:tblGrid>
                <a:gridCol w="827200"/>
                <a:gridCol w="6411800"/>
              </a:tblGrid>
              <a:tr h="381000">
                <a:tc>
                  <a:txBody>
                    <a:bodyPr>
                      <a:noAutofit/>
                    </a:bodyPr>
                    <a:lstStyle/>
                    <a:p>
                      <a:pPr indent="0" lvl="0" marL="0" rtl="0" algn="ctr">
                        <a:spcBef>
                          <a:spcPts val="0"/>
                        </a:spcBef>
                        <a:spcAft>
                          <a:spcPts val="0"/>
                        </a:spcAft>
                        <a:buNone/>
                      </a:pPr>
                      <a:r>
                        <a:rPr b="1" lang="en-US"/>
                        <a:t>[..]</a:t>
                      </a:r>
                      <a:endParaRPr b="1"/>
                    </a:p>
                  </a:txBody>
                  <a:tcPr marT="91425" marB="91425" marR="91425" marL="91425" anchor="ctr">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rPr lang="en-US"/>
                        <a:t>Matches any single character in a square bracket and [^..] matches any single character not in square bracket</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81000">
                <a:tc>
                  <a:txBody>
                    <a:bodyPr>
                      <a:noAutofit/>
                    </a:bodyPr>
                    <a:lstStyle/>
                    <a:p>
                      <a:pPr indent="0" lvl="0" marL="0" rtl="0" algn="ctr">
                        <a:spcBef>
                          <a:spcPts val="0"/>
                        </a:spcBef>
                        <a:spcAft>
                          <a:spcPts val="0"/>
                        </a:spcAft>
                        <a:buNone/>
                      </a:pPr>
                      <a:r>
                        <a:rPr b="1" lang="en-US"/>
                        <a:t>\</a:t>
                      </a:r>
                      <a:endParaRPr b="1"/>
                    </a:p>
                  </a:txBody>
                  <a:tcPr marT="91425" marB="91425" marR="91425" marL="91425" anchor="ctr">
                    <a:lnT cap="flat" cmpd="sng" w="9525">
                      <a:solidFill>
                        <a:srgbClr val="9E9E9E"/>
                      </a:solidFill>
                      <a:prstDash val="solid"/>
                      <a:round/>
                      <a:headEnd len="med" w="med" type="none"/>
                      <a:tailEnd len="med" w="med" type="none"/>
                    </a:lnT>
                  </a:tcPr>
                </a:tc>
                <a:tc>
                  <a:txBody>
                    <a:bodyPr>
                      <a:noAutofit/>
                    </a:bodyPr>
                    <a:lstStyle/>
                    <a:p>
                      <a:pPr indent="0" lvl="0" marL="0" rtl="0">
                        <a:spcBef>
                          <a:spcPts val="0"/>
                        </a:spcBef>
                        <a:spcAft>
                          <a:spcPts val="0"/>
                        </a:spcAft>
                        <a:buNone/>
                      </a:pPr>
                      <a:r>
                        <a:rPr lang="en-US"/>
                        <a:t>It is used for special meaning characters like \. to match a period or \+ for plus sign.</a:t>
                      </a:r>
                      <a:endParaRPr/>
                    </a:p>
                  </a:txBody>
                  <a:tcPr marT="91425" marB="91425" marR="91425" marL="91425">
                    <a:lnT cap="flat" cmpd="sng" w="9525">
                      <a:solidFill>
                        <a:srgbClr val="9E9E9E"/>
                      </a:solidFill>
                      <a:prstDash val="solid"/>
                      <a:round/>
                      <a:headEnd len="med" w="med" type="none"/>
                      <a:tailEnd len="med" w="med" type="none"/>
                    </a:lnT>
                  </a:tcPr>
                </a:tc>
              </a:tr>
              <a:tr h="381000">
                <a:tc>
                  <a:txBody>
                    <a:bodyPr>
                      <a:noAutofit/>
                    </a:bodyPr>
                    <a:lstStyle/>
                    <a:p>
                      <a:pPr indent="0" lvl="0" marL="0" rtl="0" algn="ctr">
                        <a:spcBef>
                          <a:spcPts val="0"/>
                        </a:spcBef>
                        <a:spcAft>
                          <a:spcPts val="0"/>
                        </a:spcAft>
                        <a:buNone/>
                      </a:pPr>
                      <a:r>
                        <a:rPr b="1" lang="en-US"/>
                        <a:t>^ and $</a:t>
                      </a:r>
                      <a:endParaRPr b="1"/>
                    </a:p>
                  </a:txBody>
                  <a:tcPr marT="91425" marB="91425" marR="91425" marL="91425" anchor="ctr"/>
                </a:tc>
                <a:tc>
                  <a:txBody>
                    <a:bodyPr>
                      <a:noAutofit/>
                    </a:bodyPr>
                    <a:lstStyle/>
                    <a:p>
                      <a:pPr indent="0" lvl="0" marL="0" rtl="0">
                        <a:spcBef>
                          <a:spcPts val="0"/>
                        </a:spcBef>
                        <a:spcAft>
                          <a:spcPts val="0"/>
                        </a:spcAft>
                        <a:buNone/>
                      </a:pPr>
                      <a:r>
                        <a:rPr lang="en-US"/>
                        <a:t>^ and $ match the start or end of the string respectively</a:t>
                      </a:r>
                      <a:endParaRPr/>
                    </a:p>
                  </a:txBody>
                  <a:tcPr marT="91425" marB="91425" marR="91425" marL="91425"/>
                </a:tc>
              </a:tr>
              <a:tr h="381000">
                <a:tc>
                  <a:txBody>
                    <a:bodyPr>
                      <a:noAutofit/>
                    </a:bodyPr>
                    <a:lstStyle/>
                    <a:p>
                      <a:pPr indent="0" lvl="0" marL="0" rtl="0" algn="ctr">
                        <a:spcBef>
                          <a:spcPts val="0"/>
                        </a:spcBef>
                        <a:spcAft>
                          <a:spcPts val="0"/>
                        </a:spcAft>
                        <a:buNone/>
                      </a:pPr>
                      <a:r>
                        <a:rPr b="1" lang="en-US"/>
                        <a:t>{n,m}</a:t>
                      </a:r>
                      <a:endParaRPr b="1"/>
                    </a:p>
                  </a:txBody>
                  <a:tcPr marT="91425" marB="91425" marR="91425" marL="91425" anchor="ctr"/>
                </a:tc>
                <a:tc>
                  <a:txBody>
                    <a:bodyPr>
                      <a:noAutofit/>
                    </a:bodyPr>
                    <a:lstStyle/>
                    <a:p>
                      <a:pPr indent="0" lvl="0" marL="0" rtl="0">
                        <a:spcBef>
                          <a:spcPts val="0"/>
                        </a:spcBef>
                        <a:spcAft>
                          <a:spcPts val="0"/>
                        </a:spcAft>
                        <a:buNone/>
                      </a:pPr>
                      <a:r>
                        <a:rPr lang="en-US"/>
                        <a:t>Matches at least n and at most m occurrences of preceding expression if we write it as {,m} then it will return at least any minimum occurrence to max m preceding expression.</a:t>
                      </a:r>
                      <a:endParaRPr/>
                    </a:p>
                  </a:txBody>
                  <a:tcPr marT="91425" marB="91425" marR="91425" marL="91425"/>
                </a:tc>
              </a:tr>
              <a:tr h="381000">
                <a:tc>
                  <a:txBody>
                    <a:bodyPr>
                      <a:noAutofit/>
                    </a:bodyPr>
                    <a:lstStyle/>
                    <a:p>
                      <a:pPr indent="0" lvl="0" marL="0" rtl="0" algn="ctr">
                        <a:spcBef>
                          <a:spcPts val="0"/>
                        </a:spcBef>
                        <a:spcAft>
                          <a:spcPts val="0"/>
                        </a:spcAft>
                        <a:buNone/>
                      </a:pPr>
                      <a:r>
                        <a:rPr b="1" lang="en-US"/>
                        <a:t>a | b</a:t>
                      </a:r>
                      <a:endParaRPr b="1"/>
                    </a:p>
                  </a:txBody>
                  <a:tcPr marT="91425" marB="91425" marR="91425" marL="91425" anchor="ctr"/>
                </a:tc>
                <a:tc>
                  <a:txBody>
                    <a:bodyPr>
                      <a:noAutofit/>
                    </a:bodyPr>
                    <a:lstStyle/>
                    <a:p>
                      <a:pPr indent="0" lvl="0" marL="0" rtl="0">
                        <a:spcBef>
                          <a:spcPts val="0"/>
                        </a:spcBef>
                        <a:spcAft>
                          <a:spcPts val="0"/>
                        </a:spcAft>
                        <a:buNone/>
                      </a:pPr>
                      <a:r>
                        <a:rPr lang="en-US"/>
                        <a:t>Matches either a or b</a:t>
                      </a:r>
                      <a:endParaRPr/>
                    </a:p>
                  </a:txBody>
                  <a:tcPr marT="91425" marB="91425" marR="91425" marL="91425"/>
                </a:tc>
              </a:tr>
              <a:tr h="381000">
                <a:tc>
                  <a:txBody>
                    <a:bodyPr>
                      <a:noAutofit/>
                    </a:bodyPr>
                    <a:lstStyle/>
                    <a:p>
                      <a:pPr indent="0" lvl="0" marL="0" rtl="0" algn="ctr">
                        <a:spcBef>
                          <a:spcPts val="0"/>
                        </a:spcBef>
                        <a:spcAft>
                          <a:spcPts val="0"/>
                        </a:spcAft>
                        <a:buNone/>
                      </a:pPr>
                      <a:r>
                        <a:rPr b="1" lang="en-US"/>
                        <a:t>( )</a:t>
                      </a:r>
                      <a:endParaRPr b="1"/>
                    </a:p>
                  </a:txBody>
                  <a:tcPr marT="91425" marB="91425" marR="91425" marL="91425" anchor="ctr"/>
                </a:tc>
                <a:tc>
                  <a:txBody>
                    <a:bodyPr>
                      <a:noAutofit/>
                    </a:bodyPr>
                    <a:lstStyle/>
                    <a:p>
                      <a:pPr indent="0" lvl="0" marL="0" rtl="0">
                        <a:spcBef>
                          <a:spcPts val="0"/>
                        </a:spcBef>
                        <a:spcAft>
                          <a:spcPts val="0"/>
                        </a:spcAft>
                        <a:buNone/>
                      </a:pPr>
                      <a:r>
                        <a:rPr lang="en-US"/>
                        <a:t>Groups regular expressions and returns matched text</a:t>
                      </a:r>
                      <a:endParaRPr/>
                    </a:p>
                  </a:txBody>
                  <a:tcPr marT="91425" marB="91425" marR="91425" marL="91425"/>
                </a:tc>
              </a:tr>
              <a:tr h="381000">
                <a:tc>
                  <a:txBody>
                    <a:bodyPr>
                      <a:noAutofit/>
                    </a:bodyPr>
                    <a:lstStyle/>
                    <a:p>
                      <a:pPr indent="0" lvl="0" marL="0" rtl="0" algn="ctr">
                        <a:spcBef>
                          <a:spcPts val="0"/>
                        </a:spcBef>
                        <a:spcAft>
                          <a:spcPts val="0"/>
                        </a:spcAft>
                        <a:buNone/>
                      </a:pPr>
                      <a:r>
                        <a:rPr b="1" lang="en-US"/>
                        <a:t>\t, \n, \r</a:t>
                      </a:r>
                      <a:endParaRPr b="1"/>
                    </a:p>
                  </a:txBody>
                  <a:tcPr marT="91425" marB="91425" marR="91425" marL="91425" anchor="ctr"/>
                </a:tc>
                <a:tc>
                  <a:txBody>
                    <a:bodyPr>
                      <a:noAutofit/>
                    </a:bodyPr>
                    <a:lstStyle/>
                    <a:p>
                      <a:pPr indent="0" lvl="0" marL="0" rtl="0">
                        <a:spcBef>
                          <a:spcPts val="0"/>
                        </a:spcBef>
                        <a:spcAft>
                          <a:spcPts val="0"/>
                        </a:spcAft>
                        <a:buNone/>
                      </a:pPr>
                      <a:r>
                        <a:rPr lang="en-US"/>
                        <a:t>Matches tab, newline, return</a:t>
                      </a:r>
                      <a:endParaRPr/>
                    </a:p>
                  </a:txBody>
                  <a:tcPr marT="91425" marB="91425" marR="91425" marL="91425"/>
                </a:tc>
              </a:tr>
              <a:tr h="381000">
                <a:tc>
                  <a:txBody>
                    <a:bodyPr>
                      <a:noAutofit/>
                    </a:bodyPr>
                    <a:lstStyle/>
                    <a:p>
                      <a:pPr indent="0" lvl="0" marL="0" rtl="0" algn="ctr">
                        <a:spcBef>
                          <a:spcPts val="0"/>
                        </a:spcBef>
                        <a:spcAft>
                          <a:spcPts val="0"/>
                        </a:spcAft>
                        <a:buNone/>
                      </a:pPr>
                      <a:r>
                        <a:rPr b="1" lang="en-US"/>
                        <a:t>\b</a:t>
                      </a:r>
                      <a:endParaRPr b="1"/>
                    </a:p>
                  </a:txBody>
                  <a:tcPr marT="91425" marB="91425" marR="91425" marL="91425" anchor="ctr"/>
                </a:tc>
                <a:tc>
                  <a:txBody>
                    <a:bodyPr>
                      <a:noAutofit/>
                    </a:bodyPr>
                    <a:lstStyle/>
                    <a:p>
                      <a:pPr indent="0" lvl="0" marL="0" rtl="0">
                        <a:spcBef>
                          <a:spcPts val="0"/>
                        </a:spcBef>
                        <a:spcAft>
                          <a:spcPts val="0"/>
                        </a:spcAft>
                        <a:buNone/>
                      </a:pPr>
                      <a:r>
                        <a:rPr lang="en-US"/>
                        <a:t>boundary between word and non-word and /B is opposite of /b</a:t>
                      </a:r>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pic>
        <p:nvPicPr>
          <p:cNvPr id="417" name="Shape 417"/>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18" name="Shape 418"/>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a:t>
            </a:r>
            <a:endParaRPr/>
          </a:p>
        </p:txBody>
      </p:sp>
      <p:pic>
        <p:nvPicPr>
          <p:cNvPr id="419" name="Shape 419"/>
          <p:cNvPicPr preferRelativeResize="0"/>
          <p:nvPr/>
        </p:nvPicPr>
        <p:blipFill>
          <a:blip r:embed="rId4">
            <a:alphaModFix/>
          </a:blip>
          <a:stretch>
            <a:fillRect/>
          </a:stretch>
        </p:blipFill>
        <p:spPr>
          <a:xfrm>
            <a:off x="1533525" y="2232163"/>
            <a:ext cx="6076950" cy="3629025"/>
          </a:xfrm>
          <a:prstGeom prst="rect">
            <a:avLst/>
          </a:prstGeom>
          <a:noFill/>
          <a:ln>
            <a:noFill/>
          </a:ln>
        </p:spPr>
      </p:pic>
      <p:sp>
        <p:nvSpPr>
          <p:cNvPr id="420" name="Shape 420"/>
          <p:cNvSpPr txBox="1"/>
          <p:nvPr/>
        </p:nvSpPr>
        <p:spPr>
          <a:xfrm>
            <a:off x="396850" y="1802575"/>
            <a:ext cx="8491800" cy="429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a:t>Find chars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pic>
        <p:nvPicPr>
          <p:cNvPr id="425" name="Shape 425"/>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26" name="Shape 426"/>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a:t>
            </a:r>
            <a:endParaRPr/>
          </a:p>
        </p:txBody>
      </p:sp>
      <p:pic>
        <p:nvPicPr>
          <p:cNvPr id="427" name="Shape 427"/>
          <p:cNvPicPr preferRelativeResize="0"/>
          <p:nvPr/>
        </p:nvPicPr>
        <p:blipFill>
          <a:blip r:embed="rId4">
            <a:alphaModFix/>
          </a:blip>
          <a:stretch>
            <a:fillRect/>
          </a:stretch>
        </p:blipFill>
        <p:spPr>
          <a:xfrm>
            <a:off x="1776413" y="2232175"/>
            <a:ext cx="5591175" cy="3209925"/>
          </a:xfrm>
          <a:prstGeom prst="rect">
            <a:avLst/>
          </a:prstGeom>
          <a:noFill/>
          <a:ln>
            <a:noFill/>
          </a:ln>
        </p:spPr>
      </p:pic>
      <p:sp>
        <p:nvSpPr>
          <p:cNvPr id="428" name="Shape 428"/>
          <p:cNvSpPr txBox="1"/>
          <p:nvPr/>
        </p:nvSpPr>
        <p:spPr>
          <a:xfrm>
            <a:off x="396850" y="1802575"/>
            <a:ext cx="8491800" cy="429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a:t>Find words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pic>
        <p:nvPicPr>
          <p:cNvPr id="433" name="Shape 433"/>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34" name="Shape 434"/>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a:t>
            </a:r>
            <a:endParaRPr/>
          </a:p>
        </p:txBody>
      </p:sp>
      <p:pic>
        <p:nvPicPr>
          <p:cNvPr id="435" name="Shape 435"/>
          <p:cNvPicPr preferRelativeResize="0"/>
          <p:nvPr/>
        </p:nvPicPr>
        <p:blipFill>
          <a:blip r:embed="rId4">
            <a:alphaModFix/>
          </a:blip>
          <a:stretch>
            <a:fillRect/>
          </a:stretch>
        </p:blipFill>
        <p:spPr>
          <a:xfrm>
            <a:off x="2166938" y="2266950"/>
            <a:ext cx="4810125" cy="2324100"/>
          </a:xfrm>
          <a:prstGeom prst="rect">
            <a:avLst/>
          </a:prstGeom>
          <a:noFill/>
          <a:ln>
            <a:noFill/>
          </a:ln>
        </p:spPr>
      </p:pic>
      <p:sp>
        <p:nvSpPr>
          <p:cNvPr id="436" name="Shape 436"/>
          <p:cNvSpPr txBox="1"/>
          <p:nvPr/>
        </p:nvSpPr>
        <p:spPr>
          <a:xfrm>
            <a:off x="396850" y="1802575"/>
            <a:ext cx="8491800" cy="429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a:t>Find first/last word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pic>
        <p:nvPicPr>
          <p:cNvPr id="441" name="Shape 441"/>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42" name="Shape 442"/>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a:t>
            </a:r>
            <a:endParaRPr/>
          </a:p>
        </p:txBody>
      </p:sp>
      <p:sp>
        <p:nvSpPr>
          <p:cNvPr id="443" name="Shape 443"/>
          <p:cNvSpPr txBox="1"/>
          <p:nvPr/>
        </p:nvSpPr>
        <p:spPr>
          <a:xfrm>
            <a:off x="396850" y="1802575"/>
            <a:ext cx="8491800" cy="429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a:t>Find first two character of each word</a:t>
            </a:r>
            <a:endParaRPr/>
          </a:p>
        </p:txBody>
      </p:sp>
      <p:pic>
        <p:nvPicPr>
          <p:cNvPr id="444" name="Shape 444"/>
          <p:cNvPicPr preferRelativeResize="0"/>
          <p:nvPr/>
        </p:nvPicPr>
        <p:blipFill>
          <a:blip r:embed="rId4">
            <a:alphaModFix/>
          </a:blip>
          <a:stretch>
            <a:fillRect/>
          </a:stretch>
        </p:blipFill>
        <p:spPr>
          <a:xfrm>
            <a:off x="1128700" y="2232175"/>
            <a:ext cx="6886575" cy="2686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pic>
        <p:nvPicPr>
          <p:cNvPr id="449" name="Shape 449"/>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50" name="Shape 450"/>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a:t>
            </a:r>
            <a:endParaRPr/>
          </a:p>
        </p:txBody>
      </p:sp>
      <p:sp>
        <p:nvSpPr>
          <p:cNvPr id="451" name="Shape 451"/>
          <p:cNvSpPr txBox="1"/>
          <p:nvPr/>
        </p:nvSpPr>
        <p:spPr>
          <a:xfrm>
            <a:off x="396850" y="1802575"/>
            <a:ext cx="8491800" cy="429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a:t>Find dates from the given string</a:t>
            </a:r>
            <a:endParaRPr/>
          </a:p>
        </p:txBody>
      </p:sp>
      <p:pic>
        <p:nvPicPr>
          <p:cNvPr id="452" name="Shape 452"/>
          <p:cNvPicPr preferRelativeResize="0"/>
          <p:nvPr/>
        </p:nvPicPr>
        <p:blipFill>
          <a:blip r:embed="rId4">
            <a:alphaModFix/>
          </a:blip>
          <a:stretch>
            <a:fillRect/>
          </a:stretch>
        </p:blipFill>
        <p:spPr>
          <a:xfrm>
            <a:off x="1061350" y="2581275"/>
            <a:ext cx="7162800" cy="1695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pic>
        <p:nvPicPr>
          <p:cNvPr id="457" name="Shape 457"/>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458" name="Shape 458"/>
          <p:cNvSpPr/>
          <p:nvPr/>
        </p:nvSpPr>
        <p:spPr>
          <a:xfrm>
            <a:off x="396850" y="933475"/>
            <a:ext cx="8491800" cy="869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Regular Expressions</a:t>
            </a:r>
            <a:endParaRPr/>
          </a:p>
        </p:txBody>
      </p:sp>
      <p:sp>
        <p:nvSpPr>
          <p:cNvPr id="459" name="Shape 459"/>
          <p:cNvSpPr txBox="1"/>
          <p:nvPr/>
        </p:nvSpPr>
        <p:spPr>
          <a:xfrm>
            <a:off x="396850" y="1802575"/>
            <a:ext cx="8491800" cy="429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US"/>
              <a:t>HTML</a:t>
            </a:r>
            <a:endParaRPr/>
          </a:p>
        </p:txBody>
      </p:sp>
      <p:pic>
        <p:nvPicPr>
          <p:cNvPr id="460" name="Shape 460"/>
          <p:cNvPicPr preferRelativeResize="0"/>
          <p:nvPr/>
        </p:nvPicPr>
        <p:blipFill>
          <a:blip r:embed="rId4">
            <a:alphaModFix/>
          </a:blip>
          <a:stretch>
            <a:fillRect/>
          </a:stretch>
        </p:blipFill>
        <p:spPr>
          <a:xfrm>
            <a:off x="2062150" y="2232163"/>
            <a:ext cx="5019675" cy="393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7" name="Shape 137"/>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Python programs</a:t>
            </a:r>
            <a:endParaRPr/>
          </a:p>
        </p:txBody>
      </p:sp>
      <p:sp>
        <p:nvSpPr>
          <p:cNvPr id="138" name="Shape 138"/>
          <p:cNvSpPr txBox="1"/>
          <p:nvPr/>
        </p:nvSpPr>
        <p:spPr>
          <a:xfrm>
            <a:off x="396850" y="2055025"/>
            <a:ext cx="8491800" cy="425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Python programs and modules</a:t>
            </a:r>
            <a:r>
              <a:rPr lang="en-US" sz="1800">
                <a:highlight>
                  <a:srgbClr val="FFFFFF"/>
                </a:highlight>
              </a:rPr>
              <a:t> are written as text files with traditionally a “*.py” extension.</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Each Python module has its own discrete namespace</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Namespace within a Python module is a global one</a:t>
            </a:r>
            <a:endParaRPr sz="1800">
              <a:highlight>
                <a:srgbClr val="FFFFFF"/>
              </a:highlight>
            </a:endParaRPr>
          </a:p>
          <a:p>
            <a:pPr indent="-342900" lvl="0" marL="457200" marR="0" rtl="0" algn="l">
              <a:lnSpc>
                <a:spcPct val="150000"/>
              </a:lnSpc>
              <a:spcBef>
                <a:spcPts val="0"/>
              </a:spcBef>
              <a:spcAft>
                <a:spcPts val="0"/>
              </a:spcAft>
              <a:buSzPts val="1800"/>
              <a:buChar char="●"/>
            </a:pPr>
            <a:r>
              <a:rPr lang="en-US" sz="1800">
                <a:highlight>
                  <a:srgbClr val="FFFFFF"/>
                </a:highlight>
              </a:rPr>
              <a:t>Python programs and modules differentiated only by the way they are called</a:t>
            </a:r>
            <a:endParaRPr sz="1800">
              <a:highlight>
                <a:srgbClr val="FFFFFF"/>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“*.py” files executed directly are the programs (often referred to as script) </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“*.py” files referenced via the “import” statement are modules</a:t>
            </a:r>
            <a:endParaRPr sz="1800">
              <a:solidFill>
                <a:schemeClr val="dk1"/>
              </a:solidFill>
              <a:highlight>
                <a:schemeClr val="lt1"/>
              </a:high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466" name="Shape 466"/>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467" name="Shape 467"/>
          <p:cNvPicPr preferRelativeResize="0"/>
          <p:nvPr/>
        </p:nvPicPr>
        <p:blipFill rotWithShape="1">
          <a:blip r:embed="rId3">
            <a:alphaModFix/>
          </a:blip>
          <a:srcRect b="0" l="0" r="0" t="0"/>
          <a:stretch/>
        </p:blipFill>
        <p:spPr>
          <a:xfrm>
            <a:off x="-12600" y="0"/>
            <a:ext cx="9125954" cy="6821056"/>
          </a:xfrm>
          <a:prstGeom prst="rect">
            <a:avLst/>
          </a:prstGeom>
          <a:noFill/>
          <a:ln>
            <a:noFill/>
          </a:ln>
        </p:spPr>
      </p:pic>
      <p:sp>
        <p:nvSpPr>
          <p:cNvPr id="468" name="Shape 468"/>
          <p:cNvSpPr txBox="1"/>
          <p:nvPr/>
        </p:nvSpPr>
        <p:spPr>
          <a:xfrm>
            <a:off x="2747175" y="3324500"/>
            <a:ext cx="5733300" cy="66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9" name="Shape 469"/>
          <p:cNvSpPr/>
          <p:nvPr/>
        </p:nvSpPr>
        <p:spPr>
          <a:xfrm>
            <a:off x="51" y="2954650"/>
            <a:ext cx="9144000" cy="15405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Clr>
                <a:srgbClr val="FFFFFF"/>
              </a:buClr>
              <a:buFont typeface="Arial"/>
              <a:buNone/>
            </a:pPr>
            <a:r>
              <a:rPr b="0" i="0" lang="en-US" sz="4800" u="none" cap="none" strike="noStrike">
                <a:solidFill>
                  <a:srgbClr val="FFFFFF"/>
                </a:solidFill>
                <a:latin typeface="Arial"/>
                <a:ea typeface="Arial"/>
                <a:cs typeface="Arial"/>
                <a:sym typeface="Arial"/>
              </a:rPr>
              <a:t>Thanks for watching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144" name="Shape 144"/>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Hello world</a:t>
            </a:r>
            <a:endParaRPr/>
          </a:p>
        </p:txBody>
      </p:sp>
      <p:sp>
        <p:nvSpPr>
          <p:cNvPr id="145" name="Shape 145"/>
          <p:cNvSpPr txBox="1"/>
          <p:nvPr/>
        </p:nvSpPr>
        <p:spPr>
          <a:xfrm>
            <a:off x="2084350" y="3908700"/>
            <a:ext cx="5116800" cy="614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a:t>hello_world.py</a:t>
            </a:r>
            <a:endParaRPr/>
          </a:p>
        </p:txBody>
      </p:sp>
      <p:pic>
        <p:nvPicPr>
          <p:cNvPr id="146" name="Shape 146"/>
          <p:cNvPicPr preferRelativeResize="0"/>
          <p:nvPr/>
        </p:nvPicPr>
        <p:blipFill>
          <a:blip r:embed="rId4">
            <a:alphaModFix/>
          </a:blip>
          <a:stretch>
            <a:fillRect/>
          </a:stretch>
        </p:blipFill>
        <p:spPr>
          <a:xfrm>
            <a:off x="2713741" y="2923137"/>
            <a:ext cx="3716525" cy="100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152" name="Shape 152"/>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Comments</a:t>
            </a:r>
            <a:endParaRPr/>
          </a:p>
        </p:txBody>
      </p:sp>
      <p:pic>
        <p:nvPicPr>
          <p:cNvPr id="153" name="Shape 153"/>
          <p:cNvPicPr preferRelativeResize="0"/>
          <p:nvPr/>
        </p:nvPicPr>
        <p:blipFill>
          <a:blip r:embed="rId4">
            <a:alphaModFix/>
          </a:blip>
          <a:stretch>
            <a:fillRect/>
          </a:stretch>
        </p:blipFill>
        <p:spPr>
          <a:xfrm>
            <a:off x="1757350" y="2519350"/>
            <a:ext cx="5629275" cy="181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159" name="Shape 159"/>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Variables and Types</a:t>
            </a:r>
            <a:endParaRPr/>
          </a:p>
        </p:txBody>
      </p:sp>
      <p:pic>
        <p:nvPicPr>
          <p:cNvPr id="160" name="Shape 160"/>
          <p:cNvPicPr preferRelativeResize="0"/>
          <p:nvPr/>
        </p:nvPicPr>
        <p:blipFill>
          <a:blip r:embed="rId4">
            <a:alphaModFix/>
          </a:blip>
          <a:stretch>
            <a:fillRect/>
          </a:stretch>
        </p:blipFill>
        <p:spPr>
          <a:xfrm>
            <a:off x="2295525" y="1852000"/>
            <a:ext cx="4552950" cy="449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900" y="0"/>
            <a:ext cx="9145800" cy="6858000"/>
          </a:xfrm>
          <a:prstGeom prst="rect">
            <a:avLst/>
          </a:prstGeom>
          <a:noFill/>
          <a:ln>
            <a:noFill/>
          </a:ln>
        </p:spPr>
      </p:pic>
      <p:sp>
        <p:nvSpPr>
          <p:cNvPr id="166" name="Shape 166"/>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Is Python strongly typed?</a:t>
            </a:r>
            <a:endParaRPr/>
          </a:p>
        </p:txBody>
      </p:sp>
      <p:sp>
        <p:nvSpPr>
          <p:cNvPr id="167" name="Shape 167"/>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US" sz="1800">
                <a:highlight>
                  <a:srgbClr val="FFFFFF"/>
                </a:highlight>
              </a:rPr>
              <a:t>Python is strongly, dynamically typed.</a:t>
            </a:r>
            <a:endParaRPr sz="1800">
              <a:highlight>
                <a:srgbClr val="FFFFFF"/>
              </a:highlight>
            </a:endParaRPr>
          </a:p>
          <a:p>
            <a:pPr indent="-342900" lvl="1" marL="914400" marR="0" rtl="0" algn="l">
              <a:lnSpc>
                <a:spcPct val="150000"/>
              </a:lnSpc>
              <a:spcBef>
                <a:spcPts val="0"/>
              </a:spcBef>
              <a:spcAft>
                <a:spcPts val="0"/>
              </a:spcAft>
              <a:buSzPts val="1800"/>
              <a:buChar char="○"/>
            </a:pPr>
            <a:r>
              <a:rPr b="1" lang="en-US" sz="1800">
                <a:highlight>
                  <a:srgbClr val="FFFFFF"/>
                </a:highlight>
              </a:rPr>
              <a:t>Strong</a:t>
            </a:r>
            <a:r>
              <a:rPr lang="en-US" sz="1800">
                <a:highlight>
                  <a:srgbClr val="FFFFFF"/>
                </a:highlight>
              </a:rPr>
              <a:t> typing means that the type of a value doesn't suddenly change. A string containing only digits doesn't magically become a number, as may happen in Perl. Every change of type requires an explicit conversion.</a:t>
            </a:r>
            <a:endParaRPr sz="1800">
              <a:highlight>
                <a:srgbClr val="FFFFFF"/>
              </a:highlight>
            </a:endParaRPr>
          </a:p>
          <a:p>
            <a:pPr indent="-342900" lvl="1" marL="914400" marR="0" rtl="0" algn="l">
              <a:lnSpc>
                <a:spcPct val="150000"/>
              </a:lnSpc>
              <a:spcBef>
                <a:spcPts val="0"/>
              </a:spcBef>
              <a:spcAft>
                <a:spcPts val="0"/>
              </a:spcAft>
              <a:buSzPts val="1800"/>
              <a:buChar char="○"/>
            </a:pPr>
            <a:r>
              <a:rPr b="1" lang="en-US" sz="1800">
                <a:highlight>
                  <a:srgbClr val="FFFFFF"/>
                </a:highlight>
              </a:rPr>
              <a:t>Dynamic</a:t>
            </a:r>
            <a:r>
              <a:rPr lang="en-US" sz="1800">
                <a:highlight>
                  <a:srgbClr val="FFFFFF"/>
                </a:highlight>
              </a:rPr>
              <a:t> typing means that runtime objects (values) have a type, as opposed to static typing where variables have a type.</a:t>
            </a:r>
            <a:endParaRPr sz="1800">
              <a:highlight>
                <a:srgbClr val="FFFFFF"/>
              </a:highlight>
            </a:endParaRPr>
          </a:p>
          <a:p>
            <a:pPr indent="0" lvl="0" marL="0" marR="0" rtl="0" algn="l">
              <a:lnSpc>
                <a:spcPct val="150000"/>
              </a:lnSpc>
              <a:spcBef>
                <a:spcPts val="1000"/>
              </a:spcBef>
              <a:spcAft>
                <a:spcPts val="0"/>
              </a:spcAft>
              <a:buNone/>
            </a:pPr>
            <a:r>
              <a:t/>
            </a:r>
            <a:endParaRPr sz="1800">
              <a:solidFill>
                <a:srgbClr val="2222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