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1" name="Shape 17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8" name="Shape 17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5" name="Shape 18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2" name="Shape 19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9" name="Shape 19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6" name="Shape 20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3" name="Shape 2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0" name="Shape 2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7" name="Shape 2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5" name="Shape 2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2" name="Shape 2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9" name="Shape 2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6" name="Shape 2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3" name="Shape 2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0" name="Shape 2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7" name="Shape 2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4" name="Shape 2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1" name="Shape 2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8" name="Shape 2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5" name="Shape 3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2" name="Shape 31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9" name="Shape 3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6" name="Shape 32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3" name="Shape 33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0" name="Shape 34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7" name="Shape 3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4" name="Shape 35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1" name="Shape 3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8" name="Shape 36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5" name="Shape 37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3" name="Shape 38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0" name="Shape 39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7" name="Shape 39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04" name="Shape 40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11" name="Shape 41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18" name="Shape 41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25" name="Shape 42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5" name="Shape 1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2" name="Shape 1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9" name="Shape 1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6" name="Shape 1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3" name="Shape 16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24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60" y="2345040"/>
            <a:ext cx="5893200" cy="15404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a:t>
            </a:r>
            <a:r>
              <a:rPr i="1" lang="en-US" sz="2400">
                <a:solidFill>
                  <a:srgbClr val="FFFFFF"/>
                </a:solidFill>
              </a:rPr>
              <a:t>2</a:t>
            </a:r>
            <a:r>
              <a:rPr b="0" i="1" lang="en-US" sz="2400" u="none" cap="none" strike="noStrike">
                <a:solidFill>
                  <a:srgbClr val="FFFFFF"/>
                </a:solidFill>
                <a:latin typeface="Arial"/>
                <a:ea typeface="Arial"/>
                <a:cs typeface="Arial"/>
                <a:sym typeface="Arial"/>
              </a:rPr>
              <a:t>. Python Data structures.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74" name="Shape 174"/>
          <p:cNvSpPr/>
          <p:nvPr/>
        </p:nvSpPr>
        <p:spPr>
          <a:xfrm>
            <a:off x="396850" y="933475"/>
            <a:ext cx="8747100" cy="1114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Mutable and immutable types?</a:t>
            </a:r>
            <a:endParaRPr/>
          </a:p>
        </p:txBody>
      </p:sp>
      <p:pic>
        <p:nvPicPr>
          <p:cNvPr id="175" name="Shape 175"/>
          <p:cNvPicPr preferRelativeResize="0"/>
          <p:nvPr/>
        </p:nvPicPr>
        <p:blipFill>
          <a:blip r:embed="rId4">
            <a:alphaModFix/>
          </a:blip>
          <a:stretch>
            <a:fillRect/>
          </a:stretch>
        </p:blipFill>
        <p:spPr>
          <a:xfrm>
            <a:off x="1900225" y="2048263"/>
            <a:ext cx="5343525" cy="347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81" name="Shape 181"/>
          <p:cNvSpPr/>
          <p:nvPr/>
        </p:nvSpPr>
        <p:spPr>
          <a:xfrm>
            <a:off x="396850" y="933475"/>
            <a:ext cx="8747100" cy="953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Mutable and immutable types?</a:t>
            </a:r>
            <a:endParaRPr/>
          </a:p>
        </p:txBody>
      </p:sp>
      <p:pic>
        <p:nvPicPr>
          <p:cNvPr id="182" name="Shape 182"/>
          <p:cNvPicPr preferRelativeResize="0"/>
          <p:nvPr/>
        </p:nvPicPr>
        <p:blipFill>
          <a:blip r:embed="rId4">
            <a:alphaModFix/>
          </a:blip>
          <a:stretch>
            <a:fillRect/>
          </a:stretch>
        </p:blipFill>
        <p:spPr>
          <a:xfrm>
            <a:off x="1083037" y="1887175"/>
            <a:ext cx="6977925" cy="3857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88" name="Shape 188"/>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a:t>
            </a:r>
            <a:endParaRPr/>
          </a:p>
        </p:txBody>
      </p:sp>
      <p:sp>
        <p:nvSpPr>
          <p:cNvPr id="189" name="Shape 189"/>
          <p:cNvSpPr txBox="1"/>
          <p:nvPr/>
        </p:nvSpPr>
        <p:spPr>
          <a:xfrm>
            <a:off x="396850" y="187187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A List is a data structure that holds an ordered collection of items i.e. you can store a sequence of items in a list.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list of items should be enclosed in square brackets so that Python understands that you are specifying a list. Once you have created a list, you can add, remove or search for items in the list. Since we can add and remove items, we say that a list is a </a:t>
            </a:r>
            <a:r>
              <a:rPr b="1" lang="en-US" sz="1800">
                <a:solidFill>
                  <a:schemeClr val="dk1"/>
                </a:solidFill>
                <a:highlight>
                  <a:schemeClr val="lt1"/>
                </a:highlight>
              </a:rPr>
              <a:t>mutable</a:t>
            </a:r>
            <a:r>
              <a:rPr lang="en-US" sz="1800">
                <a:solidFill>
                  <a:schemeClr val="dk1"/>
                </a:solidFill>
                <a:highlight>
                  <a:schemeClr val="lt1"/>
                </a:highlight>
              </a:rPr>
              <a:t> </a:t>
            </a:r>
            <a:r>
              <a:rPr b="1" lang="en-US" sz="1800">
                <a:solidFill>
                  <a:schemeClr val="dk1"/>
                </a:solidFill>
                <a:highlight>
                  <a:schemeClr val="lt1"/>
                </a:highlight>
              </a:rPr>
              <a:t>data type</a:t>
            </a:r>
            <a:r>
              <a:rPr lang="en-US" sz="1800">
                <a:solidFill>
                  <a:schemeClr val="dk1"/>
                </a:solidFill>
                <a:highlight>
                  <a:schemeClr val="lt1"/>
                </a:highlight>
              </a:rPr>
              <a:t> i.e. this type can be altered.</a:t>
            </a:r>
            <a:endParaRPr sz="18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95" name="Shape 195"/>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a:t>
            </a:r>
            <a:endParaRPr/>
          </a:p>
        </p:txBody>
      </p:sp>
      <p:pic>
        <p:nvPicPr>
          <p:cNvPr id="196" name="Shape 196"/>
          <p:cNvPicPr preferRelativeResize="0"/>
          <p:nvPr/>
        </p:nvPicPr>
        <p:blipFill>
          <a:blip r:embed="rId4">
            <a:alphaModFix/>
          </a:blip>
          <a:stretch>
            <a:fillRect/>
          </a:stretch>
        </p:blipFill>
        <p:spPr>
          <a:xfrm>
            <a:off x="1303125" y="2077250"/>
            <a:ext cx="6534150"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Shape 201"/>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02" name="Shape 202"/>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Slice</a:t>
            </a:r>
            <a:endParaRPr/>
          </a:p>
        </p:txBody>
      </p:sp>
      <p:pic>
        <p:nvPicPr>
          <p:cNvPr id="203" name="Shape 203"/>
          <p:cNvPicPr preferRelativeResize="0"/>
          <p:nvPr/>
        </p:nvPicPr>
        <p:blipFill>
          <a:blip r:embed="rId4">
            <a:alphaModFix/>
          </a:blip>
          <a:stretch>
            <a:fillRect/>
          </a:stretch>
        </p:blipFill>
        <p:spPr>
          <a:xfrm>
            <a:off x="1838325" y="1871863"/>
            <a:ext cx="5467350" cy="395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Shape 208"/>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09" name="Shape 209"/>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Change</a:t>
            </a:r>
            <a:endParaRPr/>
          </a:p>
        </p:txBody>
      </p:sp>
      <p:pic>
        <p:nvPicPr>
          <p:cNvPr id="210" name="Shape 210"/>
          <p:cNvPicPr preferRelativeResize="0"/>
          <p:nvPr/>
        </p:nvPicPr>
        <p:blipFill>
          <a:blip r:embed="rId4">
            <a:alphaModFix/>
          </a:blip>
          <a:stretch>
            <a:fillRect/>
          </a:stretch>
        </p:blipFill>
        <p:spPr>
          <a:xfrm>
            <a:off x="2419350" y="1871863"/>
            <a:ext cx="4305300" cy="389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Shape 2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16" name="Shape 216"/>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a:t>
            </a:r>
            <a:endParaRPr/>
          </a:p>
        </p:txBody>
      </p:sp>
      <p:sp>
        <p:nvSpPr>
          <p:cNvPr id="217" name="Shape 217"/>
          <p:cNvSpPr txBox="1"/>
          <p:nvPr/>
        </p:nvSpPr>
        <p:spPr>
          <a:xfrm>
            <a:off x="396850" y="187187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Here are methods of list objects: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.append(x)</a:t>
            </a:r>
            <a:r>
              <a:rPr lang="en-US" sz="1800">
                <a:solidFill>
                  <a:schemeClr val="dk1"/>
                </a:solidFill>
                <a:highlight>
                  <a:schemeClr val="lt1"/>
                </a:highlight>
              </a:rPr>
              <a:t> - add an item to the end of the list.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.extend(L)</a:t>
            </a:r>
            <a:r>
              <a:rPr lang="en-US" sz="1800">
                <a:solidFill>
                  <a:schemeClr val="dk1"/>
                </a:solidFill>
                <a:highlight>
                  <a:schemeClr val="lt1"/>
                </a:highlight>
              </a:rPr>
              <a:t> - extend the list by appending all the items in the given list.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.insert(i, x)</a:t>
            </a:r>
            <a:r>
              <a:rPr lang="en-US" sz="1800">
                <a:solidFill>
                  <a:schemeClr val="dk1"/>
                </a:solidFill>
                <a:highlight>
                  <a:schemeClr val="lt1"/>
                </a:highlight>
              </a:rPr>
              <a:t> - insert an item at a given position. The first argument is the index of the element before which to insert.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.remove(x)</a:t>
            </a:r>
            <a:r>
              <a:rPr lang="en-US" sz="1800">
                <a:solidFill>
                  <a:schemeClr val="dk1"/>
                </a:solidFill>
                <a:highlight>
                  <a:schemeClr val="lt1"/>
                </a:highlight>
              </a:rPr>
              <a:t> - remove the first item from the list whose value is x.</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.pop([i])</a:t>
            </a:r>
            <a:r>
              <a:rPr lang="en-US" sz="1800">
                <a:solidFill>
                  <a:schemeClr val="dk1"/>
                </a:solidFill>
                <a:highlight>
                  <a:schemeClr val="lt1"/>
                </a:highlight>
              </a:rPr>
              <a:t> - remove the item at the given position in the list, and return it. If no index is specified,pop() removes and returns the last item in the list. (The square brackets around the i in the method signature denote that the parameter is optional)</a:t>
            </a:r>
            <a:endParaRPr sz="18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Shape 222"/>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23" name="Shape 223"/>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a:t>
            </a:r>
            <a:endParaRPr/>
          </a:p>
        </p:txBody>
      </p:sp>
      <p:sp>
        <p:nvSpPr>
          <p:cNvPr id="224" name="Shape 224"/>
          <p:cNvSpPr txBox="1"/>
          <p:nvPr/>
        </p:nvSpPr>
        <p:spPr>
          <a:xfrm>
            <a:off x="396850" y="187187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Here are methods of list objects: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.index(x) </a:t>
            </a:r>
            <a:r>
              <a:rPr lang="en-US" sz="1800">
                <a:solidFill>
                  <a:schemeClr val="dk1"/>
                </a:solidFill>
                <a:highlight>
                  <a:schemeClr val="lt1"/>
                </a:highlight>
              </a:rPr>
              <a:t>- return the index in the list of the first item whose value is x. It is an error if there is no such item.</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.count(x) </a:t>
            </a:r>
            <a:r>
              <a:rPr lang="en-US" sz="1800">
                <a:solidFill>
                  <a:schemeClr val="dk1"/>
                </a:solidFill>
                <a:highlight>
                  <a:schemeClr val="lt1"/>
                </a:highlight>
              </a:rPr>
              <a:t>- return the number of times x appears in the list.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.sort() </a:t>
            </a:r>
            <a:r>
              <a:rPr lang="en-US" sz="1800">
                <a:solidFill>
                  <a:schemeClr val="dk1"/>
                </a:solidFill>
                <a:highlight>
                  <a:schemeClr val="lt1"/>
                </a:highlight>
              </a:rPr>
              <a:t>- sort the items of the list, in place.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.reverse() </a:t>
            </a:r>
            <a:r>
              <a:rPr lang="en-US" sz="1800">
                <a:solidFill>
                  <a:schemeClr val="dk1"/>
                </a:solidFill>
                <a:highlight>
                  <a:schemeClr val="lt1"/>
                </a:highlight>
              </a:rPr>
              <a:t>- reverse the elements of the list, in place.</a:t>
            </a:r>
            <a:endParaRPr sz="18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Shape 229"/>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30" name="Shape 230"/>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Delete</a:t>
            </a:r>
            <a:endParaRPr/>
          </a:p>
        </p:txBody>
      </p:sp>
      <p:sp>
        <p:nvSpPr>
          <p:cNvPr id="231" name="Shape 231"/>
          <p:cNvSpPr txBox="1"/>
          <p:nvPr/>
        </p:nvSpPr>
        <p:spPr>
          <a:xfrm>
            <a:off x="396850" y="1871875"/>
            <a:ext cx="8491800" cy="10335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We can delete one or more items from a list using the keyword </a:t>
            </a:r>
            <a:r>
              <a:rPr b="1" lang="en-US" sz="1800">
                <a:solidFill>
                  <a:schemeClr val="dk1"/>
                </a:solidFill>
                <a:highlight>
                  <a:schemeClr val="lt1"/>
                </a:highlight>
              </a:rPr>
              <a:t>del</a:t>
            </a:r>
            <a:r>
              <a:rPr lang="en-US" sz="1800">
                <a:solidFill>
                  <a:schemeClr val="dk1"/>
                </a:solidFill>
                <a:highlight>
                  <a:schemeClr val="lt1"/>
                </a:highlight>
              </a:rPr>
              <a:t>. It can even delete the list entirely.</a:t>
            </a:r>
            <a:endParaRPr sz="1800">
              <a:solidFill>
                <a:schemeClr val="dk1"/>
              </a:solidFill>
              <a:highlight>
                <a:schemeClr val="lt1"/>
              </a:highlight>
            </a:endParaRPr>
          </a:p>
        </p:txBody>
      </p:sp>
      <p:pic>
        <p:nvPicPr>
          <p:cNvPr id="232" name="Shape 232"/>
          <p:cNvPicPr preferRelativeResize="0"/>
          <p:nvPr/>
        </p:nvPicPr>
        <p:blipFill>
          <a:blip r:embed="rId4">
            <a:alphaModFix/>
          </a:blip>
          <a:stretch>
            <a:fillRect/>
          </a:stretch>
        </p:blipFill>
        <p:spPr>
          <a:xfrm>
            <a:off x="2527075" y="2905363"/>
            <a:ext cx="4086225" cy="349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38" name="Shape 238"/>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Methods</a:t>
            </a:r>
            <a:endParaRPr/>
          </a:p>
        </p:txBody>
      </p:sp>
      <p:pic>
        <p:nvPicPr>
          <p:cNvPr id="239" name="Shape 239"/>
          <p:cNvPicPr preferRelativeResize="0"/>
          <p:nvPr/>
        </p:nvPicPr>
        <p:blipFill>
          <a:blip r:embed="rId4">
            <a:alphaModFix/>
          </a:blip>
          <a:stretch>
            <a:fillRect/>
          </a:stretch>
        </p:blipFill>
        <p:spPr>
          <a:xfrm>
            <a:off x="2737750" y="1871863"/>
            <a:ext cx="3810000" cy="414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SzPts val="1800"/>
              <a:buChar char="●"/>
            </a:pPr>
            <a:r>
              <a:rPr lang="en-US" sz="1800">
                <a:solidFill>
                  <a:srgbClr val="222222"/>
                </a:solidFill>
              </a:rPr>
              <a:t>Object’s identity, type, value</a:t>
            </a:r>
            <a:endParaRPr sz="1800">
              <a:solidFill>
                <a:srgbClr val="222222"/>
              </a:solidFill>
            </a:endParaRPr>
          </a:p>
          <a:p>
            <a:pPr indent="-342900" lvl="0" marL="457200" rtl="0">
              <a:lnSpc>
                <a:spcPct val="150000"/>
              </a:lnSpc>
              <a:spcBef>
                <a:spcPts val="0"/>
              </a:spcBef>
              <a:spcAft>
                <a:spcPts val="0"/>
              </a:spcAft>
              <a:buSzPts val="1800"/>
              <a:buChar char="●"/>
            </a:pPr>
            <a:r>
              <a:rPr lang="en-US" sz="1800">
                <a:solidFill>
                  <a:srgbClr val="222222"/>
                </a:solidFill>
              </a:rPr>
              <a:t>Mutable and immutable objects</a:t>
            </a:r>
            <a:endParaRPr sz="1800">
              <a:solidFill>
                <a:srgbClr val="222222"/>
              </a:solidFill>
            </a:endParaRPr>
          </a:p>
          <a:p>
            <a:pPr indent="-342900" lvl="0" marL="457200" marR="0" rtl="0" algn="l">
              <a:lnSpc>
                <a:spcPct val="150000"/>
              </a:lnSpc>
              <a:spcBef>
                <a:spcPts val="0"/>
              </a:spcBef>
              <a:spcAft>
                <a:spcPts val="0"/>
              </a:spcAft>
              <a:buSzPts val="1800"/>
              <a:buChar char="●"/>
            </a:pPr>
            <a:r>
              <a:rPr lang="en-US" sz="1800">
                <a:highlight>
                  <a:srgbClr val="FFFFFF"/>
                </a:highlight>
              </a:rPr>
              <a:t>List</a:t>
            </a:r>
            <a:endParaRPr sz="1800">
              <a:highlight>
                <a:srgbClr val="FFFFFF"/>
              </a:highlight>
            </a:endParaRPr>
          </a:p>
          <a:p>
            <a:pPr indent="-342900" lvl="0" marL="457200" rtl="0">
              <a:lnSpc>
                <a:spcPct val="150000"/>
              </a:lnSpc>
              <a:spcBef>
                <a:spcPts val="0"/>
              </a:spcBef>
              <a:spcAft>
                <a:spcPts val="0"/>
              </a:spcAft>
              <a:buSzPts val="1800"/>
              <a:buChar char="●"/>
            </a:pPr>
            <a:r>
              <a:rPr lang="en-US" sz="1800">
                <a:solidFill>
                  <a:srgbClr val="222222"/>
                </a:solidFill>
                <a:highlight>
                  <a:schemeClr val="lt1"/>
                </a:highlight>
              </a:rPr>
              <a:t>Tupple</a:t>
            </a:r>
            <a:endParaRPr sz="1800">
              <a:highlight>
                <a:srgbClr val="FFFFFF"/>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Dictionary</a:t>
            </a:r>
            <a:endParaRPr sz="1800">
              <a:solidFill>
                <a:srgbClr val="222222"/>
              </a:solidFill>
              <a:highlight>
                <a:srgbClr val="FFFFFF"/>
              </a:highlight>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highlight>
                  <a:srgbClr val="FFFFFF"/>
                </a:highlight>
              </a:rPr>
              <a:t>Set</a:t>
            </a:r>
            <a:endParaRPr sz="1800">
              <a:solidFill>
                <a:srgbClr val="222222"/>
              </a:solidFill>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45" name="Shape 245"/>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Methods</a:t>
            </a:r>
            <a:endParaRPr/>
          </a:p>
        </p:txBody>
      </p:sp>
      <p:pic>
        <p:nvPicPr>
          <p:cNvPr id="246" name="Shape 246"/>
          <p:cNvPicPr preferRelativeResize="0"/>
          <p:nvPr/>
        </p:nvPicPr>
        <p:blipFill>
          <a:blip r:embed="rId4">
            <a:alphaModFix/>
          </a:blip>
          <a:stretch>
            <a:fillRect/>
          </a:stretch>
        </p:blipFill>
        <p:spPr>
          <a:xfrm>
            <a:off x="2385325" y="1871875"/>
            <a:ext cx="4514850" cy="371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52" name="Shape 252"/>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Methods</a:t>
            </a:r>
            <a:endParaRPr/>
          </a:p>
        </p:txBody>
      </p:sp>
      <p:pic>
        <p:nvPicPr>
          <p:cNvPr id="253" name="Shape 253"/>
          <p:cNvPicPr preferRelativeResize="0"/>
          <p:nvPr/>
        </p:nvPicPr>
        <p:blipFill>
          <a:blip r:embed="rId4">
            <a:alphaModFix/>
          </a:blip>
          <a:stretch>
            <a:fillRect/>
          </a:stretch>
        </p:blipFill>
        <p:spPr>
          <a:xfrm>
            <a:off x="1947850" y="1896275"/>
            <a:ext cx="5248275" cy="305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59" name="Shape 259"/>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Membership Test</a:t>
            </a:r>
            <a:endParaRPr/>
          </a:p>
        </p:txBody>
      </p:sp>
      <p:pic>
        <p:nvPicPr>
          <p:cNvPr id="260" name="Shape 260"/>
          <p:cNvPicPr preferRelativeResize="0"/>
          <p:nvPr/>
        </p:nvPicPr>
        <p:blipFill>
          <a:blip r:embed="rId4">
            <a:alphaModFix/>
          </a:blip>
          <a:stretch>
            <a:fillRect/>
          </a:stretch>
        </p:blipFill>
        <p:spPr>
          <a:xfrm>
            <a:off x="2546125" y="2457450"/>
            <a:ext cx="4048125" cy="194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266" name="Shape 266"/>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List. Built-in Functions</a:t>
            </a:r>
            <a:endParaRPr/>
          </a:p>
        </p:txBody>
      </p:sp>
      <p:pic>
        <p:nvPicPr>
          <p:cNvPr id="267" name="Shape 267"/>
          <p:cNvPicPr preferRelativeResize="0"/>
          <p:nvPr/>
        </p:nvPicPr>
        <p:blipFill>
          <a:blip r:embed="rId4">
            <a:alphaModFix/>
          </a:blip>
          <a:stretch>
            <a:fillRect/>
          </a:stretch>
        </p:blipFill>
        <p:spPr>
          <a:xfrm>
            <a:off x="1224397" y="1871875"/>
            <a:ext cx="6836699" cy="401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73" name="Shape 27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List. Built-in Functions</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274" name="Shape 274"/>
          <p:cNvPicPr preferRelativeResize="0"/>
          <p:nvPr/>
        </p:nvPicPr>
        <p:blipFill>
          <a:blip r:embed="rId4">
            <a:alphaModFix/>
          </a:blip>
          <a:stretch>
            <a:fillRect/>
          </a:stretch>
        </p:blipFill>
        <p:spPr>
          <a:xfrm>
            <a:off x="1070875" y="2043775"/>
            <a:ext cx="7143750" cy="401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80" name="Shape 28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Tuples</a:t>
            </a:r>
            <a:endParaRPr/>
          </a:p>
        </p:txBody>
      </p:sp>
      <p:sp>
        <p:nvSpPr>
          <p:cNvPr id="281" name="Shape 281"/>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In Python programming, a tuple is similar to a list. The difference between the two is that we cannot change the elements of a tuple once it is assigned whereas in a list, elements can be changed.</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A tuple is created by placing all the items (elements) inside a parentheses (), separated by comma. The parentheses are optional but is a good practice to write it.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A tuple can have any number of items and they may be of different types (integer, float, list, string etc.).</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87" name="Shape 287"/>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Tuples</a:t>
            </a:r>
            <a:endParaRPr/>
          </a:p>
        </p:txBody>
      </p:sp>
      <p:pic>
        <p:nvPicPr>
          <p:cNvPr id="288" name="Shape 288"/>
          <p:cNvPicPr preferRelativeResize="0"/>
          <p:nvPr/>
        </p:nvPicPr>
        <p:blipFill>
          <a:blip r:embed="rId4">
            <a:alphaModFix/>
          </a:blip>
          <a:stretch>
            <a:fillRect/>
          </a:stretch>
        </p:blipFill>
        <p:spPr>
          <a:xfrm>
            <a:off x="1997225" y="2043775"/>
            <a:ext cx="5149525" cy="42692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Shape 29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94" name="Shape 29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Tuples</a:t>
            </a:r>
            <a:endParaRPr/>
          </a:p>
        </p:txBody>
      </p:sp>
      <p:pic>
        <p:nvPicPr>
          <p:cNvPr id="295" name="Shape 295"/>
          <p:cNvPicPr preferRelativeResize="0"/>
          <p:nvPr/>
        </p:nvPicPr>
        <p:blipFill>
          <a:blip r:embed="rId4">
            <a:alphaModFix/>
          </a:blip>
          <a:stretch>
            <a:fillRect/>
          </a:stretch>
        </p:blipFill>
        <p:spPr>
          <a:xfrm>
            <a:off x="1962150" y="2043763"/>
            <a:ext cx="5219700" cy="3248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01" name="Shape 301"/>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Tuples</a:t>
            </a:r>
            <a:endParaRPr/>
          </a:p>
        </p:txBody>
      </p:sp>
      <p:sp>
        <p:nvSpPr>
          <p:cNvPr id="302" name="Shape 302"/>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Advantages of implementing a tuple over a list.</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solidFill>
                  <a:srgbClr val="222222"/>
                </a:solidFill>
              </a:rPr>
              <a:t>Since tuple are immutable, iterating through tuple is faster than with list. So there is a slight performance boost.</a:t>
            </a:r>
            <a:endParaRPr sz="1800">
              <a:solidFill>
                <a:srgbClr val="222222"/>
              </a:solidFill>
            </a:endParaRPr>
          </a:p>
          <a:p>
            <a:pPr indent="-342900" lvl="1" marL="914400" marR="0" rtl="0" algn="l">
              <a:lnSpc>
                <a:spcPct val="150000"/>
              </a:lnSpc>
              <a:spcBef>
                <a:spcPts val="0"/>
              </a:spcBef>
              <a:spcAft>
                <a:spcPts val="0"/>
              </a:spcAft>
              <a:buClr>
                <a:srgbClr val="222222"/>
              </a:buClr>
              <a:buSzPts val="1800"/>
              <a:buChar char="○"/>
            </a:pPr>
            <a:r>
              <a:rPr lang="en-US" sz="1800">
                <a:solidFill>
                  <a:srgbClr val="222222"/>
                </a:solidFill>
              </a:rPr>
              <a:t>Tuples that contain immutable elements can be used as key for a dictionary. With list, this is not possible.</a:t>
            </a:r>
            <a:endParaRPr sz="1800">
              <a:solidFill>
                <a:srgbClr val="222222"/>
              </a:solidFill>
            </a:endParaRPr>
          </a:p>
          <a:p>
            <a:pPr indent="-342900" lvl="1" marL="914400" marR="0" rtl="0" algn="l">
              <a:lnSpc>
                <a:spcPct val="150000"/>
              </a:lnSpc>
              <a:spcBef>
                <a:spcPts val="0"/>
              </a:spcBef>
              <a:spcAft>
                <a:spcPts val="0"/>
              </a:spcAft>
              <a:buClr>
                <a:srgbClr val="222222"/>
              </a:buClr>
              <a:buSzPts val="1800"/>
              <a:buChar char="○"/>
            </a:pPr>
            <a:r>
              <a:rPr lang="en-US" sz="1800">
                <a:solidFill>
                  <a:srgbClr val="222222"/>
                </a:solidFill>
              </a:rPr>
              <a:t>If you have data that doesn't change, implementing it as tuple will guarantee that it remains write-protected.</a:t>
            </a:r>
            <a:endParaRPr sz="1800">
              <a:solidFill>
                <a:srgbClr val="22222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08" name="Shape 30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Tuples</a:t>
            </a:r>
            <a:endParaRPr/>
          </a:p>
        </p:txBody>
      </p:sp>
      <p:sp>
        <p:nvSpPr>
          <p:cNvPr id="309" name="Shape 309"/>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Access to elements is the same as access to list elements.</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Built-in Functions </a:t>
            </a:r>
            <a:r>
              <a:rPr lang="en-US" sz="1800">
                <a:solidFill>
                  <a:schemeClr val="dk1"/>
                </a:solidFill>
                <a:highlight>
                  <a:schemeClr val="lt1"/>
                </a:highlight>
              </a:rPr>
              <a:t>with Tuple are the same as </a:t>
            </a:r>
            <a:r>
              <a:rPr lang="en-US" sz="1800">
                <a:highlight>
                  <a:srgbClr val="FFFFFF"/>
                </a:highlight>
              </a:rPr>
              <a:t>with List.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Tuple membership test is the same as list membership test.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Tuple slice operations are the same as list slice operations. As a result we have a new tuple.</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identity</a:t>
            </a:r>
            <a:endParaRPr/>
          </a:p>
        </p:txBody>
      </p:sp>
      <p:sp>
        <p:nvSpPr>
          <p:cNvPr id="124" name="Shape 124"/>
          <p:cNvSpPr txBox="1"/>
          <p:nvPr/>
        </p:nvSpPr>
        <p:spPr>
          <a:xfrm>
            <a:off x="396850" y="205502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Everything in Python is an object. </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An object’s identity never changes once it has been created.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You may think of it as the object’s address in memory.</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is</a:t>
            </a:r>
            <a:r>
              <a:rPr lang="en-US" sz="1800">
                <a:solidFill>
                  <a:schemeClr val="dk1"/>
                </a:solidFill>
                <a:highlight>
                  <a:schemeClr val="lt1"/>
                </a:highlight>
              </a:rPr>
              <a:t>’ operator compares the identity of two objects.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id</a:t>
            </a:r>
            <a:r>
              <a:rPr lang="en-US" sz="1800">
                <a:solidFill>
                  <a:schemeClr val="dk1"/>
                </a:solidFill>
                <a:highlight>
                  <a:schemeClr val="lt1"/>
                </a:highlight>
              </a:rPr>
              <a:t>() function returns an integer representing its identity.</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This is an integer which is guaranteed to be unique and constant for this object during its lifetime.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Two objects with non-overlapping lifetimes may have the same id() value.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For CPython,</a:t>
            </a:r>
            <a:r>
              <a:rPr b="1" lang="en-US" sz="1800">
                <a:solidFill>
                  <a:schemeClr val="dk1"/>
                </a:solidFill>
                <a:highlight>
                  <a:schemeClr val="lt1"/>
                </a:highlight>
              </a:rPr>
              <a:t> </a:t>
            </a:r>
            <a:r>
              <a:rPr b="1" lang="en-US" sz="1800">
                <a:solidFill>
                  <a:schemeClr val="dk1"/>
                </a:solidFill>
                <a:highlight>
                  <a:schemeClr val="lt1"/>
                </a:highlight>
              </a:rPr>
              <a:t>id</a:t>
            </a:r>
            <a:r>
              <a:rPr lang="en-US" sz="1800">
                <a:solidFill>
                  <a:schemeClr val="dk1"/>
                </a:solidFill>
                <a:highlight>
                  <a:schemeClr val="lt1"/>
                </a:highlight>
              </a:rPr>
              <a:t>(x) is the memory address where x is stored.</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15" name="Shape 315"/>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Tuples. Change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16" name="Shape 316"/>
          <p:cNvPicPr preferRelativeResize="0"/>
          <p:nvPr/>
        </p:nvPicPr>
        <p:blipFill>
          <a:blip r:embed="rId4">
            <a:alphaModFix/>
          </a:blip>
          <a:stretch>
            <a:fillRect/>
          </a:stretch>
        </p:blipFill>
        <p:spPr>
          <a:xfrm>
            <a:off x="2076450" y="2009775"/>
            <a:ext cx="4991100" cy="2838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Shape 321"/>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22" name="Shape 32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Tuples. Methods</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23" name="Shape 323"/>
          <p:cNvPicPr preferRelativeResize="0"/>
          <p:nvPr/>
        </p:nvPicPr>
        <p:blipFill>
          <a:blip r:embed="rId4">
            <a:alphaModFix/>
          </a:blip>
          <a:stretch>
            <a:fillRect/>
          </a:stretch>
        </p:blipFill>
        <p:spPr>
          <a:xfrm>
            <a:off x="2571750" y="2262175"/>
            <a:ext cx="4000500" cy="2333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Shape 328"/>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29" name="Shape 32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a:t>
            </a:r>
            <a:endParaRPr/>
          </a:p>
        </p:txBody>
      </p:sp>
      <p:sp>
        <p:nvSpPr>
          <p:cNvPr id="330" name="Shape 330"/>
          <p:cNvSpPr txBox="1"/>
          <p:nvPr/>
        </p:nvSpPr>
        <p:spPr>
          <a:xfrm>
            <a:off x="396850" y="2055025"/>
            <a:ext cx="8491800" cy="402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Python dictionary is an unordered collection of items. While other compound data types have only value as an element, a dictionary has a key: value pair.</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Dictionaries are optimized to retrieve values when the key is known.</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Creating a dictionary is as simple as placing items inside curly braces {} separated by comma.</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An item has a key and the corresponding value expressed as a pair, key: value.</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While values can be of any data type and can repeat, keys must be of immutable type (string, number or tuple with immutable elements) and must be unique.</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36" name="Shape 33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a:t>
            </a:r>
            <a:endParaRPr/>
          </a:p>
        </p:txBody>
      </p:sp>
      <p:pic>
        <p:nvPicPr>
          <p:cNvPr id="337" name="Shape 337"/>
          <p:cNvPicPr preferRelativeResize="0"/>
          <p:nvPr/>
        </p:nvPicPr>
        <p:blipFill>
          <a:blip r:embed="rId4">
            <a:alphaModFix/>
          </a:blip>
          <a:stretch>
            <a:fillRect/>
          </a:stretch>
        </p:blipFill>
        <p:spPr>
          <a:xfrm>
            <a:off x="2257425" y="2019300"/>
            <a:ext cx="4629150" cy="2819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Shape 342"/>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343" name="Shape 343"/>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a:t>
            </a:r>
            <a:endParaRPr/>
          </a:p>
        </p:txBody>
      </p:sp>
      <p:sp>
        <p:nvSpPr>
          <p:cNvPr id="344" name="Shape 344"/>
          <p:cNvSpPr txBox="1"/>
          <p:nvPr/>
        </p:nvSpPr>
        <p:spPr>
          <a:xfrm>
            <a:off x="396850" y="187187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Here are methods of dictionary objects: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.clear() </a:t>
            </a:r>
            <a:r>
              <a:rPr lang="en-US" sz="1800">
                <a:solidFill>
                  <a:schemeClr val="dk1"/>
                </a:solidFill>
                <a:highlight>
                  <a:schemeClr val="lt1"/>
                </a:highlight>
              </a:rPr>
              <a:t>- r</a:t>
            </a:r>
            <a:r>
              <a:rPr lang="en-US" sz="1800">
                <a:solidFill>
                  <a:schemeClr val="dk1"/>
                </a:solidFill>
                <a:highlight>
                  <a:schemeClr val="lt1"/>
                </a:highlight>
              </a:rPr>
              <a:t>emove all items from the dictionary.</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.copy()</a:t>
            </a:r>
            <a:r>
              <a:rPr lang="en-US" sz="1800">
                <a:solidFill>
                  <a:schemeClr val="dk1"/>
                </a:solidFill>
                <a:highlight>
                  <a:schemeClr val="lt1"/>
                </a:highlight>
              </a:rPr>
              <a:t> - r</a:t>
            </a:r>
            <a:r>
              <a:rPr lang="en-US" sz="1800">
                <a:solidFill>
                  <a:schemeClr val="dk1"/>
                </a:solidFill>
                <a:highlight>
                  <a:schemeClr val="lt1"/>
                </a:highlight>
              </a:rPr>
              <a:t>eturn a shallow copy of the dictionary.</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fromkeys(seq[, v])</a:t>
            </a:r>
            <a:r>
              <a:rPr lang="en-US" sz="1800">
                <a:solidFill>
                  <a:schemeClr val="dk1"/>
                </a:solidFill>
                <a:highlight>
                  <a:schemeClr val="lt1"/>
                </a:highlight>
              </a:rPr>
              <a:t> - r</a:t>
            </a:r>
            <a:r>
              <a:rPr lang="en-US" sz="1800">
                <a:solidFill>
                  <a:schemeClr val="dk1"/>
                </a:solidFill>
                <a:highlight>
                  <a:schemeClr val="lt1"/>
                </a:highlight>
              </a:rPr>
              <a:t>eturn a new dictionary with keys from seq and value equal to v (defaults to None).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get(key[,d])</a:t>
            </a:r>
            <a:r>
              <a:rPr lang="en-US" sz="1800">
                <a:solidFill>
                  <a:schemeClr val="dk1"/>
                </a:solidFill>
                <a:highlight>
                  <a:schemeClr val="lt1"/>
                </a:highlight>
              </a:rPr>
              <a:t> - r</a:t>
            </a:r>
            <a:r>
              <a:rPr lang="en-US" sz="1800">
                <a:solidFill>
                  <a:schemeClr val="dk1"/>
                </a:solidFill>
                <a:highlight>
                  <a:schemeClr val="lt1"/>
                </a:highlight>
              </a:rPr>
              <a:t>eturn the value of key. If key doesnot exit, return d (defaults to None)</a:t>
            </a:r>
            <a:r>
              <a:rPr lang="en-US" sz="1800">
                <a:solidFill>
                  <a:schemeClr val="dk1"/>
                </a:solidFill>
                <a:highlight>
                  <a:schemeClr val="lt1"/>
                </a:highlight>
              </a:rPr>
              <a: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items()	</a:t>
            </a:r>
            <a:r>
              <a:rPr lang="en-US" sz="1800">
                <a:solidFill>
                  <a:schemeClr val="dk1"/>
                </a:solidFill>
                <a:highlight>
                  <a:schemeClr val="lt1"/>
                </a:highlight>
              </a:rPr>
              <a:t> - r</a:t>
            </a:r>
            <a:r>
              <a:rPr lang="en-US" sz="1800">
                <a:solidFill>
                  <a:schemeClr val="dk1"/>
                </a:solidFill>
                <a:highlight>
                  <a:schemeClr val="lt1"/>
                </a:highlight>
              </a:rPr>
              <a:t>eturn a new view of the dictionary's items (key, value)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.keys() </a:t>
            </a:r>
            <a:r>
              <a:rPr lang="en-US" sz="1800">
                <a:solidFill>
                  <a:schemeClr val="dk1"/>
                </a:solidFill>
                <a:highlight>
                  <a:schemeClr val="lt1"/>
                </a:highlight>
              </a:rPr>
              <a:t>- return a new view of the dictionary's keys.</a:t>
            </a:r>
            <a:endParaRPr sz="1800">
              <a:solidFill>
                <a:schemeClr val="dk1"/>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Shape 349"/>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350" name="Shape 350"/>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a:t>
            </a:r>
            <a:endParaRPr/>
          </a:p>
        </p:txBody>
      </p:sp>
      <p:sp>
        <p:nvSpPr>
          <p:cNvPr id="351" name="Shape 351"/>
          <p:cNvSpPr txBox="1"/>
          <p:nvPr/>
        </p:nvSpPr>
        <p:spPr>
          <a:xfrm>
            <a:off x="396850" y="187187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Here are methods of dictionary objects: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pop(key[,d])</a:t>
            </a:r>
            <a:r>
              <a:rPr b="1" lang="en-US" sz="1800">
                <a:solidFill>
                  <a:schemeClr val="dk1"/>
                </a:solidFill>
                <a:highlight>
                  <a:schemeClr val="lt1"/>
                </a:highlight>
              </a:rPr>
              <a:t> </a:t>
            </a:r>
            <a:r>
              <a:rPr lang="en-US" sz="1800">
                <a:solidFill>
                  <a:schemeClr val="dk1"/>
                </a:solidFill>
                <a:highlight>
                  <a:schemeClr val="lt1"/>
                </a:highlight>
              </a:rPr>
              <a:t>- r</a:t>
            </a:r>
            <a:r>
              <a:rPr lang="en-US" sz="1800">
                <a:solidFill>
                  <a:schemeClr val="dk1"/>
                </a:solidFill>
                <a:highlight>
                  <a:schemeClr val="lt1"/>
                </a:highlight>
              </a:rPr>
              <a:t>emove the item with key and return its value or d if key is not found. If d is not provided and key is not found, raises KeyError.</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popitem()</a:t>
            </a:r>
            <a:r>
              <a:rPr lang="en-US" sz="1800">
                <a:solidFill>
                  <a:schemeClr val="dk1"/>
                </a:solidFill>
                <a:highlight>
                  <a:schemeClr val="lt1"/>
                </a:highlight>
              </a:rPr>
              <a:t> - r</a:t>
            </a:r>
            <a:r>
              <a:rPr lang="en-US" sz="1800">
                <a:solidFill>
                  <a:schemeClr val="dk1"/>
                </a:solidFill>
                <a:highlight>
                  <a:schemeClr val="lt1"/>
                </a:highlight>
              </a:rPr>
              <a:t>emove and return an arbitrary item (key, value). Raises KeyError if the dictionary is empty</a:t>
            </a:r>
            <a:r>
              <a:rPr lang="en-US" sz="1800">
                <a:solidFill>
                  <a:schemeClr val="dk1"/>
                </a:solidFill>
                <a:highlight>
                  <a:schemeClr val="lt1"/>
                </a:highlight>
              </a:rPr>
              <a: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setdefault(key[,d])</a:t>
            </a:r>
            <a:r>
              <a:rPr lang="en-US" sz="1800">
                <a:solidFill>
                  <a:schemeClr val="dk1"/>
                </a:solidFill>
                <a:highlight>
                  <a:schemeClr val="lt1"/>
                </a:highlight>
              </a:rPr>
              <a:t> - </a:t>
            </a:r>
            <a:r>
              <a:rPr lang="en-US" sz="1800">
                <a:solidFill>
                  <a:schemeClr val="dk1"/>
                </a:solidFill>
                <a:highlight>
                  <a:schemeClr val="lt1"/>
                </a:highlight>
              </a:rPr>
              <a:t>If key is in the dictionary, return its value. If not, insert key with a value of d and return d (defaults to None).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update([other]) </a:t>
            </a:r>
            <a:r>
              <a:rPr lang="en-US" sz="1800">
                <a:solidFill>
                  <a:schemeClr val="dk1"/>
                </a:solidFill>
                <a:highlight>
                  <a:schemeClr val="lt1"/>
                </a:highlight>
              </a:rPr>
              <a:t>- u</a:t>
            </a:r>
            <a:r>
              <a:rPr lang="en-US" sz="1800">
                <a:solidFill>
                  <a:schemeClr val="dk1"/>
                </a:solidFill>
                <a:highlight>
                  <a:schemeClr val="lt1"/>
                </a:highlight>
              </a:rPr>
              <a:t>pdate the dictionary with the key/value pairs from other, overwriting existing keys</a:t>
            </a:r>
            <a:r>
              <a:rPr lang="en-US" sz="1800">
                <a:solidFill>
                  <a:schemeClr val="dk1"/>
                </a:solidFill>
                <a:highlight>
                  <a:schemeClr val="lt1"/>
                </a:highlight>
              </a:rPr>
              <a: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t>
            </a:r>
            <a:r>
              <a:rPr b="1" lang="en-US" sz="1800">
                <a:solidFill>
                  <a:schemeClr val="dk1"/>
                </a:solidFill>
                <a:highlight>
                  <a:schemeClr val="lt1"/>
                </a:highlight>
              </a:rPr>
              <a:t>values()</a:t>
            </a:r>
            <a:r>
              <a:rPr lang="en-US" sz="1800">
                <a:solidFill>
                  <a:schemeClr val="dk1"/>
                </a:solidFill>
                <a:highlight>
                  <a:schemeClr val="lt1"/>
                </a:highlight>
              </a:rPr>
              <a:t> - r</a:t>
            </a:r>
            <a:r>
              <a:rPr lang="en-US" sz="1800">
                <a:solidFill>
                  <a:schemeClr val="dk1"/>
                </a:solidFill>
                <a:highlight>
                  <a:schemeClr val="lt1"/>
                </a:highlight>
              </a:rPr>
              <a:t>eturn a new view of the dictionary's values</a:t>
            </a:r>
            <a:endParaRPr sz="1800">
              <a:solidFill>
                <a:schemeClr val="dk1"/>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Shape 356"/>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57" name="Shape 357"/>
          <p:cNvSpPr/>
          <p:nvPr/>
        </p:nvSpPr>
        <p:spPr>
          <a:xfrm>
            <a:off x="396850" y="933475"/>
            <a:ext cx="86379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 Access and change</a:t>
            </a:r>
            <a:endParaRPr/>
          </a:p>
        </p:txBody>
      </p:sp>
      <p:pic>
        <p:nvPicPr>
          <p:cNvPr id="358" name="Shape 358"/>
          <p:cNvPicPr preferRelativeResize="0"/>
          <p:nvPr/>
        </p:nvPicPr>
        <p:blipFill>
          <a:blip r:embed="rId4">
            <a:alphaModFix/>
          </a:blip>
          <a:stretch>
            <a:fillRect/>
          </a:stretch>
        </p:blipFill>
        <p:spPr>
          <a:xfrm>
            <a:off x="2366950" y="2043775"/>
            <a:ext cx="4410075" cy="3238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Shape 36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64" name="Shape 364"/>
          <p:cNvSpPr/>
          <p:nvPr/>
        </p:nvSpPr>
        <p:spPr>
          <a:xfrm>
            <a:off x="396850" y="933475"/>
            <a:ext cx="86379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 Remove elements</a:t>
            </a:r>
            <a:endParaRPr/>
          </a:p>
        </p:txBody>
      </p:sp>
      <p:pic>
        <p:nvPicPr>
          <p:cNvPr id="365" name="Shape 365"/>
          <p:cNvPicPr preferRelativeResize="0"/>
          <p:nvPr/>
        </p:nvPicPr>
        <p:blipFill>
          <a:blip r:embed="rId4">
            <a:alphaModFix/>
          </a:blip>
          <a:stretch>
            <a:fillRect/>
          </a:stretch>
        </p:blipFill>
        <p:spPr>
          <a:xfrm>
            <a:off x="1562100" y="2043763"/>
            <a:ext cx="6019800" cy="2886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Shape 37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71" name="Shape 371"/>
          <p:cNvSpPr/>
          <p:nvPr/>
        </p:nvSpPr>
        <p:spPr>
          <a:xfrm>
            <a:off x="396850" y="933475"/>
            <a:ext cx="86379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 Methods</a:t>
            </a:r>
            <a:endParaRPr/>
          </a:p>
        </p:txBody>
      </p:sp>
      <p:pic>
        <p:nvPicPr>
          <p:cNvPr id="372" name="Shape 372"/>
          <p:cNvPicPr preferRelativeResize="0"/>
          <p:nvPr/>
        </p:nvPicPr>
        <p:blipFill>
          <a:blip r:embed="rId4">
            <a:alphaModFix/>
          </a:blip>
          <a:stretch>
            <a:fillRect/>
          </a:stretch>
        </p:blipFill>
        <p:spPr>
          <a:xfrm>
            <a:off x="1420150" y="2043763"/>
            <a:ext cx="6591300" cy="3362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Shape 37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78" name="Shape 37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 Membership</a:t>
            </a:r>
            <a:endParaRPr/>
          </a:p>
        </p:txBody>
      </p:sp>
      <p:sp>
        <p:nvSpPr>
          <p:cNvPr id="379" name="Shape 379"/>
          <p:cNvSpPr txBox="1"/>
          <p:nvPr/>
        </p:nvSpPr>
        <p:spPr>
          <a:xfrm>
            <a:off x="396850" y="2055025"/>
            <a:ext cx="8491800" cy="577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Membership tests for key only not value</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pic>
        <p:nvPicPr>
          <p:cNvPr id="380" name="Shape 380"/>
          <p:cNvPicPr preferRelativeResize="0"/>
          <p:nvPr/>
        </p:nvPicPr>
        <p:blipFill>
          <a:blip r:embed="rId4">
            <a:alphaModFix/>
          </a:blip>
          <a:stretch>
            <a:fillRect/>
          </a:stretch>
        </p:blipFill>
        <p:spPr>
          <a:xfrm>
            <a:off x="2228850" y="2671750"/>
            <a:ext cx="4686300" cy="151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99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identity</a:t>
            </a:r>
            <a:endParaRPr/>
          </a:p>
        </p:txBody>
      </p:sp>
      <p:pic>
        <p:nvPicPr>
          <p:cNvPr id="131" name="Shape 131"/>
          <p:cNvPicPr preferRelativeResize="0"/>
          <p:nvPr/>
        </p:nvPicPr>
        <p:blipFill>
          <a:blip r:embed="rId4">
            <a:alphaModFix/>
          </a:blip>
          <a:stretch>
            <a:fillRect/>
          </a:stretch>
        </p:blipFill>
        <p:spPr>
          <a:xfrm>
            <a:off x="2357150" y="1925575"/>
            <a:ext cx="4076799" cy="2148475"/>
          </a:xfrm>
          <a:prstGeom prst="rect">
            <a:avLst/>
          </a:prstGeom>
          <a:noFill/>
          <a:ln>
            <a:noFill/>
          </a:ln>
        </p:spPr>
      </p:pic>
      <p:pic>
        <p:nvPicPr>
          <p:cNvPr id="132" name="Shape 132"/>
          <p:cNvPicPr preferRelativeResize="0"/>
          <p:nvPr/>
        </p:nvPicPr>
        <p:blipFill rotWithShape="1">
          <a:blip r:embed="rId5">
            <a:alphaModFix/>
          </a:blip>
          <a:srcRect b="0" l="885" r="16401" t="0"/>
          <a:stretch/>
        </p:blipFill>
        <p:spPr>
          <a:xfrm>
            <a:off x="2357150" y="4134425"/>
            <a:ext cx="4286050" cy="2276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pic>
        <p:nvPicPr>
          <p:cNvPr id="385" name="Shape 38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386" name="Shape 386"/>
          <p:cNvSpPr/>
          <p:nvPr/>
        </p:nvSpPr>
        <p:spPr>
          <a:xfrm>
            <a:off x="396850" y="933475"/>
            <a:ext cx="8491800" cy="938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Dictionary</a:t>
            </a:r>
            <a:r>
              <a:rPr lang="en-US" sz="4800"/>
              <a:t>. Built-in Functions</a:t>
            </a:r>
            <a:endParaRPr/>
          </a:p>
        </p:txBody>
      </p:sp>
      <p:pic>
        <p:nvPicPr>
          <p:cNvPr id="387" name="Shape 387"/>
          <p:cNvPicPr preferRelativeResize="0"/>
          <p:nvPr/>
        </p:nvPicPr>
        <p:blipFill>
          <a:blip r:embed="rId4">
            <a:alphaModFix/>
          </a:blip>
          <a:stretch>
            <a:fillRect/>
          </a:stretch>
        </p:blipFill>
        <p:spPr>
          <a:xfrm>
            <a:off x="917973" y="1871873"/>
            <a:ext cx="7449576" cy="2556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Shape 392"/>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93" name="Shape 39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Set</a:t>
            </a:r>
            <a:endParaRPr/>
          </a:p>
        </p:txBody>
      </p:sp>
      <p:sp>
        <p:nvSpPr>
          <p:cNvPr id="394" name="Shape 394"/>
          <p:cNvSpPr txBox="1"/>
          <p:nvPr/>
        </p:nvSpPr>
        <p:spPr>
          <a:xfrm>
            <a:off x="396850" y="2055025"/>
            <a:ext cx="8491800" cy="402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A set is an unordered collection of items. Every element is unique (no duplicates) and must be immutable (which cannot be changed).</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However, the set itself is mutable. We can add or remove items from it.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Sets are mutable. But since they are unordered, indexing have no meaning.</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We cannot access or change an element of set using indexing or slicing. Set does not support it.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We can add single element using the add() method and multiple elements using the update() method. The update() method can take tuples, lists, strings or other sets as its argument. In all cases, duplicates are avoided.</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pic>
        <p:nvPicPr>
          <p:cNvPr id="399" name="Shape 39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00" name="Shape 40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Set</a:t>
            </a:r>
            <a:endParaRPr/>
          </a:p>
        </p:txBody>
      </p:sp>
      <p:pic>
        <p:nvPicPr>
          <p:cNvPr id="401" name="Shape 401"/>
          <p:cNvPicPr preferRelativeResize="0"/>
          <p:nvPr/>
        </p:nvPicPr>
        <p:blipFill>
          <a:blip r:embed="rId4">
            <a:alphaModFix/>
          </a:blip>
          <a:stretch>
            <a:fillRect/>
          </a:stretch>
        </p:blipFill>
        <p:spPr>
          <a:xfrm>
            <a:off x="2132900" y="2043775"/>
            <a:ext cx="5019675" cy="3581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id="406" name="Shape 406"/>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07" name="Shape 407"/>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Set Operations</a:t>
            </a:r>
            <a:endParaRPr/>
          </a:p>
        </p:txBody>
      </p:sp>
      <p:pic>
        <p:nvPicPr>
          <p:cNvPr id="408" name="Shape 408"/>
          <p:cNvPicPr preferRelativeResize="0"/>
          <p:nvPr/>
        </p:nvPicPr>
        <p:blipFill>
          <a:blip r:embed="rId4">
            <a:alphaModFix/>
          </a:blip>
          <a:stretch>
            <a:fillRect/>
          </a:stretch>
        </p:blipFill>
        <p:spPr>
          <a:xfrm>
            <a:off x="2124075" y="2043763"/>
            <a:ext cx="4895850" cy="3762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14" name="Shape 41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Set Operations</a:t>
            </a:r>
            <a:endParaRPr/>
          </a:p>
        </p:txBody>
      </p:sp>
      <p:pic>
        <p:nvPicPr>
          <p:cNvPr id="415" name="Shape 415"/>
          <p:cNvPicPr preferRelativeResize="0"/>
          <p:nvPr/>
        </p:nvPicPr>
        <p:blipFill>
          <a:blip r:embed="rId4">
            <a:alphaModFix/>
          </a:blip>
          <a:stretch>
            <a:fillRect/>
          </a:stretch>
        </p:blipFill>
        <p:spPr>
          <a:xfrm>
            <a:off x="2605075" y="2043763"/>
            <a:ext cx="3933825" cy="3171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Shape 42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21" name="Shape 421"/>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Frozenset</a:t>
            </a:r>
            <a:endParaRPr/>
          </a:p>
        </p:txBody>
      </p:sp>
      <p:sp>
        <p:nvSpPr>
          <p:cNvPr id="422" name="Shape 422"/>
          <p:cNvSpPr txBox="1"/>
          <p:nvPr/>
        </p:nvSpPr>
        <p:spPr>
          <a:xfrm>
            <a:off x="396850" y="2055025"/>
            <a:ext cx="8491800" cy="402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Frozenset is a new class that has the characteristics of a set, but its elements cannot be changed once assigned. While tuples are immutable lists, frozensets are immutable sets.</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Sets can't be used as dictionary keys. On the other hand, frozensets can be used as keys to a dictionary.</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Frozensets can be created using the function frozenset().</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Being immutable it does not have method that add or remove elements.</a:t>
            </a:r>
            <a:endParaRPr sz="1800">
              <a:highlight>
                <a:srgbClr val="FFFFFF"/>
              </a:highlight>
            </a:endParaRPr>
          </a:p>
          <a:p>
            <a:pPr indent="0" lvl="0" marL="0" marR="0" rtl="0" algn="l">
              <a:lnSpc>
                <a:spcPct val="150000"/>
              </a:lnSpc>
              <a:spcBef>
                <a:spcPts val="0"/>
              </a:spcBef>
              <a:spcAft>
                <a:spcPts val="0"/>
              </a:spcAft>
              <a:buNone/>
            </a:pPr>
            <a:r>
              <a:t/>
            </a:r>
            <a:endParaRPr sz="1800">
              <a:solidFill>
                <a:srgbClr val="22222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428" name="Shape 42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29" name="Shape 429"/>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430" name="Shape 430"/>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8" name="Shape 13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identity</a:t>
            </a:r>
            <a:endParaRPr/>
          </a:p>
        </p:txBody>
      </p:sp>
      <p:sp>
        <p:nvSpPr>
          <p:cNvPr id="139" name="Shape 139"/>
          <p:cNvSpPr txBox="1"/>
          <p:nvPr/>
        </p:nvSpPr>
        <p:spPr>
          <a:xfrm>
            <a:off x="396850" y="205502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You may think that some objects have the same id. It’s wrong.</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Objects don't have the same id, and as a matter of fact this is not true for any type of objects that you define separately.</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Every time you define an object in Python, you'll create a new object with a new identity.</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But there are some exceptions for small integers (between -5 and 256) and small strings (interned strings, with a special length (usually less than 20 character)) which are singletons and have same id (actually one object with multiple pointer)</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5" name="Shape 145"/>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type</a:t>
            </a:r>
            <a:endParaRPr/>
          </a:p>
        </p:txBody>
      </p:sp>
      <p:sp>
        <p:nvSpPr>
          <p:cNvPr id="146" name="Shape 146"/>
          <p:cNvSpPr txBox="1"/>
          <p:nvPr/>
        </p:nvSpPr>
        <p:spPr>
          <a:xfrm>
            <a:off x="396850" y="205502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An object’s type determines the operations that the object supports (e.g., “does it have a length?”) and also defines the possible values for objects of that type.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A = 10</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print(A.bit_length())  # 4</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A = "t"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print(A.capitalize())  # 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type() function returns an object’s type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Like its identity, an object’s type is also unchangeable.</a:t>
            </a:r>
            <a:endParaRPr sz="18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2" name="Shape 15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type</a:t>
            </a:r>
            <a:endParaRPr/>
          </a:p>
        </p:txBody>
      </p:sp>
      <p:pic>
        <p:nvPicPr>
          <p:cNvPr id="153" name="Shape 153"/>
          <p:cNvPicPr preferRelativeResize="0"/>
          <p:nvPr/>
        </p:nvPicPr>
        <p:blipFill>
          <a:blip r:embed="rId4">
            <a:alphaModFix/>
          </a:blip>
          <a:stretch>
            <a:fillRect/>
          </a:stretch>
        </p:blipFill>
        <p:spPr>
          <a:xfrm>
            <a:off x="2448025" y="2043775"/>
            <a:ext cx="4247950" cy="419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9" name="Shape 15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Object’s value</a:t>
            </a:r>
            <a:endParaRPr/>
          </a:p>
        </p:txBody>
      </p:sp>
      <p:sp>
        <p:nvSpPr>
          <p:cNvPr id="160" name="Shape 160"/>
          <p:cNvSpPr txBox="1"/>
          <p:nvPr/>
        </p:nvSpPr>
        <p:spPr>
          <a:xfrm>
            <a:off x="396850" y="2055025"/>
            <a:ext cx="8491800" cy="4242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The value of some objects can change.</a:t>
            </a:r>
            <a:endParaRPr sz="1800">
              <a:solidFill>
                <a:schemeClr val="dk1"/>
              </a:solidFill>
              <a:highlight>
                <a:schemeClr val="lt1"/>
              </a:highlight>
            </a:endParaRPr>
          </a:p>
          <a:p>
            <a:pPr indent="-342900" lvl="0" marL="457200" rtl="0">
              <a:lnSpc>
                <a:spcPct val="150000"/>
              </a:lnSpc>
              <a:spcBef>
                <a:spcPts val="0"/>
              </a:spcBef>
              <a:spcAft>
                <a:spcPts val="0"/>
              </a:spcAft>
              <a:buSzPts val="1800"/>
              <a:buChar char="●"/>
            </a:pPr>
            <a:r>
              <a:rPr lang="en-US" sz="1800">
                <a:solidFill>
                  <a:schemeClr val="dk1"/>
                </a:solidFill>
                <a:highlight>
                  <a:schemeClr val="lt1"/>
                </a:highlight>
              </a:rPr>
              <a:t>Objects whose value can change are said to be mutable.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O</a:t>
            </a:r>
            <a:r>
              <a:rPr lang="en-US" sz="1800">
                <a:solidFill>
                  <a:schemeClr val="dk1"/>
                </a:solidFill>
                <a:highlight>
                  <a:schemeClr val="lt1"/>
                </a:highlight>
              </a:rPr>
              <a:t>bjects whose value is unchangeable once they are created are called immutable.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An object’s mutability is determined by its type.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value of an immutable container object that contains a reference to a mutable object can change when the latter’s value is changed.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However the container is still considered immutable, because the collection of objects it contains cannot be changed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So, immutability is not strictly the same as having an unchangeable value</a:t>
            </a:r>
            <a:endParaRPr sz="18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66" name="Shape 166"/>
          <p:cNvSpPr/>
          <p:nvPr/>
        </p:nvSpPr>
        <p:spPr>
          <a:xfrm>
            <a:off x="396850" y="933475"/>
            <a:ext cx="8747100" cy="953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Mutable and immutable types?</a:t>
            </a:r>
            <a:endParaRPr/>
          </a:p>
        </p:txBody>
      </p:sp>
      <p:sp>
        <p:nvSpPr>
          <p:cNvPr id="167" name="Shape 167"/>
          <p:cNvSpPr txBox="1"/>
          <p:nvPr/>
        </p:nvSpPr>
        <p:spPr>
          <a:xfrm>
            <a:off x="396850" y="1887175"/>
            <a:ext cx="8491800" cy="1388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All objects in Python can be either mutable or immutable.</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A </a:t>
            </a:r>
            <a:r>
              <a:rPr b="1" lang="en-US" sz="1800">
                <a:highlight>
                  <a:srgbClr val="FFFFFF"/>
                </a:highlight>
              </a:rPr>
              <a:t>mutable</a:t>
            </a:r>
            <a:r>
              <a:rPr lang="en-US" sz="1800">
                <a:highlight>
                  <a:srgbClr val="FFFFFF"/>
                </a:highlight>
              </a:rPr>
              <a:t> object can be changed after it is created, and an </a:t>
            </a:r>
            <a:r>
              <a:rPr b="1" lang="en-US" sz="1800">
                <a:highlight>
                  <a:srgbClr val="FFFFFF"/>
                </a:highlight>
              </a:rPr>
              <a:t>immutable</a:t>
            </a:r>
            <a:r>
              <a:rPr lang="en-US" sz="1800">
                <a:highlight>
                  <a:srgbClr val="FFFFFF"/>
                </a:highlight>
              </a:rPr>
              <a:t> object can’t.</a:t>
            </a:r>
            <a:endParaRPr sz="1800">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pic>
        <p:nvPicPr>
          <p:cNvPr id="168" name="Shape 168"/>
          <p:cNvPicPr preferRelativeResize="0"/>
          <p:nvPr/>
        </p:nvPicPr>
        <p:blipFill>
          <a:blip r:embed="rId4">
            <a:alphaModFix/>
          </a:blip>
          <a:stretch>
            <a:fillRect/>
          </a:stretch>
        </p:blipFill>
        <p:spPr>
          <a:xfrm>
            <a:off x="2315788" y="3275575"/>
            <a:ext cx="4512425" cy="306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