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-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-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-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-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-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nline Course - October 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Online Course - October 2024</a:t>
            </a:r>
          </a:p>
        </p:txBody>
      </p:sp>
      <p:sp>
        <p:nvSpPr>
          <p:cNvPr id="152" name="Introduction to Drilling Data Analytics with Pyth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Drilling Data Analytics with Python </a:t>
            </a:r>
          </a:p>
        </p:txBody>
      </p:sp>
      <p:sp>
        <p:nvSpPr>
          <p:cNvPr id="153" name="Peter Kowalchuk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Peter Kowalchuk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OKR - Objectives and Key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OKR - Objectives and Key Results</a:t>
            </a:r>
          </a:p>
        </p:txBody>
      </p:sp>
      <p:sp>
        <p:nvSpPr>
          <p:cNvPr id="188" name="Initiatives…"/>
          <p:cNvSpPr txBox="1"/>
          <p:nvPr>
            <p:ph type="body" idx="1"/>
          </p:nvPr>
        </p:nvSpPr>
        <p:spPr>
          <a:xfrm>
            <a:off x="1093871" y="3730093"/>
            <a:ext cx="22325825" cy="95108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500"/>
              </a:spcBef>
              <a:defRPr b="1"/>
            </a:pPr>
            <a:r>
              <a:t>Initiatives</a:t>
            </a:r>
          </a:p>
          <a:p>
            <a:pPr>
              <a:spcBef>
                <a:spcPts val="2500"/>
              </a:spcBef>
              <a:defRPr b="1"/>
            </a:pPr>
          </a:p>
          <a:p>
            <a:pPr lvl="1">
              <a:spcBef>
                <a:spcPts val="2500"/>
              </a:spcBef>
            </a:pPr>
            <a:r>
              <a:t>Add a new drilling package</a:t>
            </a:r>
          </a:p>
          <a:p>
            <a:pPr lvl="2">
              <a:spcBef>
                <a:spcPts val="2500"/>
              </a:spcBef>
            </a:pPr>
            <a:r>
              <a:t>Is there enough evidence to not contract that package?</a:t>
            </a:r>
          </a:p>
          <a:p>
            <a:pPr lvl="3">
              <a:spcBef>
                <a:spcPts val="2500"/>
              </a:spcBef>
            </a:pPr>
            <a:r>
              <a:t>Is the average of days required to complete a well is smaller that the general average?</a:t>
            </a:r>
          </a:p>
          <a:p>
            <a:pPr lvl="3">
              <a:spcBef>
                <a:spcPts val="2500"/>
              </a:spcBef>
            </a:pPr>
          </a:p>
          <a:p>
            <a:pPr lvl="1">
              <a:spcBef>
                <a:spcPts val="2500"/>
              </a:spcBef>
            </a:pPr>
            <a:r>
              <a:t>Implement connections training? </a:t>
            </a:r>
          </a:p>
          <a:p>
            <a:pPr lvl="2">
              <a:spcBef>
                <a:spcPts val="2500"/>
              </a:spcBef>
            </a:pPr>
            <a:r>
              <a:t>Is there enough evidence to implement the training?</a:t>
            </a:r>
          </a:p>
          <a:p>
            <a:pPr lvl="3">
              <a:spcBef>
                <a:spcPts val="2500"/>
              </a:spcBef>
            </a:pPr>
            <a:r>
              <a:t>Is the connection time statistically better?</a:t>
            </a:r>
          </a:p>
        </p:txBody>
      </p:sp>
      <p:sp>
        <p:nvSpPr>
          <p:cNvPr id="189" name="Actively managing using results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Actively managing using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KR - Objectives and Key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OKR - Objectives and Key Results</a:t>
            </a:r>
          </a:p>
        </p:txBody>
      </p:sp>
      <p:sp>
        <p:nvSpPr>
          <p:cNvPr id="192" name="Objective…"/>
          <p:cNvSpPr txBox="1"/>
          <p:nvPr>
            <p:ph type="body" idx="1"/>
          </p:nvPr>
        </p:nvSpPr>
        <p:spPr>
          <a:xfrm>
            <a:off x="1093871" y="4548846"/>
            <a:ext cx="22325825" cy="825601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500"/>
              </a:spcBef>
            </a:pPr>
            <a:r>
              <a:t>Objective</a:t>
            </a:r>
          </a:p>
          <a:p>
            <a:pPr lvl="1">
              <a:spcBef>
                <a:spcPts val="2500"/>
              </a:spcBef>
            </a:pPr>
            <a:r>
              <a:t>To be the best operator in the Melones field</a:t>
            </a:r>
          </a:p>
          <a:p>
            <a:pPr>
              <a:spcBef>
                <a:spcPts val="2500"/>
              </a:spcBef>
            </a:pPr>
          </a:p>
          <a:p>
            <a:pPr>
              <a:spcBef>
                <a:spcPts val="2500"/>
              </a:spcBef>
            </a:pPr>
            <a:r>
              <a:t>Key Result</a:t>
            </a:r>
          </a:p>
          <a:p>
            <a:pPr lvl="1">
              <a:spcBef>
                <a:spcPts val="2500"/>
              </a:spcBef>
            </a:pPr>
            <a:r>
              <a:t>Reduce the connection time from 9 to 6 minutes</a:t>
            </a:r>
          </a:p>
          <a:p>
            <a:pPr>
              <a:spcBef>
                <a:spcPts val="2500"/>
              </a:spcBef>
            </a:pPr>
          </a:p>
          <a:p>
            <a:pPr>
              <a:spcBef>
                <a:spcPts val="2500"/>
              </a:spcBef>
            </a:pPr>
            <a:r>
              <a:t>Initiatives</a:t>
            </a:r>
          </a:p>
          <a:p>
            <a:pPr lvl="1">
              <a:spcBef>
                <a:spcPts val="2500"/>
              </a:spcBef>
            </a:pPr>
            <a:r>
              <a:t>Send crew to “Efficient Connection Practices”</a:t>
            </a:r>
          </a:p>
        </p:txBody>
      </p:sp>
      <p:sp>
        <p:nvSpPr>
          <p:cNvPr id="193" name="Example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rt of the possi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Art of the possible</a:t>
            </a:r>
          </a:p>
        </p:txBody>
      </p:sp>
      <p:sp>
        <p:nvSpPr>
          <p:cNvPr id="196" name="How are we using Data Analyt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are we using Data Analytics</a:t>
            </a:r>
          </a:p>
          <a:p>
            <a:pPr/>
            <a:r>
              <a:t>New technologies</a:t>
            </a:r>
          </a:p>
          <a:p>
            <a:pPr lvl="1"/>
            <a:r>
              <a:t> Unstructured data and NLP</a:t>
            </a:r>
          </a:p>
          <a:p>
            <a:pPr lvl="2"/>
            <a:r>
              <a:t>Sentiment Analysis</a:t>
            </a:r>
          </a:p>
          <a:p>
            <a:pPr lvl="1"/>
            <a:r>
              <a:t>Artificial Intelligence</a:t>
            </a:r>
          </a:p>
          <a:p>
            <a:pPr lvl="2"/>
            <a:r>
              <a:t>AI Libraries</a:t>
            </a:r>
          </a:p>
          <a:p>
            <a:pPr lvl="1"/>
            <a:r>
              <a:t>ChatGPT y LLM</a:t>
            </a:r>
          </a:p>
        </p:txBody>
      </p:sp>
      <p:sp>
        <p:nvSpPr>
          <p:cNvPr id="197" name="Analysis examples and new technologies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Analysis examples and new technologies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ursd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Thursday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58" name="More on Python class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on Python classes</a:t>
            </a:r>
          </a:p>
          <a:p>
            <a:pPr/>
            <a:r>
              <a:t>Lasio library</a:t>
            </a:r>
          </a:p>
          <a:p>
            <a:pPr/>
            <a:r>
              <a:t>Operations with Dataframes</a:t>
            </a:r>
          </a:p>
          <a:p>
            <a:pPr/>
            <a:r>
              <a:t>Importing different data file types: csv, las, witsml</a:t>
            </a:r>
          </a:p>
          <a:p>
            <a:pPr/>
            <a:r>
              <a:t>Handling log data by columns</a:t>
            </a:r>
          </a:p>
          <a:p>
            <a:pPr/>
            <a:r>
              <a:t>Splicing logs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Managing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Managing Operations</a:t>
            </a:r>
          </a:p>
        </p:txBody>
      </p:sp>
      <p:sp>
        <p:nvSpPr>
          <p:cNvPr id="161" name="Was this well executed as expecte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Was this well executed as expected?</a:t>
            </a:r>
          </a:p>
          <a:p>
            <a:pPr lvl="1"/>
            <a:r>
              <a:t>Determine if a new drilling tool should be utilized</a:t>
            </a:r>
          </a:p>
          <a:p>
            <a:pPr lvl="1"/>
            <a:r>
              <a:t>In a new contract, what are the expected metrics?</a:t>
            </a:r>
          </a:p>
          <a:p>
            <a:pPr lvl="1"/>
            <a:r>
              <a:t>Which drilling package needs to increase its performance?</a:t>
            </a:r>
          </a:p>
          <a:p>
            <a:pPr lvl="1"/>
            <a:r>
              <a:t>What should be done to increase the performance of a drilling package?</a:t>
            </a:r>
          </a:p>
        </p:txBody>
      </p:sp>
      <p:sp>
        <p:nvSpPr>
          <p:cNvPr id="162" name="Using Data Analytics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Using Data Analytics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Managing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Managing Operations</a:t>
            </a:r>
          </a:p>
        </p:txBody>
      </p:sp>
      <p:sp>
        <p:nvSpPr>
          <p:cNvPr id="165" name="Metrics…"/>
          <p:cNvSpPr txBox="1"/>
          <p:nvPr>
            <p:ph type="body" idx="1"/>
          </p:nvPr>
        </p:nvSpPr>
        <p:spPr>
          <a:xfrm>
            <a:off x="1525613" y="4132136"/>
            <a:ext cx="21971001" cy="9553949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Metrics</a:t>
            </a:r>
          </a:p>
          <a:p>
            <a:pPr lvl="1">
              <a:spcBef>
                <a:spcPts val="2000"/>
              </a:spcBef>
            </a:pPr>
            <a:r>
              <a:t>What can be measured</a:t>
            </a:r>
          </a:p>
          <a:p>
            <a:pPr>
              <a:spcBef>
                <a:spcPts val="7000"/>
              </a:spcBef>
              <a:defRPr b="1"/>
            </a:pPr>
            <a:r>
              <a:t>KPI - Key Performance Indicators</a:t>
            </a:r>
          </a:p>
          <a:p>
            <a:pPr lvl="1">
              <a:spcBef>
                <a:spcPts val="2000"/>
              </a:spcBef>
            </a:pPr>
            <a:r>
              <a:t>Metric with operational limits</a:t>
            </a:r>
          </a:p>
          <a:p>
            <a:pPr>
              <a:spcBef>
                <a:spcPts val="7000"/>
              </a:spcBef>
              <a:defRPr b="1"/>
            </a:pPr>
            <a:r>
              <a:t>OKR - Objectives and Key Results</a:t>
            </a:r>
          </a:p>
          <a:p>
            <a:pPr lvl="1">
              <a:spcBef>
                <a:spcPts val="2000"/>
              </a:spcBef>
            </a:pPr>
            <a:r>
              <a:t>Objective: what we want to accomplish</a:t>
            </a:r>
          </a:p>
          <a:p>
            <a:pPr lvl="1">
              <a:spcBef>
                <a:spcPts val="2000"/>
              </a:spcBef>
            </a:pPr>
            <a:r>
              <a:t>Key Result: progress towards the objective</a:t>
            </a:r>
          </a:p>
          <a:p>
            <a:pPr lvl="1">
              <a:spcBef>
                <a:spcPts val="2000"/>
              </a:spcBef>
            </a:pPr>
            <a:r>
              <a:t>Initiative: what we will do to meet the objective</a:t>
            </a:r>
          </a:p>
        </p:txBody>
      </p:sp>
      <p:sp>
        <p:nvSpPr>
          <p:cNvPr id="166" name="Management tools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Management tools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Metr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Metrics</a:t>
            </a:r>
          </a:p>
        </p:txBody>
      </p:sp>
      <p:sp>
        <p:nvSpPr>
          <p:cNvPr id="169" name="Defined by:…"/>
          <p:cNvSpPr txBox="1"/>
          <p:nvPr>
            <p:ph type="body" idx="1"/>
          </p:nvPr>
        </p:nvSpPr>
        <p:spPr>
          <a:xfrm>
            <a:off x="1525613" y="4132136"/>
            <a:ext cx="21971001" cy="9553949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Defined by:</a:t>
            </a:r>
          </a:p>
          <a:p>
            <a:pPr lvl="1">
              <a:spcBef>
                <a:spcPts val="1000"/>
              </a:spcBef>
              <a:defRPr sz="3500"/>
            </a:pPr>
            <a:r>
              <a:t>Mean</a:t>
            </a:r>
          </a:p>
          <a:p>
            <a:pPr lvl="1">
              <a:spcBef>
                <a:spcPts val="1000"/>
              </a:spcBef>
              <a:defRPr sz="3500"/>
            </a:pPr>
            <a:r>
              <a:t>Standard Deviation</a:t>
            </a:r>
          </a:p>
          <a:p>
            <a:pPr>
              <a:defRPr b="1"/>
            </a:pPr>
            <a:r>
              <a:t>Examples:</a:t>
            </a:r>
          </a:p>
          <a:p>
            <a:pPr lvl="1">
              <a:spcBef>
                <a:spcPts val="1000"/>
              </a:spcBef>
              <a:defRPr sz="3500"/>
            </a:pPr>
            <a:r>
              <a:t>Average ROP (m/hr)</a:t>
            </a:r>
          </a:p>
          <a:p>
            <a:pPr lvl="1">
              <a:spcBef>
                <a:spcPts val="1000"/>
              </a:spcBef>
              <a:defRPr sz="3500"/>
            </a:pPr>
            <a:r>
              <a:t>Average NPT (%)</a:t>
            </a:r>
          </a:p>
          <a:p>
            <a:pPr lvl="1">
              <a:spcBef>
                <a:spcPts val="1000"/>
              </a:spcBef>
              <a:defRPr sz="3500"/>
            </a:pPr>
            <a:r>
              <a:t>Days to Total Depth (m)</a:t>
            </a:r>
          </a:p>
          <a:p>
            <a:pPr lvl="1">
              <a:spcBef>
                <a:spcPts val="1000"/>
              </a:spcBef>
              <a:defRPr sz="3500"/>
            </a:pPr>
            <a:r>
              <a:t>Total Footage per Well (m)</a:t>
            </a:r>
          </a:p>
          <a:p>
            <a:pPr lvl="1">
              <a:spcBef>
                <a:spcPts val="1000"/>
              </a:spcBef>
              <a:defRPr sz="3500"/>
            </a:pPr>
            <a:r>
              <a:t>Well Tortuosity</a:t>
            </a:r>
          </a:p>
          <a:p>
            <a:pPr lvl="1">
              <a:spcBef>
                <a:spcPts val="1000"/>
              </a:spcBef>
              <a:defRPr sz="3500"/>
            </a:pPr>
            <a:r>
              <a:t>Percent of Contact Footage (%)</a:t>
            </a:r>
          </a:p>
          <a:p>
            <a:pPr lvl="1">
              <a:spcBef>
                <a:spcPts val="1000"/>
              </a:spcBef>
              <a:defRPr sz="3500"/>
            </a:pPr>
            <a:r>
              <a:t>Tripping Speed (m/hr)</a:t>
            </a:r>
          </a:p>
          <a:p>
            <a:pPr lvl="1">
              <a:spcBef>
                <a:spcPts val="1000"/>
              </a:spcBef>
              <a:defRPr sz="3500"/>
            </a:pPr>
            <a:r>
              <a:t>Slip to Slip (min)</a:t>
            </a:r>
          </a:p>
          <a:p>
            <a:pPr lvl="1">
              <a:spcBef>
                <a:spcPts val="1000"/>
              </a:spcBef>
              <a:defRPr sz="3500"/>
            </a:pPr>
            <a:r>
              <a:t>Slip to Bottom (min)</a:t>
            </a:r>
          </a:p>
          <a:p>
            <a:pPr lvl="1">
              <a:spcBef>
                <a:spcPts val="1000"/>
              </a:spcBef>
              <a:defRPr sz="3500"/>
            </a:pPr>
            <a:r>
              <a:t>Bottom to Slip (min)</a:t>
            </a:r>
          </a:p>
        </p:txBody>
      </p:sp>
      <p:sp>
        <p:nvSpPr>
          <p:cNvPr id="170" name="Measuring operations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Measuring operations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414954" y="4602019"/>
            <a:ext cx="9142600" cy="6999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KPI - Key Performance Indic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KPI - Key Performance Indicators</a:t>
            </a:r>
          </a:p>
        </p:txBody>
      </p:sp>
      <p:sp>
        <p:nvSpPr>
          <p:cNvPr id="174" name="We add confidence intervals to the metrics…"/>
          <p:cNvSpPr txBox="1"/>
          <p:nvPr>
            <p:ph type="body" sz="half" idx="1"/>
          </p:nvPr>
        </p:nvSpPr>
        <p:spPr>
          <a:xfrm>
            <a:off x="1093871" y="4548846"/>
            <a:ext cx="12908392" cy="8256012"/>
          </a:xfrm>
          <a:prstGeom prst="rect">
            <a:avLst/>
          </a:prstGeom>
        </p:spPr>
        <p:txBody>
          <a:bodyPr/>
          <a:lstStyle/>
          <a:p>
            <a:pPr marL="579119" indent="-579119" defTabSz="2316421">
              <a:spcBef>
                <a:spcPts val="2300"/>
              </a:spcBef>
              <a:defRPr sz="4560"/>
            </a:pPr>
            <a:r>
              <a:t>We add confidence intervals to the metrics </a:t>
            </a:r>
          </a:p>
          <a:p>
            <a:pPr marL="579119" indent="-579119" defTabSz="2316421">
              <a:spcBef>
                <a:spcPts val="2300"/>
              </a:spcBef>
              <a:defRPr sz="4560"/>
            </a:pPr>
          </a:p>
          <a:p>
            <a:pPr marL="579119" indent="-579119" defTabSz="2316421">
              <a:spcBef>
                <a:spcPts val="2300"/>
              </a:spcBef>
              <a:defRPr sz="4560"/>
            </a:pPr>
            <a:r>
              <a:t>Confidence ranges tell us that the metric has a probability that its population is within that range with a probability X%</a:t>
            </a:r>
          </a:p>
          <a:p>
            <a:pPr marL="579119" indent="-579119" defTabSz="2316421">
              <a:spcBef>
                <a:spcPts val="2300"/>
              </a:spcBef>
              <a:defRPr sz="4560"/>
            </a:pPr>
          </a:p>
          <a:p>
            <a:pPr marL="579119" indent="-579119" defTabSz="2316421">
              <a:spcBef>
                <a:spcPts val="2300"/>
              </a:spcBef>
              <a:defRPr sz="4560"/>
            </a:pPr>
            <a:r>
              <a:t>Typically X is 90%, 95% o 99% (in medicine) </a:t>
            </a:r>
          </a:p>
          <a:p>
            <a:pPr marL="579119" indent="-579119" defTabSz="2316421">
              <a:spcBef>
                <a:spcPts val="2300"/>
              </a:spcBef>
              <a:defRPr sz="4560"/>
            </a:pPr>
          </a:p>
          <a:p>
            <a:pPr marL="579119" indent="-579119" defTabSz="2316421">
              <a:spcBef>
                <a:spcPts val="2300"/>
              </a:spcBef>
              <a:defRPr sz="4560"/>
            </a:pPr>
            <a:r>
              <a:t>This percentage represents the risk we are willing to take</a:t>
            </a:r>
          </a:p>
        </p:txBody>
      </p:sp>
      <p:sp>
        <p:nvSpPr>
          <p:cNvPr id="175" name="Defining operational results with limits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Defining operational results with limits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35227" y="5133597"/>
            <a:ext cx="8372086" cy="6485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KPI - Key Performance Indic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KPI - Key Performance Indicator</a:t>
            </a:r>
          </a:p>
        </p:txBody>
      </p:sp>
      <p:sp>
        <p:nvSpPr>
          <p:cNvPr id="179" name="After drilling 600 wells:…"/>
          <p:cNvSpPr txBox="1"/>
          <p:nvPr>
            <p:ph type="body" sz="half" idx="1"/>
          </p:nvPr>
        </p:nvSpPr>
        <p:spPr>
          <a:xfrm>
            <a:off x="1093871" y="4548846"/>
            <a:ext cx="13508270" cy="825601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500"/>
              </a:spcBef>
            </a:pPr>
            <a:r>
              <a:t>After drilling 600 wells:</a:t>
            </a:r>
          </a:p>
          <a:p>
            <a:pPr lvl="1">
              <a:spcBef>
                <a:spcPts val="2500"/>
              </a:spcBef>
            </a:pPr>
            <a:r>
              <a:t>The average to complete a well is: 25 days</a:t>
            </a:r>
          </a:p>
          <a:p>
            <a:pPr lvl="1">
              <a:spcBef>
                <a:spcPts val="2500"/>
              </a:spcBef>
            </a:pPr>
            <a:r>
              <a:t>Standard deviation is: 6 days</a:t>
            </a:r>
          </a:p>
          <a:p>
            <a:pPr lvl="1">
              <a:spcBef>
                <a:spcPts val="2500"/>
              </a:spcBef>
            </a:pPr>
          </a:p>
          <a:p>
            <a:pPr>
              <a:spcBef>
                <a:spcPts val="2500"/>
              </a:spcBef>
            </a:pPr>
            <a:r>
              <a:t>With a confidence of 90%, how many days will it take to drill the next well?</a:t>
            </a:r>
          </a:p>
          <a:p>
            <a:pPr lvl="1">
              <a:spcBef>
                <a:spcPts val="2500"/>
              </a:spcBef>
            </a:pPr>
            <a:r>
              <a:t>It will take between 14.54 and 35.33 days </a:t>
            </a:r>
          </a:p>
        </p:txBody>
      </p:sp>
      <p:sp>
        <p:nvSpPr>
          <p:cNvPr id="180" name="Example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Example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48260" y="4758819"/>
            <a:ext cx="8152829" cy="6142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KR - Objectives and Key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OKR - Objectives and Key Results</a:t>
            </a:r>
          </a:p>
        </p:txBody>
      </p:sp>
      <p:sp>
        <p:nvSpPr>
          <p:cNvPr id="184" name="Objective…"/>
          <p:cNvSpPr txBox="1"/>
          <p:nvPr>
            <p:ph type="body" idx="1"/>
          </p:nvPr>
        </p:nvSpPr>
        <p:spPr>
          <a:xfrm>
            <a:off x="1093871" y="4548846"/>
            <a:ext cx="22325825" cy="825601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500"/>
              </a:spcBef>
              <a:defRPr b="1"/>
            </a:pPr>
            <a:r>
              <a:t>Objective</a:t>
            </a:r>
          </a:p>
          <a:p>
            <a:pPr lvl="1">
              <a:spcBef>
                <a:spcPts val="2500"/>
              </a:spcBef>
            </a:pPr>
            <a:r>
              <a:t>What we want to accomplish</a:t>
            </a:r>
          </a:p>
          <a:p>
            <a:pPr>
              <a:spcBef>
                <a:spcPts val="2500"/>
              </a:spcBef>
            </a:pPr>
          </a:p>
          <a:p>
            <a:pPr>
              <a:spcBef>
                <a:spcPts val="2500"/>
              </a:spcBef>
              <a:defRPr b="1"/>
            </a:pPr>
            <a:r>
              <a:t>Key Result</a:t>
            </a:r>
          </a:p>
          <a:p>
            <a:pPr lvl="1">
              <a:spcBef>
                <a:spcPts val="2500"/>
              </a:spcBef>
            </a:pPr>
            <a:r>
              <a:t>Metric towards the objective</a:t>
            </a:r>
          </a:p>
          <a:p>
            <a:pPr>
              <a:spcBef>
                <a:spcPts val="2500"/>
              </a:spcBef>
            </a:pPr>
          </a:p>
          <a:p>
            <a:pPr>
              <a:spcBef>
                <a:spcPts val="2500"/>
              </a:spcBef>
              <a:defRPr b="1"/>
            </a:pPr>
            <a:r>
              <a:t>Initiatives</a:t>
            </a:r>
          </a:p>
          <a:p>
            <a:pPr lvl="1">
              <a:spcBef>
                <a:spcPts val="2500"/>
              </a:spcBef>
            </a:pPr>
            <a:r>
              <a:t>Actions we need to take to achieve the key results</a:t>
            </a:r>
          </a:p>
        </p:txBody>
      </p:sp>
      <p:sp>
        <p:nvSpPr>
          <p:cNvPr id="185" name="Actively managing using results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Actively managing using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