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nline Course. October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Online Course. October 2024</a:t>
            </a:r>
          </a:p>
        </p:txBody>
      </p:sp>
      <p:sp>
        <p:nvSpPr>
          <p:cNvPr id="152" name="Introduction to Petrophysics with Py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Petrophysics with Python  </a:t>
            </a:r>
          </a:p>
        </p:txBody>
      </p:sp>
      <p:sp>
        <p:nvSpPr>
          <p:cNvPr id="153" name="Peter Kowalchu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Peter Kowalchuk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ne more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type</a:t>
            </a:r>
          </a:p>
        </p:txBody>
      </p:sp>
      <p:sp>
        <p:nvSpPr>
          <p:cNvPr id="183" name="Classes in Pyth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Classes in Python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3771900"/>
            <a:ext cx="11113452" cy="8657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84100" y="3785738"/>
            <a:ext cx="10961052" cy="6017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ne more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type</a:t>
            </a:r>
          </a:p>
        </p:txBody>
      </p:sp>
      <p:sp>
        <p:nvSpPr>
          <p:cNvPr id="188" name="Classes in Pyth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Classes in Python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2900" y="3422650"/>
            <a:ext cx="8966200" cy="946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32695" y="3543300"/>
            <a:ext cx="1989211" cy="946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Rectangle"/>
          <p:cNvSpPr/>
          <p:nvPr/>
        </p:nvSpPr>
        <p:spPr>
          <a:xfrm>
            <a:off x="5410200" y="12852400"/>
            <a:ext cx="11447761" cy="7842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5410200" y="3243659"/>
            <a:ext cx="11447761" cy="3599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ne more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type</a:t>
            </a:r>
          </a:p>
        </p:txBody>
      </p:sp>
      <p:sp>
        <p:nvSpPr>
          <p:cNvPr id="195" name="Classes in Pyth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Classes in Python</a:t>
            </a:r>
          </a:p>
        </p:txBody>
      </p:sp>
      <p:sp>
        <p:nvSpPr>
          <p:cNvPr id="196" name="Rectangle"/>
          <p:cNvSpPr/>
          <p:nvPr/>
        </p:nvSpPr>
        <p:spPr>
          <a:xfrm>
            <a:off x="5410200" y="12852400"/>
            <a:ext cx="11447761" cy="7842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Rectangle"/>
          <p:cNvSpPr/>
          <p:nvPr/>
        </p:nvSpPr>
        <p:spPr>
          <a:xfrm>
            <a:off x="5410200" y="3243659"/>
            <a:ext cx="11447761" cy="3599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2762" y="4788820"/>
            <a:ext cx="13658848" cy="79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7736" y="6714058"/>
            <a:ext cx="13588900" cy="2605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lasses an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and Objects</a:t>
            </a:r>
          </a:p>
        </p:txBody>
      </p:sp>
      <p:sp>
        <p:nvSpPr>
          <p:cNvPr id="202" name="Object Oriented Program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Object Oriented Programing</a:t>
            </a:r>
          </a:p>
        </p:txBody>
      </p:sp>
      <p:sp>
        <p:nvSpPr>
          <p:cNvPr id="203" name="What is a Class in Pyth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is a Class in Python?</a:t>
            </a:r>
          </a:p>
          <a:p>
            <a:pPr lvl="2" marL="0" indent="914400">
              <a:buSzTx/>
              <a:buNone/>
            </a:pPr>
            <a:r>
              <a:rPr b="1"/>
              <a:t>Class:</a:t>
            </a:r>
            <a:r>
              <a:t> A blueprint or template for creating objects (instances). It defines the attributes (data) and methods (functions) that the objects will have.</a:t>
            </a:r>
          </a:p>
          <a:p>
            <a:pPr lvl="2" marL="0" indent="914400">
              <a:buSzTx/>
              <a:buNone/>
            </a:pPr>
            <a:r>
              <a:rPr b="1"/>
              <a:t>Attributes:</a:t>
            </a:r>
            <a:r>
              <a:t> Variables that store information about the object (e.g., name, location, depth in a well).</a:t>
            </a:r>
          </a:p>
          <a:p>
            <a:pPr lvl="2" marL="0" indent="914400">
              <a:buSzTx/>
              <a:buNone/>
            </a:pPr>
            <a:r>
              <a:rPr b="1"/>
              <a:t>Methods:</a:t>
            </a:r>
            <a:r>
              <a:t> Functions that define the behavior or actions of the object (e.g., calculating, updating, or retrieving data).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lasses an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and Objects</a:t>
            </a:r>
          </a:p>
        </p:txBody>
      </p:sp>
      <p:sp>
        <p:nvSpPr>
          <p:cNvPr id="206" name="Object Oriented Program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Object Oriented Programing</a:t>
            </a:r>
          </a:p>
        </p:txBody>
      </p:sp>
      <p:sp>
        <p:nvSpPr>
          <p:cNvPr id="207" name="Important Characteristic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267655">
              <a:spcBef>
                <a:spcPts val="4100"/>
              </a:spcBef>
              <a:buSzTx/>
              <a:buNone/>
              <a:defRPr sz="4464"/>
            </a:pPr>
            <a:r>
              <a:t>Important Characteristics:</a:t>
            </a:r>
          </a:p>
          <a:p>
            <a:pPr lvl="2" marL="0" indent="850391" defTabSz="2267655">
              <a:spcBef>
                <a:spcPts val="4100"/>
              </a:spcBef>
              <a:buSzTx/>
              <a:buNone/>
              <a:defRPr b="1" sz="4464"/>
            </a:pPr>
            <a:r>
              <a:t>Instantiation:</a:t>
            </a:r>
          </a:p>
          <a:p>
            <a:pPr lvl="4" marL="0" indent="1700783" defTabSz="2267655">
              <a:spcBef>
                <a:spcPts val="4100"/>
              </a:spcBef>
              <a:buSzTx/>
              <a:buNone/>
              <a:defRPr sz="4464"/>
            </a:pPr>
            <a:r>
              <a:t>Creating an object from a class. Each object is an instance of the class.</a:t>
            </a:r>
          </a:p>
          <a:p>
            <a:pPr lvl="4" marL="0" indent="1700783" defTabSz="2267655">
              <a:spcBef>
                <a:spcPts val="4100"/>
              </a:spcBef>
              <a:buSzTx/>
              <a:buNone/>
              <a:defRPr sz="4464"/>
            </a:pPr>
            <a:r>
              <a:t>Constructor (__init__ method):</a:t>
            </a:r>
          </a:p>
          <a:p>
            <a:pPr lvl="4" marL="0" indent="1700783" defTabSz="2267655">
              <a:spcBef>
                <a:spcPts val="4100"/>
              </a:spcBef>
              <a:buSzTx/>
              <a:buNone/>
              <a:defRPr sz="4464"/>
            </a:pPr>
            <a:r>
              <a:t>A special method that initializes an object with attributes when it's created.</a:t>
            </a:r>
          </a:p>
          <a:p>
            <a:pPr lvl="2" marL="0" indent="850391" defTabSz="2267655">
              <a:spcBef>
                <a:spcPts val="4100"/>
              </a:spcBef>
              <a:buSzTx/>
              <a:buNone/>
              <a:defRPr b="1" sz="4464"/>
            </a:pPr>
            <a:r>
              <a:t>Encapsulation:</a:t>
            </a:r>
          </a:p>
          <a:p>
            <a:pPr lvl="4" marL="0" indent="1700783" defTabSz="2267655">
              <a:spcBef>
                <a:spcPts val="4100"/>
              </a:spcBef>
              <a:buSzTx/>
              <a:buNone/>
              <a:defRPr sz="4464"/>
            </a:pPr>
            <a:r>
              <a:t>Bundling of data (attributes) and methods into a single entity (class), allowing for organized code and data protection.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lasses an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and Objects</a:t>
            </a:r>
          </a:p>
        </p:txBody>
      </p:sp>
      <p:sp>
        <p:nvSpPr>
          <p:cNvPr id="210" name="Object Oriented Program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Object Oriented Programing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883" y="4384066"/>
            <a:ext cx="15817068" cy="672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lasses an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and Objects</a:t>
            </a:r>
          </a:p>
        </p:txBody>
      </p:sp>
      <p:sp>
        <p:nvSpPr>
          <p:cNvPr id="214" name="Pandas librar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Pandas library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5100" y="3639409"/>
            <a:ext cx="8813800" cy="947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lasses an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and Objects</a:t>
            </a:r>
          </a:p>
        </p:txBody>
      </p:sp>
      <p:sp>
        <p:nvSpPr>
          <p:cNvPr id="218" name="Pandas librar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Pandas library 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9082" y="5039274"/>
            <a:ext cx="8826501" cy="570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33840" y="5540924"/>
            <a:ext cx="8839201" cy="469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lasses an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and Objects</a:t>
            </a:r>
          </a:p>
        </p:txBody>
      </p:sp>
      <p:sp>
        <p:nvSpPr>
          <p:cNvPr id="223" name="Lasio librar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Lasio library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608" y="3478905"/>
            <a:ext cx="10518479" cy="928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3760" y="3492602"/>
            <a:ext cx="8928101" cy="928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ata Form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Formats</a:t>
            </a:r>
          </a:p>
        </p:txBody>
      </p:sp>
      <p:sp>
        <p:nvSpPr>
          <p:cNvPr id="228" name="Tidy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Tidy Data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3486" y="3608852"/>
            <a:ext cx="8851901" cy="878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37120" y="3539002"/>
            <a:ext cx="1823059" cy="8851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Rectangle"/>
          <p:cNvSpPr/>
          <p:nvPr/>
        </p:nvSpPr>
        <p:spPr>
          <a:xfrm>
            <a:off x="5512621" y="2356099"/>
            <a:ext cx="1199299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2" name="Rectangle"/>
          <p:cNvSpPr/>
          <p:nvPr/>
        </p:nvSpPr>
        <p:spPr>
          <a:xfrm>
            <a:off x="5320508" y="12375607"/>
            <a:ext cx="1199299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ues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Tuesday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ata Form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Formats</a:t>
            </a:r>
          </a:p>
        </p:txBody>
      </p:sp>
      <p:sp>
        <p:nvSpPr>
          <p:cNvPr id="235" name="Tidy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Tidy Data</a:t>
            </a:r>
          </a:p>
        </p:txBody>
      </p:sp>
      <p:sp>
        <p:nvSpPr>
          <p:cNvPr id="236" name="\"/>
          <p:cNvSpPr/>
          <p:nvPr/>
        </p:nvSpPr>
        <p:spPr>
          <a:xfrm>
            <a:off x="5512621" y="2356099"/>
            <a:ext cx="1199299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\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8218" y="4066625"/>
            <a:ext cx="11126055" cy="4198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ata Form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Formats</a:t>
            </a:r>
          </a:p>
        </p:txBody>
      </p:sp>
      <p:sp>
        <p:nvSpPr>
          <p:cNvPr id="240" name="Tidy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Tidy Data</a:t>
            </a:r>
          </a:p>
        </p:txBody>
      </p:sp>
      <p:sp>
        <p:nvSpPr>
          <p:cNvPr id="241" name="\"/>
          <p:cNvSpPr/>
          <p:nvPr/>
        </p:nvSpPr>
        <p:spPr>
          <a:xfrm>
            <a:off x="5512621" y="2356099"/>
            <a:ext cx="1199299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\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5371" y="3961842"/>
            <a:ext cx="13993258" cy="7363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irst Normal For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Normal Form?</a:t>
            </a:r>
          </a:p>
        </p:txBody>
      </p:sp>
      <p:sp>
        <p:nvSpPr>
          <p:cNvPr id="245" name="Normalized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Normalized Tables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6039" y="5392323"/>
            <a:ext cx="17144563" cy="3517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econd Normal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Normal Form</a:t>
            </a:r>
          </a:p>
        </p:txBody>
      </p:sp>
      <p:sp>
        <p:nvSpPr>
          <p:cNvPr id="249" name="Normalized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Normalized Tables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3981" y="3698882"/>
            <a:ext cx="16024089" cy="7281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First Normal For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Normal Form?</a:t>
            </a:r>
          </a:p>
        </p:txBody>
      </p:sp>
      <p:sp>
        <p:nvSpPr>
          <p:cNvPr id="253" name="Normalized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Normalized Tables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3160" y="5303583"/>
            <a:ext cx="15996097" cy="2860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econd Normal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Normal Form</a:t>
            </a:r>
          </a:p>
        </p:txBody>
      </p:sp>
      <p:sp>
        <p:nvSpPr>
          <p:cNvPr id="257" name="Normalized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Normalized Tables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176" y="3796693"/>
            <a:ext cx="11244652" cy="8084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6149" y="4367641"/>
            <a:ext cx="8900815" cy="215729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Rectangle"/>
          <p:cNvSpPr/>
          <p:nvPr/>
        </p:nvSpPr>
        <p:spPr>
          <a:xfrm>
            <a:off x="1889748" y="6617198"/>
            <a:ext cx="12488383" cy="54068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96646" y="7358278"/>
            <a:ext cx="12257409" cy="2646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hird Normal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Third Normal Form</a:t>
            </a:r>
          </a:p>
        </p:txBody>
      </p:sp>
      <p:sp>
        <p:nvSpPr>
          <p:cNvPr id="264" name="Normalized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Normalized Tables</a:t>
            </a:r>
          </a:p>
        </p:txBody>
      </p:sp>
      <p:pic>
        <p:nvPicPr>
          <p:cNvPr id="2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5124" y="6669310"/>
            <a:ext cx="11853752" cy="3034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6359" y="10188378"/>
            <a:ext cx="11530940" cy="2907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2982" y="3657126"/>
            <a:ext cx="12038036" cy="2527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70" name="Normalized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Normalized Tables</a:t>
            </a:r>
          </a:p>
        </p:txBody>
      </p:sp>
      <p:sp>
        <p:nvSpPr>
          <p:cNvPr id="271" name="1NF: Remove repeating groups, ensure atomic values.…"/>
          <p:cNvSpPr txBox="1"/>
          <p:nvPr/>
        </p:nvSpPr>
        <p:spPr>
          <a:xfrm>
            <a:off x="1867246" y="5258195"/>
            <a:ext cx="20649509" cy="5151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 defTabSz="457200"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1NF: Remove repeating groups, ensure atomic values.</a:t>
            </a:r>
          </a:p>
          <a:p>
            <a:pPr marL="609600" indent="-609600" algn="l" defTabSz="457200">
              <a:buSzPct val="123000"/>
              <a:buChar char="•"/>
              <a:defRPr sz="4800">
                <a:solidFill>
                  <a:srgbClr val="000000"/>
                </a:solidFill>
              </a:defRPr>
            </a:pPr>
          </a:p>
          <a:p>
            <a:pPr marL="609600" indent="-609600" algn="l" defTabSz="457200"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2NF: Remove partial dependency (non-key attributes depend on the whole primary key).</a:t>
            </a:r>
          </a:p>
          <a:p>
            <a:pPr marL="609600" indent="-609600" algn="l" defTabSz="457200">
              <a:buSzPct val="123000"/>
              <a:buChar char="•"/>
              <a:defRPr sz="4800">
                <a:solidFill>
                  <a:srgbClr val="000000"/>
                </a:solidFill>
              </a:defRPr>
            </a:pPr>
          </a:p>
          <a:p>
            <a:pPr marL="609600" indent="-609600" algn="l" defTabSz="457200"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3NF: Remove transitive dependency (attributes depend only on the primary key).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Numpy and Pan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Numpy and Pandas</a:t>
            </a:r>
          </a:p>
        </p:txBody>
      </p:sp>
      <p:sp>
        <p:nvSpPr>
          <p:cNvPr id="274" name="Data librari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Data libraries</a:t>
            </a:r>
          </a:p>
        </p:txBody>
      </p:sp>
      <p:sp>
        <p:nvSpPr>
          <p:cNvPr id="275" name="Nump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Numpy</a:t>
            </a:r>
          </a:p>
          <a:p>
            <a:pPr lvl="2"/>
            <a:r>
              <a:t>Matrices (XD) for numerical computing</a:t>
            </a:r>
          </a:p>
          <a:p>
            <a:pPr lvl="2"/>
          </a:p>
          <a:p>
            <a:pPr/>
            <a:r>
              <a:t>Pandas</a:t>
            </a:r>
          </a:p>
          <a:p>
            <a:pPr lvl="2"/>
            <a:r>
              <a:t>Built on top of Numpy</a:t>
            </a:r>
          </a:p>
          <a:p>
            <a:pPr lvl="2"/>
            <a:r>
              <a:t>Series (1D) and Dataframes (2D) for data manipulation and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Numpy</a:t>
            </a:r>
          </a:p>
        </p:txBody>
      </p:sp>
      <p:sp>
        <p:nvSpPr>
          <p:cNvPr id="278" name="Multi dimensional matri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 dimensional matrix</a:t>
            </a:r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9007" y="3895516"/>
            <a:ext cx="13365986" cy="8961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ata Exploration, Event Detection and Basic Statistics"/>
          <p:cNvSpPr txBox="1"/>
          <p:nvPr>
            <p:ph type="title"/>
          </p:nvPr>
        </p:nvSpPr>
        <p:spPr>
          <a:xfrm>
            <a:off x="1206500" y="140198"/>
            <a:ext cx="21971000" cy="2207922"/>
          </a:xfrm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Data Exploration, Event Detection and Basic Statistics</a:t>
            </a:r>
          </a:p>
        </p:txBody>
      </p:sp>
      <p:sp>
        <p:nvSpPr>
          <p:cNvPr id="158" name="Data explo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exploration</a:t>
            </a:r>
          </a:p>
          <a:p>
            <a:pPr lvl="1"/>
            <a:r>
              <a:t>Classes, attributes, methods - object oriented programing</a:t>
            </a:r>
          </a:p>
          <a:p>
            <a:pPr/>
            <a:r>
              <a:t>Event detection with Python</a:t>
            </a:r>
          </a:p>
          <a:p>
            <a:pPr/>
            <a:r>
              <a:t>Intro to Statistics</a:t>
            </a:r>
          </a:p>
        </p:txBody>
      </p:sp>
      <p:sp>
        <p:nvSpPr>
          <p:cNvPr id="159" name="Making use of data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Making use of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andas Sequ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Sequence</a:t>
            </a:r>
          </a:p>
        </p:txBody>
      </p:sp>
      <p:sp>
        <p:nvSpPr>
          <p:cNvPr id="282" name="Multiple data typ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Multiple data types</a:t>
            </a: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7821" y="4517995"/>
            <a:ext cx="13028358" cy="654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ndas Sequ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Sequence</a:t>
            </a:r>
          </a:p>
        </p:txBody>
      </p:sp>
      <p:sp>
        <p:nvSpPr>
          <p:cNvPr id="286" name="Multiple numerical calcul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Multiple numerical calculations</a:t>
            </a: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8950" y="4311650"/>
            <a:ext cx="12443402" cy="7641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7800" y="4298950"/>
            <a:ext cx="6976671" cy="7641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andas Sequ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Sequence</a:t>
            </a:r>
          </a:p>
        </p:txBody>
      </p:sp>
      <p:sp>
        <p:nvSpPr>
          <p:cNvPr id="291" name="Multiple numerical calcul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Multiple numerical calculations</a:t>
            </a: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5400" y="4000500"/>
            <a:ext cx="13476057" cy="7585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95650" y="4000500"/>
            <a:ext cx="5202841" cy="7585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at is a Pandas DataFra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Pandas DataFrame?</a:t>
            </a:r>
          </a:p>
        </p:txBody>
      </p:sp>
      <p:sp>
        <p:nvSpPr>
          <p:cNvPr id="296" name="2-dimensional labeled data structure, similar to a table in a database or an Excel spreadsheet…"/>
          <p:cNvSpPr txBox="1"/>
          <p:nvPr>
            <p:ph type="body" idx="1"/>
          </p:nvPr>
        </p:nvSpPr>
        <p:spPr>
          <a:xfrm>
            <a:off x="1308100" y="3588104"/>
            <a:ext cx="22426712" cy="8827512"/>
          </a:xfrm>
          <a:prstGeom prst="rect">
            <a:avLst/>
          </a:prstGeom>
        </p:spPr>
        <p:txBody>
          <a:bodyPr/>
          <a:lstStyle/>
          <a:p>
            <a:pPr marL="0" indent="0" defTabSz="2218888">
              <a:spcBef>
                <a:spcPts val="4000"/>
              </a:spcBef>
              <a:buSzTx/>
              <a:buNone/>
              <a:defRPr sz="4368"/>
            </a:pPr>
            <a:r>
              <a:t>2-dimensional labeled data structure, similar to a table in a database or an Excel spreadsheet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Key Features:</a:t>
            </a:r>
          </a:p>
          <a:p>
            <a:pPr lvl="2" marL="1664208" indent="-554736" defTabSz="2218888">
              <a:spcBef>
                <a:spcPts val="4000"/>
              </a:spcBef>
              <a:defRPr sz="4368"/>
            </a:pPr>
            <a:r>
              <a:t>Rows and columns: Data is organized in labeled rows and columns.</a:t>
            </a:r>
          </a:p>
          <a:p>
            <a:pPr lvl="2" marL="1664208" indent="-554736" defTabSz="2218888">
              <a:spcBef>
                <a:spcPts val="4000"/>
              </a:spcBef>
              <a:defRPr sz="4368"/>
            </a:pPr>
            <a:r>
              <a:t>Heterogeneous data: It can hold different data types (e.g., integers, strings, floats).</a:t>
            </a:r>
          </a:p>
          <a:p>
            <a:pPr lvl="2" marL="1664208" indent="-554736" defTabSz="2218888">
              <a:spcBef>
                <a:spcPts val="4000"/>
              </a:spcBef>
              <a:defRPr sz="4368"/>
            </a:pPr>
            <a:r>
              <a:t>Flexible operations: Supports operations like filtering, merging, sorting, and grouping.</a:t>
            </a:r>
          </a:p>
          <a:p>
            <a:pPr lvl="2" marL="1664208" indent="-554736" defTabSz="2218888">
              <a:spcBef>
                <a:spcPts val="4000"/>
              </a:spcBef>
              <a:defRPr sz="4368"/>
            </a:pPr>
            <a:r>
              <a:t>Indexed: Both rows and columns have labels (index).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hat is a Pandas DataFra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Pandas DataFrame?</a:t>
            </a:r>
          </a:p>
        </p:txBody>
      </p:sp>
      <p:pic>
        <p:nvPicPr>
          <p:cNvPr id="2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6338" y="5474775"/>
            <a:ext cx="19889585" cy="4092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"/>
          <p:cNvSpPr/>
          <p:nvPr/>
        </p:nvSpPr>
        <p:spPr>
          <a:xfrm>
            <a:off x="5562600" y="3937000"/>
            <a:ext cx="13971985" cy="88790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2" name="Pandas Datafr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Dataframe</a:t>
            </a:r>
          </a:p>
        </p:txBody>
      </p:sp>
      <p:sp>
        <p:nvSpPr>
          <p:cNvPr id="303" name="Multiple numerical calcul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Multiple numerical calculations</a:t>
            </a:r>
          </a:p>
        </p:txBody>
      </p:sp>
      <p:sp>
        <p:nvSpPr>
          <p:cNvPr id="304" name="import pandas as pd…"/>
          <p:cNvSpPr txBox="1"/>
          <p:nvPr/>
        </p:nvSpPr>
        <p:spPr>
          <a:xfrm>
            <a:off x="5918611" y="4094526"/>
            <a:ext cx="12546778" cy="8563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96FF"/>
                </a:solidFill>
              </a:rPr>
              <a:t>import</a:t>
            </a:r>
            <a:r>
              <a:t> pandas </a:t>
            </a:r>
            <a:r>
              <a:rPr>
                <a:solidFill>
                  <a:srgbClr val="0096FF"/>
                </a:solidFill>
              </a:rPr>
              <a:t>as</a:t>
            </a:r>
            <a:r>
              <a:t> pd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 Create a DataFrame to represent well sections and their parameters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data = 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'Well Section': ['Surface', 'Intermediate', 'Production'],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'Depth (meters)': [0, 2000, 4000],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'Mud Weight (ppg)': [8.5, 10.0, 12.0],  # pounds per gallon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'Pore Pressure (psi)': [0, 8000, 15000],  # in psi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}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 Create DataFrame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well_df = pd.DataFrame(data)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 Convert mud weight from ppg to psi (1 ppg ≈ 0.4335 psi per foot of depth)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 Approximate depth is used to calculate mud weight in psi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well_df['Mud Weight (psi)'] = well_df['Mud Weight (ppg)'] * 0.4335 * well_df['Depth (meters)']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 Calculate the difference between mud weight and pore pressure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well_df['Pressure Control (psi)'] = well_df['Mud Weight (psi)'] - well_df['Pore Pressure (psi)']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 Display the DataFrame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print(well_df)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"/>
          <p:cNvSpPr/>
          <p:nvPr/>
        </p:nvSpPr>
        <p:spPr>
          <a:xfrm>
            <a:off x="2921000" y="3657600"/>
            <a:ext cx="15351026" cy="99736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7" name="Pandas Datafr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Dataframe</a:t>
            </a:r>
          </a:p>
        </p:txBody>
      </p:sp>
      <p:sp>
        <p:nvSpPr>
          <p:cNvPr id="308" name="Multiple numerical calcul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Multiple numerical calculations</a:t>
            </a:r>
          </a:p>
        </p:txBody>
      </p:sp>
      <p:sp>
        <p:nvSpPr>
          <p:cNvPr id="309" name="import pandas as pd…"/>
          <p:cNvSpPr txBox="1"/>
          <p:nvPr/>
        </p:nvSpPr>
        <p:spPr>
          <a:xfrm>
            <a:off x="3438340" y="3846876"/>
            <a:ext cx="16601849" cy="9973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rPr>
                <a:solidFill>
                  <a:srgbClr val="0096FF"/>
                </a:solidFill>
              </a:rPr>
              <a:t>import </a:t>
            </a:r>
            <a:r>
              <a:t>pandas </a:t>
            </a:r>
            <a:r>
              <a:rPr>
                <a:solidFill>
                  <a:srgbClr val="0096FF"/>
                </a:solidFill>
              </a:rPr>
              <a:t>as </a:t>
            </a:r>
            <a:r>
              <a:t>pd</a:t>
            </a:r>
            <a:endParaRPr>
              <a:solidFill>
                <a:srgbClr val="0096FF"/>
              </a:solidFill>
            </a:endParaR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Create a DataFrame to represent well sections and their parameters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data = {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Section': ['Surface', 'Intermediate', 'Production', 'Deep Production', 'Final Section'],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'Depth (meters)': [0, 2000, 4000, 6000, 8000],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'Mud Weight (ppg)': [8.5, 10.0, 12.0, 14.0, 16.0],  # pounds per gallon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'Pore Pressure (psi)': [0, 8000, 15000, 25000, 35000],  # in psi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}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Create DataFrame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well_df = pd.DataFrame(data)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Convert mud weight from ppg to psi (1 ppg ≈ 0.4335 psi per foot of depth)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Approximate depth is used to calculate mud weight in psi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well_df['Mud Weight (psi)'] = well_df['Mud Weight (ppg)'] * 0.4335 * well_df['Depth (meters)']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Calculate the difference between mud weight and pore pressure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well_df['Pressure Control (psi)'] = well_df['Mud Weight (psi)'] - well_df['Pore Pressure (psi)']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Identify sections at risk of blowout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well_df['Blowout Risk'] = well_df['Pressure Control (psi)'] &lt; 0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Display the DataFrame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print(well_df)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Find sections at risk of blowout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blowout_risk_sections = well_df[well_df['Blowout Risk']]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print("\nSections at Risk of Blowout:")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print(blowout_risk_sections[['Well Section', 'Depth (meters)', 'Pressure Control (psi)']])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"/>
          <p:cNvSpPr/>
          <p:nvPr/>
        </p:nvSpPr>
        <p:spPr>
          <a:xfrm>
            <a:off x="3073400" y="660400"/>
            <a:ext cx="17649528" cy="1271140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2" name="iimport pandas as pd…"/>
          <p:cNvSpPr txBox="1"/>
          <p:nvPr/>
        </p:nvSpPr>
        <p:spPr>
          <a:xfrm>
            <a:off x="3616140" y="748077"/>
            <a:ext cx="16601849" cy="130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iimport pandas as pd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Create a DataFrame comparing average drilling parameters for two wells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data = {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Section': ['Surface', 'Intermediate', 'Production', 'Final Section'],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A: Average Depth (meters)': [0, 2000, 4000, 6000],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A: Average Rate of Penetration (m/h)': [10, 12, 8, 6],  # meters per hour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A: Average Weight on Bit (kN)': [50, 80, 120, 100],  # kilonewtons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A: Average Mud Weight (ppg)': [8.5, 10.0, 12.0, 14.0],  # pounds per gallon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A: Average Torque (Nm)': [1000, 1200, 1500, 1300],  # Newton meters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A: Average Pressure (psi)': [0, 8000, 15000, 25000],  # pounds per square inch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B: Average Depth (meters)': [0, 2100, 3900, 5800],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B: Average Rate of Penetration (m/h)': [9, 14, 7, 5],  # meters per hour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B: Average Weight on Bit (kN)': [55, 85, 110, 90],  # kilonewtons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B: Average Mud Weight (ppg)': [8.0, 11.0, 13.0, 15.0],  # pounds per gallon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B: Average Torque (Nm)': [950, 1250, 1400, 1200],  # Newton meters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B: Average Pressure (psi)': [0, 8200, 14800, 24000],  # pounds per square inch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}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Create DataFrame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 = pd.DataFrame(data)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Convert average mud weights from ppg to kg/m^3 for additional analysis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comparison_df['Well A: Average Mud Weight (kg/m^3)'] = comparison_df['Well A: Average Mud Weight (ppg)'] * 119.826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comparison_df['Well B: Average Mud Weight (kg/m^3)'] = comparison_df['Well B: Average Mud Weight (ppg)'] * 119.826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Calculate differences between Well A and Well B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comparison_df['Depth Difference (meters)'] = comparison_df['Well A: Average Depth (meters)'] - comparison_df['Well B: Average Depth (meters)']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comparison_df['ROP Difference (m/h)'] = comparison_df['Well A: Average Rate of Penetration (m/h)'] - comparison_df['Well B: Average Rate of Penetration (m/h)']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comparison_df['WOB Difference (kN)'] = comparison_df['Well A: Average Weight on Bit (kN)'] - comparison_df['Well B: Average Weight on Bit (kN)']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comparison_df['Mud Weight Difference (ppg)'] = comparison_df['Well A: Average Mud Weight (ppg)'] - comparison_df['Well B: Average Mud Weight (ppg)']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comparison_df['Torque Difference (Nm)'] = comparison_df['Well A: Average Torque (Nm)'] - comparison_df['Well B: Average Torque (Nm)']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comparison_df['Pressure Difference (psi)'] = comparison_df['Well A: Average Pressure (psi)'] - comparison_df['Well B: Average Pressure (psi)']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Display the DataFrame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print(comparison_df)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dvanced Data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Data Management</a:t>
            </a:r>
          </a:p>
        </p:txBody>
      </p:sp>
      <p:sp>
        <p:nvSpPr>
          <p:cNvPr id="162" name="Pand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</a:t>
            </a:r>
          </a:p>
          <a:p>
            <a:pPr/>
            <a:r>
              <a:t>Loading data</a:t>
            </a:r>
          </a:p>
          <a:p>
            <a:pPr lvl="1"/>
            <a:r>
              <a:t>Data files CSV, LAS y WITSML </a:t>
            </a:r>
          </a:p>
          <a:p>
            <a:pPr/>
            <a:r>
              <a:t>Data fusion/concatenation</a:t>
            </a:r>
          </a:p>
          <a:p>
            <a:pPr/>
            <a:r>
              <a:t>Data grouping</a:t>
            </a:r>
          </a:p>
        </p:txBody>
      </p:sp>
      <p:sp>
        <p:nvSpPr>
          <p:cNvPr id="163" name="Matrices and Dataframe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Matrices and Dataframes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66" name="Development environments…"/>
          <p:cNvSpPr txBox="1"/>
          <p:nvPr>
            <p:ph type="body" idx="1"/>
          </p:nvPr>
        </p:nvSpPr>
        <p:spPr>
          <a:xfrm>
            <a:off x="1206500" y="2826203"/>
            <a:ext cx="21971000" cy="10248424"/>
          </a:xfrm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Development environments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Conda environments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IDE - Jupyter Notebooks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Python variables</a:t>
            </a:r>
          </a:p>
          <a:p>
            <a:pPr lvl="2" marL="1572768" indent="-524255" defTabSz="2096971">
              <a:spcBef>
                <a:spcPts val="3800"/>
              </a:spcBef>
              <a:defRPr sz="4128"/>
            </a:pPr>
            <a:r>
              <a:t>Numeric - integer and float</a:t>
            </a:r>
          </a:p>
          <a:p>
            <a:pPr lvl="2" marL="1572768" indent="-524255" defTabSz="2096971">
              <a:spcBef>
                <a:spcPts val="3800"/>
              </a:spcBef>
              <a:defRPr sz="4128"/>
            </a:pPr>
            <a:r>
              <a:t>String</a:t>
            </a:r>
          </a:p>
          <a:p>
            <a:pPr lvl="2" marL="1572768" indent="-524255" defTabSz="2096971">
              <a:spcBef>
                <a:spcPts val="3800"/>
              </a:spcBef>
              <a:defRPr sz="4128"/>
            </a:pPr>
            <a:r>
              <a:t>Lists</a:t>
            </a:r>
          </a:p>
          <a:p>
            <a:pPr lvl="2" marL="1572768" indent="-524255" defTabSz="2096971">
              <a:spcBef>
                <a:spcPts val="3800"/>
              </a:spcBef>
              <a:defRPr sz="4128"/>
            </a:pPr>
            <a:r>
              <a:t>Dictionaries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For Loop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If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wo more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more structures</a:t>
            </a:r>
          </a:p>
        </p:txBody>
      </p:sp>
      <p:sp>
        <p:nvSpPr>
          <p:cNvPr id="169" name="If… else… eli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If… else… elif</a:t>
            </a:r>
          </a:p>
          <a:p>
            <a:pPr/>
            <a:r>
              <a:t>While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f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statement</a:t>
            </a:r>
          </a:p>
        </p:txBody>
      </p:sp>
      <p:sp>
        <p:nvSpPr>
          <p:cNvPr id="172" name="If… els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If… else…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653" y="5520657"/>
            <a:ext cx="16070062" cy="4236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f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statement</a:t>
            </a:r>
          </a:p>
        </p:txBody>
      </p:sp>
      <p:sp>
        <p:nvSpPr>
          <p:cNvPr id="176" name="If… elif… els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If… elif… else…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379" y="4925986"/>
            <a:ext cx="14935242" cy="5442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While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loop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9900" y="2787650"/>
            <a:ext cx="12486107" cy="10658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