
<file path=[Content_Types].xml><?xml version="1.0" encoding="utf-8"?>
<Types xmlns="http://schemas.openxmlformats.org/package/2006/content-types">
  <Default Extension="gif" ContentType="image/gif"/>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notesSlides/notesSlide10.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60" r:id="rId4"/>
    <p:sldId id="258" r:id="rId5"/>
    <p:sldId id="261" r:id="rId6"/>
    <p:sldId id="259" r:id="rId7"/>
    <p:sldId id="262" r:id="rId8"/>
    <p:sldId id="266" r:id="rId9"/>
    <p:sldId id="271" r:id="rId10"/>
    <p:sldId id="264" r:id="rId11"/>
    <p:sldId id="265" r:id="rId12"/>
    <p:sldId id="267" r:id="rId13"/>
    <p:sldId id="268" r:id="rId14"/>
    <p:sldId id="269" r:id="rId15"/>
    <p:sldId id="272" r:id="rId16"/>
    <p:sldId id="27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5169" autoAdjust="0"/>
  </p:normalViewPr>
  <p:slideViewPr>
    <p:cSldViewPr snapToGrid="0">
      <p:cViewPr varScale="1">
        <p:scale>
          <a:sx n="50" d="100"/>
          <a:sy n="50" d="100"/>
        </p:scale>
        <p:origin x="1284" y="36"/>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oleObject" Target="file:///C:\Users\ptkte\OneDrive\Documents\Research\SURF_2020\Data%20Analysis\surfaceE_plots_DFT_kshift.xlsx" TargetMode="External"/></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oleObject" Target="file:///C:\Users\ptkte\OneDrive\Documents\Research\SURF_2020\Data%20Analysis\surfaceE_plots_DFT_kshift.xlsx" TargetMode="External"/></Relationships>
</file>

<file path=ppt/charts/_rels/chart3.xml.rels><?xml version="1.0" encoding="UTF-8" standalone="yes"?>
<Relationships xmlns="http://schemas.openxmlformats.org/package/2006/relationships"><Relationship Id="rId3" Type="http://schemas.openxmlformats.org/officeDocument/2006/relationships/oleObject" Target="file:///C:\Users\ptkte\OneDrive\Documents\Research\SURF_2020\Data%20Analysis\surfaceE_111_MP2_kshift.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gth-szv</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v>PBE</c:v>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Lit>
              <c:formatCode>General</c:formatCode>
              <c:ptCount val="4"/>
              <c:pt idx="0">
                <c:v>1</c:v>
              </c:pt>
              <c:pt idx="1">
                <c:v>4</c:v>
              </c:pt>
              <c:pt idx="2">
                <c:v>9</c:v>
              </c:pt>
              <c:pt idx="3">
                <c:v>16</c:v>
              </c:pt>
            </c:numLit>
          </c:xVal>
          <c:yVal>
            <c:numRef>
              <c:f>szv!$B$2:$B$5</c:f>
              <c:numCache>
                <c:formatCode>General</c:formatCode>
                <c:ptCount val="4"/>
                <c:pt idx="0">
                  <c:v>-9.8450028080787213</c:v>
                </c:pt>
                <c:pt idx="1">
                  <c:v>-8.1307061814312949</c:v>
                </c:pt>
                <c:pt idx="2">
                  <c:v>0.31670801343420441</c:v>
                </c:pt>
                <c:pt idx="3">
                  <c:v>0.44775363904857046</c:v>
                </c:pt>
              </c:numCache>
            </c:numRef>
          </c:yVal>
          <c:smooth val="0"/>
          <c:extLst>
            <c:ext xmlns:c16="http://schemas.microsoft.com/office/drawing/2014/chart" uri="{C3380CC4-5D6E-409C-BE32-E72D297353CC}">
              <c16:uniqueId val="{00000000-BD98-4C63-8B0D-952B6E971141}"/>
            </c:ext>
          </c:extLst>
        </c:ser>
        <c:ser>
          <c:idx val="1"/>
          <c:order val="1"/>
          <c:tx>
            <c:v>LDA</c:v>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Lit>
              <c:formatCode>General</c:formatCode>
              <c:ptCount val="4"/>
              <c:pt idx="0">
                <c:v>1</c:v>
              </c:pt>
              <c:pt idx="1">
                <c:v>4</c:v>
              </c:pt>
              <c:pt idx="2">
                <c:v>9</c:v>
              </c:pt>
              <c:pt idx="3">
                <c:v>16</c:v>
              </c:pt>
            </c:numLit>
          </c:xVal>
          <c:yVal>
            <c:numRef>
              <c:f>szv!$C$2:$C$5</c:f>
              <c:numCache>
                <c:formatCode>General</c:formatCode>
                <c:ptCount val="4"/>
                <c:pt idx="0">
                  <c:v>-14.921076578709595</c:v>
                </c:pt>
                <c:pt idx="1">
                  <c:v>-11.222781924265233</c:v>
                </c:pt>
                <c:pt idx="2">
                  <c:v>0.70242174334378715</c:v>
                </c:pt>
                <c:pt idx="3">
                  <c:v>0.91815189172225009</c:v>
                </c:pt>
              </c:numCache>
            </c:numRef>
          </c:yVal>
          <c:smooth val="0"/>
          <c:extLst>
            <c:ext xmlns:c16="http://schemas.microsoft.com/office/drawing/2014/chart" uri="{C3380CC4-5D6E-409C-BE32-E72D297353CC}">
              <c16:uniqueId val="{00000001-BD98-4C63-8B0D-952B6E971141}"/>
            </c:ext>
          </c:extLst>
        </c:ser>
        <c:ser>
          <c:idx val="2"/>
          <c:order val="2"/>
          <c:tx>
            <c:v>BLYP</c:v>
          </c:tx>
          <c:spPr>
            <a:ln w="19050" cap="rnd">
              <a:solidFill>
                <a:schemeClr val="accent3"/>
              </a:solidFill>
              <a:round/>
            </a:ln>
            <a:effectLst/>
          </c:spPr>
          <c:marker>
            <c:symbol val="circle"/>
            <c:size val="5"/>
            <c:spPr>
              <a:solidFill>
                <a:schemeClr val="accent3"/>
              </a:solidFill>
              <a:ln w="9525">
                <a:solidFill>
                  <a:schemeClr val="accent3"/>
                </a:solidFill>
              </a:ln>
              <a:effectLst/>
            </c:spPr>
          </c:marker>
          <c:xVal>
            <c:numLit>
              <c:formatCode>General</c:formatCode>
              <c:ptCount val="4"/>
              <c:pt idx="0">
                <c:v>1</c:v>
              </c:pt>
              <c:pt idx="1">
                <c:v>4</c:v>
              </c:pt>
              <c:pt idx="2">
                <c:v>9</c:v>
              </c:pt>
              <c:pt idx="3">
                <c:v>16</c:v>
              </c:pt>
            </c:numLit>
          </c:xVal>
          <c:yVal>
            <c:numRef>
              <c:f>szv!$D$2:$D$5</c:f>
              <c:numCache>
                <c:formatCode>General</c:formatCode>
                <c:ptCount val="4"/>
                <c:pt idx="0">
                  <c:v>-4.0471721618641165</c:v>
                </c:pt>
                <c:pt idx="1">
                  <c:v>-3.6351900109681106</c:v>
                </c:pt>
                <c:pt idx="2">
                  <c:v>-1.1010177724543468E-2</c:v>
                </c:pt>
                <c:pt idx="3">
                  <c:v>4.4025591816961779E-2</c:v>
                </c:pt>
              </c:numCache>
            </c:numRef>
          </c:yVal>
          <c:smooth val="0"/>
          <c:extLst>
            <c:ext xmlns:c16="http://schemas.microsoft.com/office/drawing/2014/chart" uri="{C3380CC4-5D6E-409C-BE32-E72D297353CC}">
              <c16:uniqueId val="{00000002-BD98-4C63-8B0D-952B6E971141}"/>
            </c:ext>
          </c:extLst>
        </c:ser>
        <c:ser>
          <c:idx val="3"/>
          <c:order val="3"/>
          <c:tx>
            <c:v>B3LYP</c:v>
          </c:tx>
          <c:spPr>
            <a:ln w="19050" cap="rnd">
              <a:solidFill>
                <a:schemeClr val="accent4"/>
              </a:solidFill>
              <a:round/>
            </a:ln>
            <a:effectLst/>
          </c:spPr>
          <c:marker>
            <c:symbol val="circle"/>
            <c:size val="5"/>
            <c:spPr>
              <a:solidFill>
                <a:schemeClr val="accent4"/>
              </a:solidFill>
              <a:ln w="9525">
                <a:solidFill>
                  <a:schemeClr val="accent4"/>
                </a:solidFill>
              </a:ln>
              <a:effectLst/>
            </c:spPr>
          </c:marker>
          <c:xVal>
            <c:numLit>
              <c:formatCode>General</c:formatCode>
              <c:ptCount val="4"/>
              <c:pt idx="0">
                <c:v>1</c:v>
              </c:pt>
              <c:pt idx="1">
                <c:v>4</c:v>
              </c:pt>
              <c:pt idx="2">
                <c:v>9</c:v>
              </c:pt>
              <c:pt idx="3">
                <c:v>16</c:v>
              </c:pt>
            </c:numLit>
          </c:xVal>
          <c:yVal>
            <c:numRef>
              <c:f>szv!$E$2:$E$5</c:f>
              <c:numCache>
                <c:formatCode>General</c:formatCode>
                <c:ptCount val="4"/>
                <c:pt idx="0">
                  <c:v>-7.1887502718466472</c:v>
                </c:pt>
                <c:pt idx="1">
                  <c:v>-8.7048673182056806</c:v>
                </c:pt>
                <c:pt idx="2">
                  <c:v>1.09295944112018</c:v>
                </c:pt>
                <c:pt idx="3">
                  <c:v>0.96341494813472939</c:v>
                </c:pt>
              </c:numCache>
            </c:numRef>
          </c:yVal>
          <c:smooth val="0"/>
          <c:extLst>
            <c:ext xmlns:c16="http://schemas.microsoft.com/office/drawing/2014/chart" uri="{C3380CC4-5D6E-409C-BE32-E72D297353CC}">
              <c16:uniqueId val="{00000003-BD98-4C63-8B0D-952B6E971141}"/>
            </c:ext>
          </c:extLst>
        </c:ser>
        <c:ser>
          <c:idx val="4"/>
          <c:order val="4"/>
          <c:tx>
            <c:v>Experiment [4]</c:v>
          </c:tx>
          <c:spPr>
            <a:ln w="19050" cap="rnd">
              <a:solidFill>
                <a:sysClr val="windowText" lastClr="000000"/>
              </a:solidFill>
              <a:round/>
            </a:ln>
            <a:effectLst/>
          </c:spPr>
          <c:marker>
            <c:symbol val="circle"/>
            <c:size val="5"/>
            <c:spPr>
              <a:solidFill>
                <a:sysClr val="windowText" lastClr="000000"/>
              </a:solidFill>
              <a:ln w="9525">
                <a:solidFill>
                  <a:sysClr val="windowText" lastClr="000000"/>
                </a:solidFill>
              </a:ln>
              <a:effectLst/>
            </c:spPr>
          </c:marker>
          <c:xVal>
            <c:numLit>
              <c:formatCode>General</c:formatCode>
              <c:ptCount val="2"/>
              <c:pt idx="0">
                <c:v>0</c:v>
              </c:pt>
              <c:pt idx="1">
                <c:v>17</c:v>
              </c:pt>
            </c:numLit>
          </c:xVal>
          <c:yVal>
            <c:numRef>
              <c:f>szv!$F$6:$F$7</c:f>
              <c:numCache>
                <c:formatCode>General</c:formatCode>
                <c:ptCount val="2"/>
                <c:pt idx="0">
                  <c:v>2.4750000000000001</c:v>
                </c:pt>
                <c:pt idx="1">
                  <c:v>2.4750000000000001</c:v>
                </c:pt>
              </c:numCache>
            </c:numRef>
          </c:yVal>
          <c:smooth val="0"/>
          <c:extLst>
            <c:ext xmlns:c16="http://schemas.microsoft.com/office/drawing/2014/chart" uri="{C3380CC4-5D6E-409C-BE32-E72D297353CC}">
              <c16:uniqueId val="{00000004-BD98-4C63-8B0D-952B6E971141}"/>
            </c:ext>
          </c:extLst>
        </c:ser>
        <c:dLbls>
          <c:showLegendKey val="0"/>
          <c:showVal val="0"/>
          <c:showCatName val="0"/>
          <c:showSerName val="0"/>
          <c:showPercent val="0"/>
          <c:showBubbleSize val="0"/>
        </c:dLbls>
        <c:axId val="1234461503"/>
        <c:axId val="1521343599"/>
      </c:scatterChart>
      <c:valAx>
        <c:axId val="1234461503"/>
        <c:scaling>
          <c:orientation val="minMax"/>
          <c:max val="16"/>
          <c:min val="1"/>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t>
                </a:r>
                <a:r>
                  <a:rPr lang="en-US" baseline="0"/>
                  <a:t> k-points</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21343599"/>
        <c:crosses val="autoZero"/>
        <c:crossBetween val="midCat"/>
        <c:majorUnit val="1"/>
      </c:valAx>
      <c:valAx>
        <c:axId val="152134359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Surface Energy</a:t>
                </a:r>
                <a:r>
                  <a:rPr lang="en-US" baseline="0"/>
                  <a:t> (J/m</a:t>
                </a:r>
                <a:r>
                  <a:rPr lang="en-US" baseline="30000"/>
                  <a:t>2</a:t>
                </a:r>
                <a:r>
                  <a:rPr lang="en-US" baseline="0"/>
                  <a:t>)</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34461503"/>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chart>
  <c:spPr>
    <a:solidFill>
      <a:schemeClr val="bg1"/>
    </a:solidFill>
    <a:ln w="9525" cap="flat" cmpd="sng" algn="ctr">
      <a:solidFill>
        <a:sysClr val="windowText" lastClr="000000"/>
      </a:solidFill>
      <a:round/>
    </a:ln>
    <a:effectLst/>
  </c:spPr>
  <c:txPr>
    <a:bodyPr/>
    <a:lstStyle/>
    <a:p>
      <a:pPr>
        <a:defRPr/>
      </a:pPr>
      <a:endParaRPr lang="en-US"/>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err="1"/>
              <a:t>gth-dzvp</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v>PBE</c:v>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Lit>
              <c:formatCode>General</c:formatCode>
              <c:ptCount val="4"/>
              <c:pt idx="0">
                <c:v>1</c:v>
              </c:pt>
              <c:pt idx="1">
                <c:v>4</c:v>
              </c:pt>
              <c:pt idx="2">
                <c:v>9</c:v>
              </c:pt>
              <c:pt idx="3">
                <c:v>16</c:v>
              </c:pt>
            </c:numLit>
          </c:xVal>
          <c:yVal>
            <c:numRef>
              <c:f>dzvp!$B$2:$B$5</c:f>
              <c:numCache>
                <c:formatCode>General</c:formatCode>
                <c:ptCount val="4"/>
                <c:pt idx="0">
                  <c:v>-31.751245618949543</c:v>
                </c:pt>
                <c:pt idx="1">
                  <c:v>-19.314451490287443</c:v>
                </c:pt>
                <c:pt idx="2">
                  <c:v>2.2713795153127081</c:v>
                </c:pt>
                <c:pt idx="3">
                  <c:v>1.7773566774085301</c:v>
                </c:pt>
              </c:numCache>
            </c:numRef>
          </c:yVal>
          <c:smooth val="0"/>
          <c:extLst>
            <c:ext xmlns:c16="http://schemas.microsoft.com/office/drawing/2014/chart" uri="{C3380CC4-5D6E-409C-BE32-E72D297353CC}">
              <c16:uniqueId val="{00000000-FA4C-4A79-B0DA-93827840BD10}"/>
            </c:ext>
          </c:extLst>
        </c:ser>
        <c:ser>
          <c:idx val="1"/>
          <c:order val="1"/>
          <c:tx>
            <c:v>LDA</c:v>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Lit>
              <c:formatCode>General</c:formatCode>
              <c:ptCount val="4"/>
              <c:pt idx="0">
                <c:v>1</c:v>
              </c:pt>
              <c:pt idx="1">
                <c:v>4</c:v>
              </c:pt>
              <c:pt idx="2">
                <c:v>9</c:v>
              </c:pt>
              <c:pt idx="3">
                <c:v>16</c:v>
              </c:pt>
            </c:numLit>
          </c:xVal>
          <c:yVal>
            <c:numRef>
              <c:f>dzvp!$C$2:$C$5</c:f>
              <c:numCache>
                <c:formatCode>General</c:formatCode>
                <c:ptCount val="4"/>
                <c:pt idx="0">
                  <c:v>-35.272366330071613</c:v>
                </c:pt>
                <c:pt idx="1">
                  <c:v>-21.022841370233923</c:v>
                </c:pt>
                <c:pt idx="2">
                  <c:v>3.1010337877901946</c:v>
                </c:pt>
                <c:pt idx="3">
                  <c:v>2.3290066875037048</c:v>
                </c:pt>
              </c:numCache>
            </c:numRef>
          </c:yVal>
          <c:smooth val="0"/>
          <c:extLst>
            <c:ext xmlns:c16="http://schemas.microsoft.com/office/drawing/2014/chart" uri="{C3380CC4-5D6E-409C-BE32-E72D297353CC}">
              <c16:uniqueId val="{00000001-FA4C-4A79-B0DA-93827840BD10}"/>
            </c:ext>
          </c:extLst>
        </c:ser>
        <c:ser>
          <c:idx val="2"/>
          <c:order val="2"/>
          <c:tx>
            <c:v>BLYP</c:v>
          </c:tx>
          <c:spPr>
            <a:ln w="19050" cap="rnd">
              <a:solidFill>
                <a:schemeClr val="accent3"/>
              </a:solidFill>
              <a:round/>
            </a:ln>
            <a:effectLst/>
          </c:spPr>
          <c:marker>
            <c:symbol val="circle"/>
            <c:size val="5"/>
            <c:spPr>
              <a:solidFill>
                <a:schemeClr val="accent3"/>
              </a:solidFill>
              <a:ln w="9525">
                <a:solidFill>
                  <a:schemeClr val="accent3"/>
                </a:solidFill>
              </a:ln>
              <a:effectLst/>
            </c:spPr>
          </c:marker>
          <c:xVal>
            <c:numLit>
              <c:formatCode>General</c:formatCode>
              <c:ptCount val="4"/>
              <c:pt idx="0">
                <c:v>1</c:v>
              </c:pt>
              <c:pt idx="1">
                <c:v>4</c:v>
              </c:pt>
              <c:pt idx="2">
                <c:v>9</c:v>
              </c:pt>
              <c:pt idx="3">
                <c:v>16</c:v>
              </c:pt>
            </c:numLit>
          </c:xVal>
          <c:yVal>
            <c:numRef>
              <c:f>dzvp!$D$2:$D$5</c:f>
              <c:numCache>
                <c:formatCode>General</c:formatCode>
                <c:ptCount val="4"/>
                <c:pt idx="0">
                  <c:v>-28.997321149256191</c:v>
                </c:pt>
                <c:pt idx="1">
                  <c:v>-18.040937015384426</c:v>
                </c:pt>
                <c:pt idx="2">
                  <c:v>1.4064684237770486</c:v>
                </c:pt>
                <c:pt idx="3">
                  <c:v>1.1817270831642448</c:v>
                </c:pt>
              </c:numCache>
            </c:numRef>
          </c:yVal>
          <c:smooth val="0"/>
          <c:extLst>
            <c:ext xmlns:c16="http://schemas.microsoft.com/office/drawing/2014/chart" uri="{C3380CC4-5D6E-409C-BE32-E72D297353CC}">
              <c16:uniqueId val="{00000002-FA4C-4A79-B0DA-93827840BD10}"/>
            </c:ext>
          </c:extLst>
        </c:ser>
        <c:ser>
          <c:idx val="3"/>
          <c:order val="3"/>
          <c:tx>
            <c:v>B3LYP</c:v>
          </c:tx>
          <c:spPr>
            <a:ln w="19050" cap="rnd">
              <a:solidFill>
                <a:schemeClr val="accent4"/>
              </a:solidFill>
              <a:round/>
            </a:ln>
            <a:effectLst/>
          </c:spPr>
          <c:marker>
            <c:symbol val="circle"/>
            <c:size val="5"/>
            <c:spPr>
              <a:solidFill>
                <a:schemeClr val="accent4"/>
              </a:solidFill>
              <a:ln w="9525">
                <a:solidFill>
                  <a:schemeClr val="accent4"/>
                </a:solidFill>
              </a:ln>
              <a:effectLst/>
            </c:spPr>
          </c:marker>
          <c:xVal>
            <c:numLit>
              <c:formatCode>General</c:formatCode>
              <c:ptCount val="4"/>
              <c:pt idx="0">
                <c:v>1</c:v>
              </c:pt>
              <c:pt idx="1">
                <c:v>4</c:v>
              </c:pt>
              <c:pt idx="2">
                <c:v>9</c:v>
              </c:pt>
              <c:pt idx="3">
                <c:v>16</c:v>
              </c:pt>
            </c:numLit>
          </c:xVal>
          <c:yVal>
            <c:numRef>
              <c:f>dzvp!$E$2:$E$5</c:f>
              <c:numCache>
                <c:formatCode>General</c:formatCode>
                <c:ptCount val="4"/>
                <c:pt idx="0">
                  <c:v>-26.754198502821268</c:v>
                </c:pt>
                <c:pt idx="1">
                  <c:v>-20.146845094871349</c:v>
                </c:pt>
                <c:pt idx="2">
                  <c:v>2.8279542791031855</c:v>
                </c:pt>
                <c:pt idx="3">
                  <c:v>1.9481216588694001</c:v>
                </c:pt>
              </c:numCache>
            </c:numRef>
          </c:yVal>
          <c:smooth val="0"/>
          <c:extLst>
            <c:ext xmlns:c16="http://schemas.microsoft.com/office/drawing/2014/chart" uri="{C3380CC4-5D6E-409C-BE32-E72D297353CC}">
              <c16:uniqueId val="{00000003-FA4C-4A79-B0DA-93827840BD10}"/>
            </c:ext>
          </c:extLst>
        </c:ser>
        <c:ser>
          <c:idx val="4"/>
          <c:order val="4"/>
          <c:tx>
            <c:v>Experiment [4]</c:v>
          </c:tx>
          <c:spPr>
            <a:ln w="19050" cap="rnd">
              <a:solidFill>
                <a:sysClr val="windowText" lastClr="000000"/>
              </a:solidFill>
              <a:round/>
            </a:ln>
            <a:effectLst/>
          </c:spPr>
          <c:marker>
            <c:symbol val="circle"/>
            <c:size val="5"/>
            <c:spPr>
              <a:solidFill>
                <a:sysClr val="windowText" lastClr="000000"/>
              </a:solidFill>
              <a:ln w="9525">
                <a:solidFill>
                  <a:sysClr val="windowText" lastClr="000000"/>
                </a:solidFill>
              </a:ln>
              <a:effectLst/>
            </c:spPr>
          </c:marker>
          <c:xVal>
            <c:numLit>
              <c:formatCode>General</c:formatCode>
              <c:ptCount val="2"/>
              <c:pt idx="0">
                <c:v>0</c:v>
              </c:pt>
              <c:pt idx="1">
                <c:v>17</c:v>
              </c:pt>
            </c:numLit>
          </c:xVal>
          <c:yVal>
            <c:numRef>
              <c:f>dzvp!$F$6:$F$7</c:f>
              <c:numCache>
                <c:formatCode>General</c:formatCode>
                <c:ptCount val="2"/>
                <c:pt idx="0">
                  <c:v>2.4750000000000001</c:v>
                </c:pt>
                <c:pt idx="1">
                  <c:v>2.4750000000000001</c:v>
                </c:pt>
              </c:numCache>
            </c:numRef>
          </c:yVal>
          <c:smooth val="0"/>
          <c:extLst>
            <c:ext xmlns:c16="http://schemas.microsoft.com/office/drawing/2014/chart" uri="{C3380CC4-5D6E-409C-BE32-E72D297353CC}">
              <c16:uniqueId val="{00000004-FA4C-4A79-B0DA-93827840BD10}"/>
            </c:ext>
          </c:extLst>
        </c:ser>
        <c:dLbls>
          <c:showLegendKey val="0"/>
          <c:showVal val="0"/>
          <c:showCatName val="0"/>
          <c:showSerName val="0"/>
          <c:showPercent val="0"/>
          <c:showBubbleSize val="0"/>
        </c:dLbls>
        <c:axId val="1234461503"/>
        <c:axId val="1521343599"/>
      </c:scatterChart>
      <c:valAx>
        <c:axId val="1234461503"/>
        <c:scaling>
          <c:orientation val="minMax"/>
          <c:max val="16"/>
          <c:min val="1"/>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 k-points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21343599"/>
        <c:crosses val="autoZero"/>
        <c:crossBetween val="midCat"/>
        <c:majorUnit val="1"/>
      </c:valAx>
      <c:valAx>
        <c:axId val="152134359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Surface Energy (J/</a:t>
                </a:r>
                <a:r>
                  <a:rPr lang="en-US" sz="1000" b="0" i="0" u="none" strike="noStrike" baseline="0">
                    <a:effectLst/>
                  </a:rPr>
                  <a:t>m</a:t>
                </a:r>
                <a:r>
                  <a:rPr lang="en-US" sz="1000" b="0" i="0" u="none" strike="noStrike" baseline="30000">
                    <a:effectLst/>
                  </a:rPr>
                  <a:t>2</a:t>
                </a:r>
                <a:r>
                  <a:rPr lang="en-US" sz="1000" b="0" i="0" u="none" strike="noStrike" baseline="0">
                    <a:effectLst/>
                  </a:rPr>
                  <a:t>)</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34461503"/>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chart>
  <c:spPr>
    <a:solidFill>
      <a:schemeClr val="bg1"/>
    </a:solidFill>
    <a:ln w="9525" cap="flat" cmpd="sng" algn="ctr">
      <a:solidFill>
        <a:sysClr val="windowText" lastClr="000000"/>
      </a:solidFill>
      <a:round/>
    </a:ln>
    <a:effectLst/>
  </c:spPr>
  <c:txPr>
    <a:bodyPr/>
    <a:lstStyle/>
    <a:p>
      <a:pPr>
        <a:defRPr/>
      </a:pPr>
      <a:endParaRPr lang="en-US"/>
    </a:p>
  </c:txPr>
  <c:externalData r:id="rId4">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MP2</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v>gth-szv</c:v>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kpt_plots!$B$2:$D$2</c:f>
              <c:numCache>
                <c:formatCode>General</c:formatCode>
                <c:ptCount val="3"/>
                <c:pt idx="0">
                  <c:v>1</c:v>
                </c:pt>
                <c:pt idx="1">
                  <c:v>4</c:v>
                </c:pt>
                <c:pt idx="2">
                  <c:v>9</c:v>
                </c:pt>
              </c:numCache>
            </c:numRef>
          </c:xVal>
          <c:yVal>
            <c:numRef>
              <c:f>kpt_plots!$B$3:$D$3</c:f>
              <c:numCache>
                <c:formatCode>General</c:formatCode>
                <c:ptCount val="3"/>
                <c:pt idx="0">
                  <c:v>18.608820609490987</c:v>
                </c:pt>
                <c:pt idx="1">
                  <c:v>-3.2124434934888106</c:v>
                </c:pt>
                <c:pt idx="2">
                  <c:v>4.19784152267989</c:v>
                </c:pt>
              </c:numCache>
            </c:numRef>
          </c:yVal>
          <c:smooth val="0"/>
          <c:extLst>
            <c:ext xmlns:c16="http://schemas.microsoft.com/office/drawing/2014/chart" uri="{C3380CC4-5D6E-409C-BE32-E72D297353CC}">
              <c16:uniqueId val="{00000000-7C75-450C-AA64-5C758F60BEA2}"/>
            </c:ext>
          </c:extLst>
        </c:ser>
        <c:ser>
          <c:idx val="1"/>
          <c:order val="1"/>
          <c:tx>
            <c:v>gth-dzvp</c:v>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kpt_plots!$B$2:$D$2</c:f>
              <c:numCache>
                <c:formatCode>General</c:formatCode>
                <c:ptCount val="3"/>
                <c:pt idx="0">
                  <c:v>1</c:v>
                </c:pt>
                <c:pt idx="1">
                  <c:v>4</c:v>
                </c:pt>
                <c:pt idx="2">
                  <c:v>9</c:v>
                </c:pt>
              </c:numCache>
            </c:numRef>
          </c:xVal>
          <c:yVal>
            <c:numRef>
              <c:f>kpt_plots!$B$4:$D$4</c:f>
              <c:numCache>
                <c:formatCode>General</c:formatCode>
                <c:ptCount val="3"/>
                <c:pt idx="0">
                  <c:v>-17.226098976751793</c:v>
                </c:pt>
                <c:pt idx="1">
                  <c:v>-29.373969335146743</c:v>
                </c:pt>
                <c:pt idx="2">
                  <c:v>6.4147397742221672</c:v>
                </c:pt>
              </c:numCache>
            </c:numRef>
          </c:yVal>
          <c:smooth val="0"/>
          <c:extLst>
            <c:ext xmlns:c16="http://schemas.microsoft.com/office/drawing/2014/chart" uri="{C3380CC4-5D6E-409C-BE32-E72D297353CC}">
              <c16:uniqueId val="{00000001-7C75-450C-AA64-5C758F60BEA2}"/>
            </c:ext>
          </c:extLst>
        </c:ser>
        <c:ser>
          <c:idx val="2"/>
          <c:order val="2"/>
          <c:tx>
            <c:v>Experiment [4]</c:v>
          </c:tx>
          <c:spPr>
            <a:ln w="19050" cap="rnd">
              <a:solidFill>
                <a:schemeClr val="tx1"/>
              </a:solidFill>
              <a:round/>
            </a:ln>
            <a:effectLst/>
          </c:spPr>
          <c:marker>
            <c:symbol val="circle"/>
            <c:size val="5"/>
            <c:spPr>
              <a:solidFill>
                <a:schemeClr val="tx1"/>
              </a:solidFill>
              <a:ln w="9525">
                <a:solidFill>
                  <a:schemeClr val="tx1"/>
                </a:solidFill>
              </a:ln>
              <a:effectLst/>
            </c:spPr>
          </c:marker>
          <c:xVal>
            <c:numLit>
              <c:formatCode>General</c:formatCode>
              <c:ptCount val="2"/>
              <c:pt idx="0">
                <c:v>0</c:v>
              </c:pt>
              <c:pt idx="1">
                <c:v>10</c:v>
              </c:pt>
            </c:numLit>
          </c:xVal>
          <c:yVal>
            <c:numRef>
              <c:f>kpt_plots!$B$5:$C$5</c:f>
              <c:numCache>
                <c:formatCode>General</c:formatCode>
                <c:ptCount val="2"/>
                <c:pt idx="0">
                  <c:v>2.4750000000000001</c:v>
                </c:pt>
                <c:pt idx="1">
                  <c:v>2.4750000000000001</c:v>
                </c:pt>
              </c:numCache>
            </c:numRef>
          </c:yVal>
          <c:smooth val="0"/>
          <c:extLst>
            <c:ext xmlns:c16="http://schemas.microsoft.com/office/drawing/2014/chart" uri="{C3380CC4-5D6E-409C-BE32-E72D297353CC}">
              <c16:uniqueId val="{00000002-7C75-450C-AA64-5C758F60BEA2}"/>
            </c:ext>
          </c:extLst>
        </c:ser>
        <c:dLbls>
          <c:showLegendKey val="0"/>
          <c:showVal val="0"/>
          <c:showCatName val="0"/>
          <c:showSerName val="0"/>
          <c:showPercent val="0"/>
          <c:showBubbleSize val="0"/>
        </c:dLbls>
        <c:axId val="380596608"/>
        <c:axId val="321819504"/>
      </c:scatterChart>
      <c:valAx>
        <c:axId val="380596608"/>
        <c:scaling>
          <c:orientation val="minMax"/>
          <c:max val="9"/>
          <c:min val="1"/>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 k-points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21819504"/>
        <c:crosses val="autoZero"/>
        <c:crossBetween val="midCat"/>
        <c:majorUnit val="1"/>
      </c:valAx>
      <c:valAx>
        <c:axId val="321819504"/>
        <c:scaling>
          <c:orientation val="minMax"/>
          <c:max val="20"/>
          <c:min val="-3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Surface</a:t>
                </a:r>
                <a:r>
                  <a:rPr lang="en-US" baseline="0"/>
                  <a:t> Energy (</a:t>
                </a:r>
                <a:r>
                  <a:rPr lang="en-US" sz="1000" b="0" i="0" u="none" strike="noStrike" baseline="0">
                    <a:effectLst/>
                  </a:rPr>
                  <a:t>J/m</a:t>
                </a:r>
                <a:r>
                  <a:rPr lang="en-US" sz="1000" b="0" i="0" u="none" strike="noStrike" baseline="30000">
                    <a:effectLst/>
                  </a:rPr>
                  <a:t>2</a:t>
                </a:r>
                <a:r>
                  <a:rPr lang="en-US" baseline="0"/>
                  <a:t>)</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80596608"/>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ysClr val="windowText" lastClr="000000"/>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2AF101-9F57-491F-B40D-8A160CEF2EEF}" type="datetimeFigureOut">
              <a:rPr lang="en-US" smtClean="0"/>
              <a:t>8/27/2023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BBE0CA-E91C-4994-B0D7-23036D6A9B59}" type="slidenum">
              <a:rPr lang="en-US" smtClean="0"/>
              <a:t>‹#›</a:t>
            </a:fld>
            <a:endParaRPr lang="en-US"/>
          </a:p>
        </p:txBody>
      </p:sp>
    </p:spTree>
    <p:extLst>
      <p:ext uri="{BB962C8B-B14F-4D97-AF65-F5344CB8AC3E}">
        <p14:creationId xmlns:p14="http://schemas.microsoft.com/office/powerpoint/2010/main" val="36118682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US" sz="1800" dirty="0">
                <a:effectLst/>
                <a:latin typeface="Arial" panose="020B0604020202020204" pitchFamily="34" charset="0"/>
              </a:rPr>
              <a:t>- just about a half of the world population today depends on these artificial fertilizers for food</a:t>
            </a:r>
            <a:endParaRPr lang="en-US" sz="1800" dirty="0">
              <a:effectLst/>
              <a:latin typeface="Arial" panose="020B060402020202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Arial" panose="020B0604020202020204" pitchFamily="34" charset="0"/>
                <a:ea typeface="Calibri" panose="020F0502020204030204" pitchFamily="34" charset="0"/>
                <a:cs typeface="Times New Roman" panose="02020603050405020304" pitchFamily="18" charset="0"/>
              </a:rPr>
              <a:t>- in Haber-Bosch process iron catalyzes the conversion of atmospheric nitrogen to ammonia, which is then used </a:t>
            </a:r>
            <a:r>
              <a:rPr lang="en-US" sz="1800" dirty="0">
                <a:effectLst/>
                <a:latin typeface="Arial" panose="020B0604020202020204" pitchFamily="34" charset="0"/>
                <a:ea typeface="Calibri" panose="020F0502020204030204" pitchFamily="34" charset="0"/>
              </a:rPr>
              <a:t>in artificial fertilizers</a:t>
            </a:r>
          </a:p>
        </p:txBody>
      </p:sp>
      <p:sp>
        <p:nvSpPr>
          <p:cNvPr id="4" name="Slide Number Placeholder 3"/>
          <p:cNvSpPr>
            <a:spLocks noGrp="1"/>
          </p:cNvSpPr>
          <p:nvPr>
            <p:ph type="sldNum" sz="quarter" idx="5"/>
          </p:nvPr>
        </p:nvSpPr>
        <p:spPr/>
        <p:txBody>
          <a:bodyPr/>
          <a:lstStyle/>
          <a:p>
            <a:fld id="{D7BBE0CA-E91C-4994-B0D7-23036D6A9B59}" type="slidenum">
              <a:rPr lang="en-US" smtClean="0"/>
              <a:t>2</a:t>
            </a:fld>
            <a:endParaRPr lang="en-US" dirty="0"/>
          </a:p>
        </p:txBody>
      </p:sp>
    </p:spTree>
    <p:extLst>
      <p:ext uri="{BB962C8B-B14F-4D97-AF65-F5344CB8AC3E}">
        <p14:creationId xmlns:p14="http://schemas.microsoft.com/office/powerpoint/2010/main" val="39426531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-Comparison most apt at </a:t>
            </a:r>
            <a:r>
              <a:rPr lang="en-US" dirty="0" err="1"/>
              <a:t>gth-dzvp</a:t>
            </a:r>
            <a:r>
              <a:rPr lang="en-US" dirty="0"/>
              <a:t> basis with 9 k-points sampled</a:t>
            </a:r>
          </a:p>
          <a:p>
            <a:r>
              <a:rPr lang="en-US" dirty="0"/>
              <a:t>- MP2 surface energy ~5 J/m^2 off of the experimental value</a:t>
            </a:r>
          </a:p>
          <a:p>
            <a:endParaRPr lang="en-US" dirty="0"/>
          </a:p>
        </p:txBody>
      </p:sp>
      <p:sp>
        <p:nvSpPr>
          <p:cNvPr id="4" name="Slide Number Placeholder 3"/>
          <p:cNvSpPr>
            <a:spLocks noGrp="1"/>
          </p:cNvSpPr>
          <p:nvPr>
            <p:ph type="sldNum" sz="quarter" idx="5"/>
          </p:nvPr>
        </p:nvSpPr>
        <p:spPr/>
        <p:txBody>
          <a:bodyPr/>
          <a:lstStyle/>
          <a:p>
            <a:fld id="{D7BBE0CA-E91C-4994-B0D7-23036D6A9B59}" type="slidenum">
              <a:rPr lang="en-US" smtClean="0"/>
              <a:t>11</a:t>
            </a:fld>
            <a:endParaRPr lang="en-US"/>
          </a:p>
        </p:txBody>
      </p:sp>
    </p:spTree>
    <p:extLst>
      <p:ext uri="{BB962C8B-B14F-4D97-AF65-F5344CB8AC3E}">
        <p14:creationId xmlns:p14="http://schemas.microsoft.com/office/powerpoint/2010/main" val="7775692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BBE0CA-E91C-4994-B0D7-23036D6A9B59}" type="slidenum">
              <a:rPr lang="en-US" smtClean="0"/>
              <a:t>12</a:t>
            </a:fld>
            <a:endParaRPr lang="en-US"/>
          </a:p>
        </p:txBody>
      </p:sp>
    </p:spTree>
    <p:extLst>
      <p:ext uri="{BB962C8B-B14F-4D97-AF65-F5344CB8AC3E}">
        <p14:creationId xmlns:p14="http://schemas.microsoft.com/office/powerpoint/2010/main" val="36035175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In which sufficiently large gaps would exist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One example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Arial" panose="020B0604020202020204" pitchFamily="34" charset="0"/>
                <a:ea typeface="Calibri" panose="020F0502020204030204" pitchFamily="34" charset="0"/>
                <a:cs typeface="Times New Roman" panose="02020603050405020304" pitchFamily="18" charset="0"/>
              </a:rPr>
              <a:t>- Which measures the net difference between the energy of a free reactant gas molecule and its energy once adsorbed onto a catalyst surface</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D7BBE0CA-E91C-4994-B0D7-23036D6A9B59}" type="slidenum">
              <a:rPr lang="en-US" smtClean="0"/>
              <a:t>13</a:t>
            </a:fld>
            <a:endParaRPr lang="en-US"/>
          </a:p>
        </p:txBody>
      </p:sp>
    </p:spTree>
    <p:extLst>
      <p:ext uri="{BB962C8B-B14F-4D97-AF65-F5344CB8AC3E}">
        <p14:creationId xmlns:p14="http://schemas.microsoft.com/office/powerpoint/2010/main" val="13331191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BBE0CA-E91C-4994-B0D7-23036D6A9B59}" type="slidenum">
              <a:rPr lang="en-US" smtClean="0"/>
              <a:t>16</a:t>
            </a:fld>
            <a:endParaRPr lang="en-US"/>
          </a:p>
        </p:txBody>
      </p:sp>
    </p:spTree>
    <p:extLst>
      <p:ext uri="{BB962C8B-B14F-4D97-AF65-F5344CB8AC3E}">
        <p14:creationId xmlns:p14="http://schemas.microsoft.com/office/powerpoint/2010/main" val="14278138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Or chemically bind</a:t>
            </a:r>
          </a:p>
          <a:p>
            <a:pPr marL="171450" indent="-171450">
              <a:buFontTx/>
              <a:buChar char="-"/>
            </a:pPr>
            <a:r>
              <a:rPr lang="en-US" dirty="0"/>
              <a:t>To illustrate the catalytic mechanism on a microscopic scale, we’ll take a look at this video depiction of nitrogen transforming into ammonia in the Haber-Bosch process</a:t>
            </a:r>
          </a:p>
        </p:txBody>
      </p:sp>
      <p:sp>
        <p:nvSpPr>
          <p:cNvPr id="4" name="Slide Number Placeholder 3"/>
          <p:cNvSpPr>
            <a:spLocks noGrp="1"/>
          </p:cNvSpPr>
          <p:nvPr>
            <p:ph type="sldNum" sz="quarter" idx="5"/>
          </p:nvPr>
        </p:nvSpPr>
        <p:spPr/>
        <p:txBody>
          <a:bodyPr/>
          <a:lstStyle/>
          <a:p>
            <a:fld id="{D7BBE0CA-E91C-4994-B0D7-23036D6A9B59}" type="slidenum">
              <a:rPr lang="en-US" smtClean="0"/>
              <a:t>3</a:t>
            </a:fld>
            <a:endParaRPr lang="en-US" dirty="0"/>
          </a:p>
        </p:txBody>
      </p:sp>
    </p:spTree>
    <p:extLst>
      <p:ext uri="{BB962C8B-B14F-4D97-AF65-F5344CB8AC3E}">
        <p14:creationId xmlns:p14="http://schemas.microsoft.com/office/powerpoint/2010/main" val="11713935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US" sz="1800" dirty="0">
                <a:effectLst/>
                <a:latin typeface="Arial" panose="020B0604020202020204" pitchFamily="34" charset="0"/>
                <a:ea typeface="Calibri" panose="020F0502020204030204" pitchFamily="34" charset="0"/>
                <a:cs typeface="Times New Roman" panose="02020603050405020304" pitchFamily="18" charset="0"/>
              </a:rPr>
              <a:t>In the first place</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US" sz="1800" dirty="0">
                <a:effectLst/>
                <a:latin typeface="Arial" panose="020B0604020202020204" pitchFamily="34" charset="0"/>
                <a:ea typeface="Calibri" panose="020F0502020204030204" pitchFamily="34" charset="0"/>
                <a:cs typeface="Times New Roman" panose="02020603050405020304" pitchFamily="18" charset="0"/>
              </a:rPr>
              <a:t>Arises from surface atoms’ lack of stabilizing intermolecular attractions with respect to bulk atoms </a:t>
            </a:r>
          </a:p>
        </p:txBody>
      </p:sp>
      <p:sp>
        <p:nvSpPr>
          <p:cNvPr id="4" name="Slide Number Placeholder 3"/>
          <p:cNvSpPr>
            <a:spLocks noGrp="1"/>
          </p:cNvSpPr>
          <p:nvPr>
            <p:ph type="sldNum" sz="quarter" idx="5"/>
          </p:nvPr>
        </p:nvSpPr>
        <p:spPr/>
        <p:txBody>
          <a:bodyPr/>
          <a:lstStyle/>
          <a:p>
            <a:fld id="{D7BBE0CA-E91C-4994-B0D7-23036D6A9B59}" type="slidenum">
              <a:rPr lang="en-US" smtClean="0"/>
              <a:t>4</a:t>
            </a:fld>
            <a:endParaRPr lang="en-US" dirty="0"/>
          </a:p>
        </p:txBody>
      </p:sp>
    </p:spTree>
    <p:extLst>
      <p:ext uri="{BB962C8B-B14F-4D97-AF65-F5344CB8AC3E}">
        <p14:creationId xmlns:p14="http://schemas.microsoft.com/office/powerpoint/2010/main" val="3693180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the workhorse computational method of surface science</a:t>
            </a:r>
          </a:p>
        </p:txBody>
      </p:sp>
      <p:sp>
        <p:nvSpPr>
          <p:cNvPr id="4" name="Slide Number Placeholder 3"/>
          <p:cNvSpPr>
            <a:spLocks noGrp="1"/>
          </p:cNvSpPr>
          <p:nvPr>
            <p:ph type="sldNum" sz="quarter" idx="5"/>
          </p:nvPr>
        </p:nvSpPr>
        <p:spPr/>
        <p:txBody>
          <a:bodyPr/>
          <a:lstStyle/>
          <a:p>
            <a:fld id="{D7BBE0CA-E91C-4994-B0D7-23036D6A9B59}" type="slidenum">
              <a:rPr lang="en-US" smtClean="0"/>
              <a:t>5</a:t>
            </a:fld>
            <a:endParaRPr lang="en-US" dirty="0"/>
          </a:p>
        </p:txBody>
      </p:sp>
    </p:spTree>
    <p:extLst>
      <p:ext uri="{BB962C8B-B14F-4D97-AF65-F5344CB8AC3E}">
        <p14:creationId xmlns:p14="http://schemas.microsoft.com/office/powerpoint/2010/main" val="3341365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a common catalyst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HOMO and LUMO degenerate in energy</a:t>
            </a:r>
          </a:p>
          <a:p>
            <a:pPr marL="171450" indent="-171450">
              <a:buFontTx/>
              <a:buChar char="-"/>
            </a:pPr>
            <a:r>
              <a:rPr lang="en-US" dirty="0"/>
              <a:t>A variety of surfaces exist, depending on the orientation by which one cuts the bulk material</a:t>
            </a:r>
          </a:p>
        </p:txBody>
      </p:sp>
      <p:sp>
        <p:nvSpPr>
          <p:cNvPr id="4" name="Slide Number Placeholder 3"/>
          <p:cNvSpPr>
            <a:spLocks noGrp="1"/>
          </p:cNvSpPr>
          <p:nvPr>
            <p:ph type="sldNum" sz="quarter" idx="5"/>
          </p:nvPr>
        </p:nvSpPr>
        <p:spPr/>
        <p:txBody>
          <a:bodyPr/>
          <a:lstStyle/>
          <a:p>
            <a:fld id="{D7BBE0CA-E91C-4994-B0D7-23036D6A9B59}" type="slidenum">
              <a:rPr lang="en-US" smtClean="0"/>
              <a:t>6</a:t>
            </a:fld>
            <a:endParaRPr lang="en-US" dirty="0"/>
          </a:p>
        </p:txBody>
      </p:sp>
    </p:spTree>
    <p:extLst>
      <p:ext uri="{BB962C8B-B14F-4D97-AF65-F5344CB8AC3E}">
        <p14:creationId xmlns:p14="http://schemas.microsoft.com/office/powerpoint/2010/main" val="17686575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Fair theoretical lattice constants (</a:t>
            </a:r>
            <a:r>
              <a:rPr lang="en-US" b="0" i="0" dirty="0">
                <a:effectLst/>
              </a:rPr>
              <a:t>Å)</a:t>
            </a:r>
            <a:r>
              <a:rPr lang="en-US" dirty="0"/>
              <a:t> with respect to experiment</a:t>
            </a:r>
          </a:p>
          <a:p>
            <a:endParaRPr lang="en-US" dirty="0"/>
          </a:p>
        </p:txBody>
      </p:sp>
      <p:sp>
        <p:nvSpPr>
          <p:cNvPr id="4" name="Slide Number Placeholder 3"/>
          <p:cNvSpPr>
            <a:spLocks noGrp="1"/>
          </p:cNvSpPr>
          <p:nvPr>
            <p:ph type="sldNum" sz="quarter" idx="5"/>
          </p:nvPr>
        </p:nvSpPr>
        <p:spPr/>
        <p:txBody>
          <a:bodyPr/>
          <a:lstStyle/>
          <a:p>
            <a:fld id="{D7BBE0CA-E91C-4994-B0D7-23036D6A9B59}" type="slidenum">
              <a:rPr lang="en-US" smtClean="0"/>
              <a:t>7</a:t>
            </a:fld>
            <a:endParaRPr lang="en-US"/>
          </a:p>
        </p:txBody>
      </p:sp>
    </p:spTree>
    <p:extLst>
      <p:ext uri="{BB962C8B-B14F-4D97-AF65-F5344CB8AC3E}">
        <p14:creationId xmlns:p14="http://schemas.microsoft.com/office/powerpoint/2010/main" val="19814073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Next, before we look at my computed surface energies, I will make an important comment about the effects of finite size</a:t>
            </a:r>
          </a:p>
          <a:p>
            <a:r>
              <a:rPr lang="en-US" dirty="0"/>
              <a:t>- As more surface layers and k-points are sampled, results become more accurate as we approach the thermodynamic limit of a real catalyst surface, which is approximately infinite in size</a:t>
            </a:r>
          </a:p>
        </p:txBody>
      </p:sp>
      <p:sp>
        <p:nvSpPr>
          <p:cNvPr id="4" name="Slide Number Placeholder 3"/>
          <p:cNvSpPr>
            <a:spLocks noGrp="1"/>
          </p:cNvSpPr>
          <p:nvPr>
            <p:ph type="sldNum" sz="quarter" idx="5"/>
          </p:nvPr>
        </p:nvSpPr>
        <p:spPr/>
        <p:txBody>
          <a:bodyPr/>
          <a:lstStyle/>
          <a:p>
            <a:fld id="{D7BBE0CA-E91C-4994-B0D7-23036D6A9B59}" type="slidenum">
              <a:rPr lang="en-US" smtClean="0"/>
              <a:t>8</a:t>
            </a:fld>
            <a:endParaRPr lang="en-US"/>
          </a:p>
        </p:txBody>
      </p:sp>
    </p:spTree>
    <p:extLst>
      <p:ext uri="{BB962C8B-B14F-4D97-AF65-F5344CB8AC3E}">
        <p14:creationId xmlns:p14="http://schemas.microsoft.com/office/powerpoint/2010/main" val="18311704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With number k-points held constant at 1</a:t>
            </a:r>
          </a:p>
          <a:p>
            <a:pPr marL="171450" indent="-171450">
              <a:buFontTx/>
              <a:buChar char="-"/>
            </a:pPr>
            <a:r>
              <a:rPr lang="en-US" dirty="0"/>
              <a:t>Left plot: DFT, right plot: MP2 and CCSD</a:t>
            </a:r>
          </a:p>
          <a:p>
            <a:pPr marL="171450" indent="-171450">
              <a:buFontTx/>
              <a:buChar char="-"/>
            </a:pPr>
            <a:r>
              <a:rPr lang="en-US" dirty="0"/>
              <a:t>This observed monotonic convergence as we sample more and more layers can be rationalized as follows: as you sample more and more layers, the distance between the newly added layer with the catalyst surface on top increases, and so the interaction between newly added layer with the catalyst surface decrease</a:t>
            </a:r>
          </a:p>
          <a:p>
            <a:pPr marL="171450" indent="-171450">
              <a:buFontTx/>
              <a:buChar char="-"/>
            </a:pPr>
            <a:r>
              <a:rPr lang="en-US" dirty="0"/>
              <a:t>So each new layer added changes the surface energy less than the previous layer added because of the decreased interaction, and so why we see monotonic convergence </a:t>
            </a:r>
          </a:p>
          <a:p>
            <a:pPr marL="171450" indent="-171450">
              <a:buFontTx/>
              <a:buChar char="-"/>
            </a:pPr>
            <a:r>
              <a:rPr lang="en-US" dirty="0"/>
              <a:t>These plots are useful since if one was interested in getting the most accurate results possible, one could make a logistic fit to each of these curves in order to get an upper limit value for the surface energy in the thermodynamic limit of an infinite number of layers sampled, providing most accurate description to a real catalyst surface</a:t>
            </a:r>
          </a:p>
        </p:txBody>
      </p:sp>
      <p:sp>
        <p:nvSpPr>
          <p:cNvPr id="4" name="Slide Number Placeholder 3"/>
          <p:cNvSpPr>
            <a:spLocks noGrp="1"/>
          </p:cNvSpPr>
          <p:nvPr>
            <p:ph type="sldNum" sz="quarter" idx="5"/>
          </p:nvPr>
        </p:nvSpPr>
        <p:spPr/>
        <p:txBody>
          <a:bodyPr/>
          <a:lstStyle/>
          <a:p>
            <a:fld id="{D7BBE0CA-E91C-4994-B0D7-23036D6A9B59}" type="slidenum">
              <a:rPr lang="en-US" smtClean="0"/>
              <a:t>9</a:t>
            </a:fld>
            <a:endParaRPr lang="en-US"/>
          </a:p>
        </p:txBody>
      </p:sp>
    </p:spTree>
    <p:extLst>
      <p:ext uri="{BB962C8B-B14F-4D97-AF65-F5344CB8AC3E}">
        <p14:creationId xmlns:p14="http://schemas.microsoft.com/office/powerpoint/2010/main" val="109259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With number of layers held constant</a:t>
            </a:r>
          </a:p>
          <a:p>
            <a:pPr marL="171450" indent="-171450">
              <a:buFontTx/>
              <a:buChar char="-"/>
            </a:pPr>
            <a:r>
              <a:rPr lang="en-US" dirty="0"/>
              <a:t>An expected, but nevertheless important detail to notice is that surface energies approached in the thermodynamic limit by the more robust </a:t>
            </a:r>
            <a:r>
              <a:rPr lang="en-US" dirty="0" err="1"/>
              <a:t>gth-dzvp</a:t>
            </a:r>
            <a:r>
              <a:rPr lang="en-US" dirty="0"/>
              <a:t> basis more accurate than those of the minimal </a:t>
            </a:r>
            <a:r>
              <a:rPr lang="en-US" dirty="0" err="1"/>
              <a:t>gth-szv</a:t>
            </a:r>
            <a:r>
              <a:rPr lang="en-US" dirty="0"/>
              <a:t> basis</a:t>
            </a:r>
          </a:p>
          <a:p>
            <a:pPr marL="171450" indent="-171450">
              <a:buFontTx/>
              <a:buChar char="-"/>
            </a:pPr>
            <a:r>
              <a:rPr lang="en-US" dirty="0"/>
              <a:t>Just to note, I have not included error bars on this black experimental benchmark line, since the experimental errors are negligibly small with respect to the scale of the y-axis</a:t>
            </a:r>
          </a:p>
          <a:p>
            <a:pPr marL="171450" indent="-171450">
              <a:buFontTx/>
              <a:buChar char="-"/>
            </a:pPr>
            <a:r>
              <a:rPr lang="en-US" dirty="0"/>
              <a:t>Which corresponds to underestimation of surface energies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800" dirty="0">
                <a:solidFill>
                  <a:srgbClr val="000000"/>
                </a:solidFill>
                <a:effectLst/>
                <a:latin typeface="Arial" panose="020B0604020202020204" pitchFamily="34" charset="0"/>
                <a:ea typeface="Calibri" panose="020F0502020204030204" pitchFamily="34" charset="0"/>
              </a:rPr>
              <a:t>Both plots show DFT yielding lower surface energies </a:t>
            </a:r>
            <a:r>
              <a:rPr lang="en-US" sz="1800" dirty="0" err="1">
                <a:solidFill>
                  <a:srgbClr val="000000"/>
                </a:solidFill>
                <a:effectLst/>
                <a:latin typeface="Arial" panose="020B0604020202020204" pitchFamily="34" charset="0"/>
                <a:ea typeface="Calibri" panose="020F0502020204030204" pitchFamily="34" charset="0"/>
              </a:rPr>
              <a:t>w.r.t.</a:t>
            </a:r>
            <a:r>
              <a:rPr lang="en-US" sz="1800" dirty="0">
                <a:solidFill>
                  <a:srgbClr val="000000"/>
                </a:solidFill>
                <a:effectLst/>
                <a:latin typeface="Arial" panose="020B0604020202020204" pitchFamily="34" charset="0"/>
                <a:ea typeface="Calibri" panose="020F0502020204030204" pitchFamily="34" charset="0"/>
              </a:rPr>
              <a:t> experiment when moving to the right towards the thermodynamic limit</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D7BBE0CA-E91C-4994-B0D7-23036D6A9B59}" type="slidenum">
              <a:rPr lang="en-US" smtClean="0"/>
              <a:t>10</a:t>
            </a:fld>
            <a:endParaRPr lang="en-US"/>
          </a:p>
        </p:txBody>
      </p:sp>
    </p:spTree>
    <p:extLst>
      <p:ext uri="{BB962C8B-B14F-4D97-AF65-F5344CB8AC3E}">
        <p14:creationId xmlns:p14="http://schemas.microsoft.com/office/powerpoint/2010/main" val="25681303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82C18-9193-40C6-A479-B74B08F5690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10B42A0-0D17-42C0-8004-468D5D9949B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D426CCC-45E3-4CF7-B6A0-C661C13EB5A7}"/>
              </a:ext>
            </a:extLst>
          </p:cNvPr>
          <p:cNvSpPr>
            <a:spLocks noGrp="1"/>
          </p:cNvSpPr>
          <p:nvPr>
            <p:ph type="dt" sz="half" idx="10"/>
          </p:nvPr>
        </p:nvSpPr>
        <p:spPr/>
        <p:txBody>
          <a:bodyPr/>
          <a:lstStyle/>
          <a:p>
            <a:fld id="{A464E4D5-E7FD-4EE0-AC9C-732DA70C5519}" type="datetimeFigureOut">
              <a:rPr lang="en-US" smtClean="0"/>
              <a:t>8/27/2023</a:t>
            </a:fld>
            <a:endParaRPr lang="en-US"/>
          </a:p>
        </p:txBody>
      </p:sp>
      <p:sp>
        <p:nvSpPr>
          <p:cNvPr id="5" name="Footer Placeholder 4">
            <a:extLst>
              <a:ext uri="{FF2B5EF4-FFF2-40B4-BE49-F238E27FC236}">
                <a16:creationId xmlns:a16="http://schemas.microsoft.com/office/drawing/2014/main" id="{6E246070-BEDF-4B08-8798-3BBF401521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ACA3F7-B9FA-4C4A-AFD5-6B4139700ED2}"/>
              </a:ext>
            </a:extLst>
          </p:cNvPr>
          <p:cNvSpPr>
            <a:spLocks noGrp="1"/>
          </p:cNvSpPr>
          <p:nvPr>
            <p:ph type="sldNum" sz="quarter" idx="12"/>
          </p:nvPr>
        </p:nvSpPr>
        <p:spPr/>
        <p:txBody>
          <a:bodyPr/>
          <a:lstStyle/>
          <a:p>
            <a:fld id="{2D2719C4-03BA-4894-841C-53C7807EFB54}" type="slidenum">
              <a:rPr lang="en-US" smtClean="0"/>
              <a:t>‹#›</a:t>
            </a:fld>
            <a:endParaRPr lang="en-US"/>
          </a:p>
        </p:txBody>
      </p:sp>
    </p:spTree>
    <p:extLst>
      <p:ext uri="{BB962C8B-B14F-4D97-AF65-F5344CB8AC3E}">
        <p14:creationId xmlns:p14="http://schemas.microsoft.com/office/powerpoint/2010/main" val="1227726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CF8E5-9A25-4133-B242-36D2F3B8BAC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C207C61-C2F1-4D3C-AAC7-5EADADD4DE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83C7CE-835A-4359-9433-F96C5C0D8F46}"/>
              </a:ext>
            </a:extLst>
          </p:cNvPr>
          <p:cNvSpPr>
            <a:spLocks noGrp="1"/>
          </p:cNvSpPr>
          <p:nvPr>
            <p:ph type="dt" sz="half" idx="10"/>
          </p:nvPr>
        </p:nvSpPr>
        <p:spPr/>
        <p:txBody>
          <a:bodyPr/>
          <a:lstStyle/>
          <a:p>
            <a:fld id="{A464E4D5-E7FD-4EE0-AC9C-732DA70C5519}" type="datetimeFigureOut">
              <a:rPr lang="en-US" smtClean="0"/>
              <a:t>8/27/2023</a:t>
            </a:fld>
            <a:endParaRPr lang="en-US"/>
          </a:p>
        </p:txBody>
      </p:sp>
      <p:sp>
        <p:nvSpPr>
          <p:cNvPr id="5" name="Footer Placeholder 4">
            <a:extLst>
              <a:ext uri="{FF2B5EF4-FFF2-40B4-BE49-F238E27FC236}">
                <a16:creationId xmlns:a16="http://schemas.microsoft.com/office/drawing/2014/main" id="{A3E46FD1-E8C4-4340-8205-75D6896651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093FF1-794B-4519-A6F2-EEB7ABD6E57D}"/>
              </a:ext>
            </a:extLst>
          </p:cNvPr>
          <p:cNvSpPr>
            <a:spLocks noGrp="1"/>
          </p:cNvSpPr>
          <p:nvPr>
            <p:ph type="sldNum" sz="quarter" idx="12"/>
          </p:nvPr>
        </p:nvSpPr>
        <p:spPr/>
        <p:txBody>
          <a:bodyPr/>
          <a:lstStyle/>
          <a:p>
            <a:fld id="{2D2719C4-03BA-4894-841C-53C7807EFB54}" type="slidenum">
              <a:rPr lang="en-US" smtClean="0"/>
              <a:t>‹#›</a:t>
            </a:fld>
            <a:endParaRPr lang="en-US"/>
          </a:p>
        </p:txBody>
      </p:sp>
    </p:spTree>
    <p:extLst>
      <p:ext uri="{BB962C8B-B14F-4D97-AF65-F5344CB8AC3E}">
        <p14:creationId xmlns:p14="http://schemas.microsoft.com/office/powerpoint/2010/main" val="135832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137B1A8-B99B-42F4-96D0-8035A466362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82A9F42-CAEF-4078-84A0-DA2794E832D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4CAA35-FC49-4BFA-8571-0CE0FD2A4220}"/>
              </a:ext>
            </a:extLst>
          </p:cNvPr>
          <p:cNvSpPr>
            <a:spLocks noGrp="1"/>
          </p:cNvSpPr>
          <p:nvPr>
            <p:ph type="dt" sz="half" idx="10"/>
          </p:nvPr>
        </p:nvSpPr>
        <p:spPr/>
        <p:txBody>
          <a:bodyPr/>
          <a:lstStyle/>
          <a:p>
            <a:fld id="{A464E4D5-E7FD-4EE0-AC9C-732DA70C5519}" type="datetimeFigureOut">
              <a:rPr lang="en-US" smtClean="0"/>
              <a:t>8/27/2023</a:t>
            </a:fld>
            <a:endParaRPr lang="en-US"/>
          </a:p>
        </p:txBody>
      </p:sp>
      <p:sp>
        <p:nvSpPr>
          <p:cNvPr id="5" name="Footer Placeholder 4">
            <a:extLst>
              <a:ext uri="{FF2B5EF4-FFF2-40B4-BE49-F238E27FC236}">
                <a16:creationId xmlns:a16="http://schemas.microsoft.com/office/drawing/2014/main" id="{2D2B3CD0-3DB1-49B6-B307-B5E460A59C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20C201-2DC2-49BD-8285-D623C01092A3}"/>
              </a:ext>
            </a:extLst>
          </p:cNvPr>
          <p:cNvSpPr>
            <a:spLocks noGrp="1"/>
          </p:cNvSpPr>
          <p:nvPr>
            <p:ph type="sldNum" sz="quarter" idx="12"/>
          </p:nvPr>
        </p:nvSpPr>
        <p:spPr/>
        <p:txBody>
          <a:bodyPr/>
          <a:lstStyle/>
          <a:p>
            <a:fld id="{2D2719C4-03BA-4894-841C-53C7807EFB54}" type="slidenum">
              <a:rPr lang="en-US" smtClean="0"/>
              <a:t>‹#›</a:t>
            </a:fld>
            <a:endParaRPr lang="en-US"/>
          </a:p>
        </p:txBody>
      </p:sp>
    </p:spTree>
    <p:extLst>
      <p:ext uri="{BB962C8B-B14F-4D97-AF65-F5344CB8AC3E}">
        <p14:creationId xmlns:p14="http://schemas.microsoft.com/office/powerpoint/2010/main" val="3052416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3ACCA-8FE4-4359-AC74-1D5C0A6C836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58E3F43-F681-4F06-8188-21C917DC5E2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CC3B0D-ED52-4545-B25A-1E6036565F81}"/>
              </a:ext>
            </a:extLst>
          </p:cNvPr>
          <p:cNvSpPr>
            <a:spLocks noGrp="1"/>
          </p:cNvSpPr>
          <p:nvPr>
            <p:ph type="dt" sz="half" idx="10"/>
          </p:nvPr>
        </p:nvSpPr>
        <p:spPr/>
        <p:txBody>
          <a:bodyPr/>
          <a:lstStyle/>
          <a:p>
            <a:fld id="{A464E4D5-E7FD-4EE0-AC9C-732DA70C5519}" type="datetimeFigureOut">
              <a:rPr lang="en-US" smtClean="0"/>
              <a:t>8/27/2023</a:t>
            </a:fld>
            <a:endParaRPr lang="en-US"/>
          </a:p>
        </p:txBody>
      </p:sp>
      <p:sp>
        <p:nvSpPr>
          <p:cNvPr id="5" name="Footer Placeholder 4">
            <a:extLst>
              <a:ext uri="{FF2B5EF4-FFF2-40B4-BE49-F238E27FC236}">
                <a16:creationId xmlns:a16="http://schemas.microsoft.com/office/drawing/2014/main" id="{0A4C8F0F-D1CE-4BF8-9EE0-962B5933EA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B277A9-007A-46CD-A050-79F7D9538DF6}"/>
              </a:ext>
            </a:extLst>
          </p:cNvPr>
          <p:cNvSpPr>
            <a:spLocks noGrp="1"/>
          </p:cNvSpPr>
          <p:nvPr>
            <p:ph type="sldNum" sz="quarter" idx="12"/>
          </p:nvPr>
        </p:nvSpPr>
        <p:spPr/>
        <p:txBody>
          <a:bodyPr/>
          <a:lstStyle/>
          <a:p>
            <a:fld id="{2D2719C4-03BA-4894-841C-53C7807EFB54}" type="slidenum">
              <a:rPr lang="en-US" smtClean="0"/>
              <a:t>‹#›</a:t>
            </a:fld>
            <a:endParaRPr lang="en-US"/>
          </a:p>
        </p:txBody>
      </p:sp>
    </p:spTree>
    <p:extLst>
      <p:ext uri="{BB962C8B-B14F-4D97-AF65-F5344CB8AC3E}">
        <p14:creationId xmlns:p14="http://schemas.microsoft.com/office/powerpoint/2010/main" val="4431344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22E63-A623-4C25-8133-9F264AAAAF4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7CADF1A-AAE7-44D5-88DF-7B1963BEF1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005BDF-B80E-4FFC-95F6-57EE5626A9F0}"/>
              </a:ext>
            </a:extLst>
          </p:cNvPr>
          <p:cNvSpPr>
            <a:spLocks noGrp="1"/>
          </p:cNvSpPr>
          <p:nvPr>
            <p:ph type="dt" sz="half" idx="10"/>
          </p:nvPr>
        </p:nvSpPr>
        <p:spPr/>
        <p:txBody>
          <a:bodyPr/>
          <a:lstStyle/>
          <a:p>
            <a:fld id="{A464E4D5-E7FD-4EE0-AC9C-732DA70C5519}" type="datetimeFigureOut">
              <a:rPr lang="en-US" smtClean="0"/>
              <a:t>8/27/2023</a:t>
            </a:fld>
            <a:endParaRPr lang="en-US"/>
          </a:p>
        </p:txBody>
      </p:sp>
      <p:sp>
        <p:nvSpPr>
          <p:cNvPr id="5" name="Footer Placeholder 4">
            <a:extLst>
              <a:ext uri="{FF2B5EF4-FFF2-40B4-BE49-F238E27FC236}">
                <a16:creationId xmlns:a16="http://schemas.microsoft.com/office/drawing/2014/main" id="{BA3EB536-C544-42A4-B730-8EC4CCF8DB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75AFD3-9415-495B-8034-03908D275DED}"/>
              </a:ext>
            </a:extLst>
          </p:cNvPr>
          <p:cNvSpPr>
            <a:spLocks noGrp="1"/>
          </p:cNvSpPr>
          <p:nvPr>
            <p:ph type="sldNum" sz="quarter" idx="12"/>
          </p:nvPr>
        </p:nvSpPr>
        <p:spPr/>
        <p:txBody>
          <a:bodyPr/>
          <a:lstStyle/>
          <a:p>
            <a:fld id="{2D2719C4-03BA-4894-841C-53C7807EFB54}" type="slidenum">
              <a:rPr lang="en-US" smtClean="0"/>
              <a:t>‹#›</a:t>
            </a:fld>
            <a:endParaRPr lang="en-US"/>
          </a:p>
        </p:txBody>
      </p:sp>
    </p:spTree>
    <p:extLst>
      <p:ext uri="{BB962C8B-B14F-4D97-AF65-F5344CB8AC3E}">
        <p14:creationId xmlns:p14="http://schemas.microsoft.com/office/powerpoint/2010/main" val="30732811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FA77A-1DFD-4777-BC84-18B8AF3AE89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B9F9BE9-3D4F-4766-88BB-2BD45185479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1E8E7DD-A013-4F51-91D3-0564764DA54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E953F28-9FAE-4464-9EAC-C328845F85B7}"/>
              </a:ext>
            </a:extLst>
          </p:cNvPr>
          <p:cNvSpPr>
            <a:spLocks noGrp="1"/>
          </p:cNvSpPr>
          <p:nvPr>
            <p:ph type="dt" sz="half" idx="10"/>
          </p:nvPr>
        </p:nvSpPr>
        <p:spPr/>
        <p:txBody>
          <a:bodyPr/>
          <a:lstStyle/>
          <a:p>
            <a:fld id="{A464E4D5-E7FD-4EE0-AC9C-732DA70C5519}" type="datetimeFigureOut">
              <a:rPr lang="en-US" smtClean="0"/>
              <a:t>8/27/2023</a:t>
            </a:fld>
            <a:endParaRPr lang="en-US"/>
          </a:p>
        </p:txBody>
      </p:sp>
      <p:sp>
        <p:nvSpPr>
          <p:cNvPr id="6" name="Footer Placeholder 5">
            <a:extLst>
              <a:ext uri="{FF2B5EF4-FFF2-40B4-BE49-F238E27FC236}">
                <a16:creationId xmlns:a16="http://schemas.microsoft.com/office/drawing/2014/main" id="{C7AC72BB-65FA-4015-8D12-29BA56974A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5C66AA-64A9-4DDF-A473-D4385C5AB9F1}"/>
              </a:ext>
            </a:extLst>
          </p:cNvPr>
          <p:cNvSpPr>
            <a:spLocks noGrp="1"/>
          </p:cNvSpPr>
          <p:nvPr>
            <p:ph type="sldNum" sz="quarter" idx="12"/>
          </p:nvPr>
        </p:nvSpPr>
        <p:spPr/>
        <p:txBody>
          <a:bodyPr/>
          <a:lstStyle/>
          <a:p>
            <a:fld id="{2D2719C4-03BA-4894-841C-53C7807EFB54}" type="slidenum">
              <a:rPr lang="en-US" smtClean="0"/>
              <a:t>‹#›</a:t>
            </a:fld>
            <a:endParaRPr lang="en-US"/>
          </a:p>
        </p:txBody>
      </p:sp>
    </p:spTree>
    <p:extLst>
      <p:ext uri="{BB962C8B-B14F-4D97-AF65-F5344CB8AC3E}">
        <p14:creationId xmlns:p14="http://schemas.microsoft.com/office/powerpoint/2010/main" val="5040838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F39F4-A215-4EF1-8AE7-40BEBECE4FD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B3FB410-3144-4B5D-B5FC-BBDEDA83E9E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15652CF-043C-423B-986E-24E2C5EDE7A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88CD5B4-EBB8-4A27-86F1-B4EE4B39FD3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1509464-B833-469B-9FCC-A0C6C987544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1FC64C9-D79E-4032-9243-914A652CA7C6}"/>
              </a:ext>
            </a:extLst>
          </p:cNvPr>
          <p:cNvSpPr>
            <a:spLocks noGrp="1"/>
          </p:cNvSpPr>
          <p:nvPr>
            <p:ph type="dt" sz="half" idx="10"/>
          </p:nvPr>
        </p:nvSpPr>
        <p:spPr/>
        <p:txBody>
          <a:bodyPr/>
          <a:lstStyle/>
          <a:p>
            <a:fld id="{A464E4D5-E7FD-4EE0-AC9C-732DA70C5519}" type="datetimeFigureOut">
              <a:rPr lang="en-US" smtClean="0"/>
              <a:t>8/27/2023</a:t>
            </a:fld>
            <a:endParaRPr lang="en-US"/>
          </a:p>
        </p:txBody>
      </p:sp>
      <p:sp>
        <p:nvSpPr>
          <p:cNvPr id="8" name="Footer Placeholder 7">
            <a:extLst>
              <a:ext uri="{FF2B5EF4-FFF2-40B4-BE49-F238E27FC236}">
                <a16:creationId xmlns:a16="http://schemas.microsoft.com/office/drawing/2014/main" id="{461AECAF-9768-44E4-BE14-2E914F398F9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47BE99F-936B-4A14-B872-FAE00991C2C9}"/>
              </a:ext>
            </a:extLst>
          </p:cNvPr>
          <p:cNvSpPr>
            <a:spLocks noGrp="1"/>
          </p:cNvSpPr>
          <p:nvPr>
            <p:ph type="sldNum" sz="quarter" idx="12"/>
          </p:nvPr>
        </p:nvSpPr>
        <p:spPr/>
        <p:txBody>
          <a:bodyPr/>
          <a:lstStyle/>
          <a:p>
            <a:fld id="{2D2719C4-03BA-4894-841C-53C7807EFB54}" type="slidenum">
              <a:rPr lang="en-US" smtClean="0"/>
              <a:t>‹#›</a:t>
            </a:fld>
            <a:endParaRPr lang="en-US"/>
          </a:p>
        </p:txBody>
      </p:sp>
    </p:spTree>
    <p:extLst>
      <p:ext uri="{BB962C8B-B14F-4D97-AF65-F5344CB8AC3E}">
        <p14:creationId xmlns:p14="http://schemas.microsoft.com/office/powerpoint/2010/main" val="8737920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7ABC5-089D-42D1-A312-7FE4F6B5F58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4F569A8-0A12-44C9-B890-009CF13D7DF3}"/>
              </a:ext>
            </a:extLst>
          </p:cNvPr>
          <p:cNvSpPr>
            <a:spLocks noGrp="1"/>
          </p:cNvSpPr>
          <p:nvPr>
            <p:ph type="dt" sz="half" idx="10"/>
          </p:nvPr>
        </p:nvSpPr>
        <p:spPr/>
        <p:txBody>
          <a:bodyPr/>
          <a:lstStyle/>
          <a:p>
            <a:fld id="{A464E4D5-E7FD-4EE0-AC9C-732DA70C5519}" type="datetimeFigureOut">
              <a:rPr lang="en-US" smtClean="0"/>
              <a:t>8/27/2023</a:t>
            </a:fld>
            <a:endParaRPr lang="en-US"/>
          </a:p>
        </p:txBody>
      </p:sp>
      <p:sp>
        <p:nvSpPr>
          <p:cNvPr id="4" name="Footer Placeholder 3">
            <a:extLst>
              <a:ext uri="{FF2B5EF4-FFF2-40B4-BE49-F238E27FC236}">
                <a16:creationId xmlns:a16="http://schemas.microsoft.com/office/drawing/2014/main" id="{8FFFDBCD-3516-4A0A-9293-018C7743409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093AD10-8A64-4DF1-862F-EF4D7DAD79D4}"/>
              </a:ext>
            </a:extLst>
          </p:cNvPr>
          <p:cNvSpPr>
            <a:spLocks noGrp="1"/>
          </p:cNvSpPr>
          <p:nvPr>
            <p:ph type="sldNum" sz="quarter" idx="12"/>
          </p:nvPr>
        </p:nvSpPr>
        <p:spPr/>
        <p:txBody>
          <a:bodyPr/>
          <a:lstStyle/>
          <a:p>
            <a:fld id="{2D2719C4-03BA-4894-841C-53C7807EFB54}" type="slidenum">
              <a:rPr lang="en-US" smtClean="0"/>
              <a:t>‹#›</a:t>
            </a:fld>
            <a:endParaRPr lang="en-US"/>
          </a:p>
        </p:txBody>
      </p:sp>
    </p:spTree>
    <p:extLst>
      <p:ext uri="{BB962C8B-B14F-4D97-AF65-F5344CB8AC3E}">
        <p14:creationId xmlns:p14="http://schemas.microsoft.com/office/powerpoint/2010/main" val="39490775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11BC460-C317-4E93-B102-BE5AD6EF339C}"/>
              </a:ext>
            </a:extLst>
          </p:cNvPr>
          <p:cNvSpPr>
            <a:spLocks noGrp="1"/>
          </p:cNvSpPr>
          <p:nvPr>
            <p:ph type="dt" sz="half" idx="10"/>
          </p:nvPr>
        </p:nvSpPr>
        <p:spPr/>
        <p:txBody>
          <a:bodyPr/>
          <a:lstStyle/>
          <a:p>
            <a:fld id="{A464E4D5-E7FD-4EE0-AC9C-732DA70C5519}" type="datetimeFigureOut">
              <a:rPr lang="en-US" smtClean="0"/>
              <a:t>8/27/2023</a:t>
            </a:fld>
            <a:endParaRPr lang="en-US"/>
          </a:p>
        </p:txBody>
      </p:sp>
      <p:sp>
        <p:nvSpPr>
          <p:cNvPr id="3" name="Footer Placeholder 2">
            <a:extLst>
              <a:ext uri="{FF2B5EF4-FFF2-40B4-BE49-F238E27FC236}">
                <a16:creationId xmlns:a16="http://schemas.microsoft.com/office/drawing/2014/main" id="{AE8E245E-EF96-4754-9079-FA8DBE9E9C4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FD31EBB-3E38-4BA7-94F5-65095BD2CD89}"/>
              </a:ext>
            </a:extLst>
          </p:cNvPr>
          <p:cNvSpPr>
            <a:spLocks noGrp="1"/>
          </p:cNvSpPr>
          <p:nvPr>
            <p:ph type="sldNum" sz="quarter" idx="12"/>
          </p:nvPr>
        </p:nvSpPr>
        <p:spPr/>
        <p:txBody>
          <a:bodyPr/>
          <a:lstStyle/>
          <a:p>
            <a:fld id="{2D2719C4-03BA-4894-841C-53C7807EFB54}" type="slidenum">
              <a:rPr lang="en-US" smtClean="0"/>
              <a:t>‹#›</a:t>
            </a:fld>
            <a:endParaRPr lang="en-US"/>
          </a:p>
        </p:txBody>
      </p:sp>
    </p:spTree>
    <p:extLst>
      <p:ext uri="{BB962C8B-B14F-4D97-AF65-F5344CB8AC3E}">
        <p14:creationId xmlns:p14="http://schemas.microsoft.com/office/powerpoint/2010/main" val="28181844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100D2-4FD7-4069-B8DF-E2DDC4F4C7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3201F95-C42E-4889-9793-2E451214A89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341CE80-5302-46C3-8D9E-1F33F67F85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E086A8-4CD8-4151-807D-5A15B79F73DA}"/>
              </a:ext>
            </a:extLst>
          </p:cNvPr>
          <p:cNvSpPr>
            <a:spLocks noGrp="1"/>
          </p:cNvSpPr>
          <p:nvPr>
            <p:ph type="dt" sz="half" idx="10"/>
          </p:nvPr>
        </p:nvSpPr>
        <p:spPr/>
        <p:txBody>
          <a:bodyPr/>
          <a:lstStyle/>
          <a:p>
            <a:fld id="{A464E4D5-E7FD-4EE0-AC9C-732DA70C5519}" type="datetimeFigureOut">
              <a:rPr lang="en-US" smtClean="0"/>
              <a:t>8/27/2023</a:t>
            </a:fld>
            <a:endParaRPr lang="en-US"/>
          </a:p>
        </p:txBody>
      </p:sp>
      <p:sp>
        <p:nvSpPr>
          <p:cNvPr id="6" name="Footer Placeholder 5">
            <a:extLst>
              <a:ext uri="{FF2B5EF4-FFF2-40B4-BE49-F238E27FC236}">
                <a16:creationId xmlns:a16="http://schemas.microsoft.com/office/drawing/2014/main" id="{679D108A-00D0-4E2E-BD5A-82B4081600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947666-4749-4401-9BDD-021645383D15}"/>
              </a:ext>
            </a:extLst>
          </p:cNvPr>
          <p:cNvSpPr>
            <a:spLocks noGrp="1"/>
          </p:cNvSpPr>
          <p:nvPr>
            <p:ph type="sldNum" sz="quarter" idx="12"/>
          </p:nvPr>
        </p:nvSpPr>
        <p:spPr/>
        <p:txBody>
          <a:bodyPr/>
          <a:lstStyle/>
          <a:p>
            <a:fld id="{2D2719C4-03BA-4894-841C-53C7807EFB54}" type="slidenum">
              <a:rPr lang="en-US" smtClean="0"/>
              <a:t>‹#›</a:t>
            </a:fld>
            <a:endParaRPr lang="en-US"/>
          </a:p>
        </p:txBody>
      </p:sp>
    </p:spTree>
    <p:extLst>
      <p:ext uri="{BB962C8B-B14F-4D97-AF65-F5344CB8AC3E}">
        <p14:creationId xmlns:p14="http://schemas.microsoft.com/office/powerpoint/2010/main" val="14749887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99C76-B897-4BAD-A756-482E2E9B93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8259870-6F01-41F8-972E-6442B55AEE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1F7F52B-0984-44C1-9DAE-5E27173D95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A5DBED7-2A50-447A-A04F-79700DCA722C}"/>
              </a:ext>
            </a:extLst>
          </p:cNvPr>
          <p:cNvSpPr>
            <a:spLocks noGrp="1"/>
          </p:cNvSpPr>
          <p:nvPr>
            <p:ph type="dt" sz="half" idx="10"/>
          </p:nvPr>
        </p:nvSpPr>
        <p:spPr/>
        <p:txBody>
          <a:bodyPr/>
          <a:lstStyle/>
          <a:p>
            <a:fld id="{A464E4D5-E7FD-4EE0-AC9C-732DA70C5519}" type="datetimeFigureOut">
              <a:rPr lang="en-US" smtClean="0"/>
              <a:t>8/27/2023</a:t>
            </a:fld>
            <a:endParaRPr lang="en-US"/>
          </a:p>
        </p:txBody>
      </p:sp>
      <p:sp>
        <p:nvSpPr>
          <p:cNvPr id="6" name="Footer Placeholder 5">
            <a:extLst>
              <a:ext uri="{FF2B5EF4-FFF2-40B4-BE49-F238E27FC236}">
                <a16:creationId xmlns:a16="http://schemas.microsoft.com/office/drawing/2014/main" id="{D9F4C638-0E6B-43E0-9D2F-88E1CB9FF0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8D4EB3-EC7A-4DF9-9638-EEC2AD486244}"/>
              </a:ext>
            </a:extLst>
          </p:cNvPr>
          <p:cNvSpPr>
            <a:spLocks noGrp="1"/>
          </p:cNvSpPr>
          <p:nvPr>
            <p:ph type="sldNum" sz="quarter" idx="12"/>
          </p:nvPr>
        </p:nvSpPr>
        <p:spPr/>
        <p:txBody>
          <a:bodyPr/>
          <a:lstStyle/>
          <a:p>
            <a:fld id="{2D2719C4-03BA-4894-841C-53C7807EFB54}" type="slidenum">
              <a:rPr lang="en-US" smtClean="0"/>
              <a:t>‹#›</a:t>
            </a:fld>
            <a:endParaRPr lang="en-US"/>
          </a:p>
        </p:txBody>
      </p:sp>
    </p:spTree>
    <p:extLst>
      <p:ext uri="{BB962C8B-B14F-4D97-AF65-F5344CB8AC3E}">
        <p14:creationId xmlns:p14="http://schemas.microsoft.com/office/powerpoint/2010/main" val="2324155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92E6FF-4F47-426E-BDCF-31FDA02C43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99A32C1-7A8F-4D03-BA9F-A8F33F87C79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583BD0-4CF7-4B51-9B32-6D1D9D85CDC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64E4D5-E7FD-4EE0-AC9C-732DA70C5519}" type="datetimeFigureOut">
              <a:rPr lang="en-US" smtClean="0"/>
              <a:t>8/27/2023</a:t>
            </a:fld>
            <a:endParaRPr lang="en-US"/>
          </a:p>
        </p:txBody>
      </p:sp>
      <p:sp>
        <p:nvSpPr>
          <p:cNvPr id="5" name="Footer Placeholder 4">
            <a:extLst>
              <a:ext uri="{FF2B5EF4-FFF2-40B4-BE49-F238E27FC236}">
                <a16:creationId xmlns:a16="http://schemas.microsoft.com/office/drawing/2014/main" id="{BE2207DA-3EF1-4950-B8CA-0C29099E06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0B3612C-935A-4DAF-8B01-96CED0556E1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2719C4-03BA-4894-841C-53C7807EFB54}" type="slidenum">
              <a:rPr lang="en-US" smtClean="0"/>
              <a:t>‹#›</a:t>
            </a:fld>
            <a:endParaRPr lang="en-US"/>
          </a:p>
        </p:txBody>
      </p:sp>
    </p:spTree>
    <p:extLst>
      <p:ext uri="{BB962C8B-B14F-4D97-AF65-F5344CB8AC3E}">
        <p14:creationId xmlns:p14="http://schemas.microsoft.com/office/powerpoint/2010/main" val="30271273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11.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slide" Target="slide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2.png"/><Relationship Id="rId4"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D0177-3C9B-4433-9EB9-C79B6E1EA46F}"/>
              </a:ext>
            </a:extLst>
          </p:cNvPr>
          <p:cNvSpPr>
            <a:spLocks noGrp="1"/>
          </p:cNvSpPr>
          <p:nvPr>
            <p:ph type="ctrTitle"/>
          </p:nvPr>
        </p:nvSpPr>
        <p:spPr/>
        <p:txBody>
          <a:bodyPr>
            <a:normAutofit/>
          </a:bodyPr>
          <a:lstStyle/>
          <a:p>
            <a:r>
              <a:rPr lang="en-US" sz="5000" dirty="0"/>
              <a:t>Elucidating Catalysis with the “Gold Standard” of Quantum Chemistry</a:t>
            </a:r>
          </a:p>
        </p:txBody>
      </p:sp>
      <p:sp>
        <p:nvSpPr>
          <p:cNvPr id="3" name="Subtitle 2">
            <a:extLst>
              <a:ext uri="{FF2B5EF4-FFF2-40B4-BE49-F238E27FC236}">
                <a16:creationId xmlns:a16="http://schemas.microsoft.com/office/drawing/2014/main" id="{904A8B75-3B40-493F-BD0B-2EB3568442C2}"/>
              </a:ext>
            </a:extLst>
          </p:cNvPr>
          <p:cNvSpPr>
            <a:spLocks noGrp="1"/>
          </p:cNvSpPr>
          <p:nvPr>
            <p:ph type="subTitle" idx="1"/>
          </p:nvPr>
        </p:nvSpPr>
        <p:spPr/>
        <p:txBody>
          <a:bodyPr/>
          <a:lstStyle/>
          <a:p>
            <a:r>
              <a:rPr lang="en-US" dirty="0"/>
              <a:t>Patryk Kozlowski</a:t>
            </a:r>
          </a:p>
        </p:txBody>
      </p:sp>
    </p:spTree>
    <p:extLst>
      <p:ext uri="{BB962C8B-B14F-4D97-AF65-F5344CB8AC3E}">
        <p14:creationId xmlns:p14="http://schemas.microsoft.com/office/powerpoint/2010/main" val="2813178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C4B6A-B948-4CCD-8C5B-01B25C15FDC4}"/>
              </a:ext>
            </a:extLst>
          </p:cNvPr>
          <p:cNvSpPr>
            <a:spLocks noGrp="1"/>
          </p:cNvSpPr>
          <p:nvPr>
            <p:ph type="title"/>
          </p:nvPr>
        </p:nvSpPr>
        <p:spPr/>
        <p:txBody>
          <a:bodyPr/>
          <a:lstStyle/>
          <a:p>
            <a:r>
              <a:rPr lang="en-US" dirty="0"/>
              <a:t>Surface Energies: DFT k-point convergence</a:t>
            </a:r>
          </a:p>
        </p:txBody>
      </p:sp>
      <p:sp>
        <p:nvSpPr>
          <p:cNvPr id="3" name="Content Placeholder 2">
            <a:extLst>
              <a:ext uri="{FF2B5EF4-FFF2-40B4-BE49-F238E27FC236}">
                <a16:creationId xmlns:a16="http://schemas.microsoft.com/office/drawing/2014/main" id="{1BC35200-457B-4FF9-96BA-4CA46B85EC74}"/>
              </a:ext>
            </a:extLst>
          </p:cNvPr>
          <p:cNvSpPr>
            <a:spLocks noGrp="1"/>
          </p:cNvSpPr>
          <p:nvPr>
            <p:ph idx="1"/>
          </p:nvPr>
        </p:nvSpPr>
        <p:spPr>
          <a:xfrm>
            <a:off x="755650" y="1825625"/>
            <a:ext cx="10680700" cy="4351338"/>
          </a:xfrm>
        </p:spPr>
        <p:txBody>
          <a:bodyPr/>
          <a:lstStyle/>
          <a:p>
            <a:r>
              <a:rPr lang="en-US" dirty="0"/>
              <a:t>Oscillatory convergence as more k-points sampled</a:t>
            </a:r>
          </a:p>
          <a:p>
            <a:r>
              <a:rPr lang="en-US" dirty="0"/>
              <a:t>In thermodynamic limit, </a:t>
            </a:r>
            <a:r>
              <a:rPr lang="en-US" dirty="0" err="1"/>
              <a:t>gth-dzvp</a:t>
            </a:r>
            <a:r>
              <a:rPr lang="en-US" dirty="0"/>
              <a:t> basis more accurate than </a:t>
            </a:r>
            <a:r>
              <a:rPr lang="en-US" dirty="0" err="1"/>
              <a:t>gth-szv</a:t>
            </a:r>
            <a:endParaRPr lang="en-US" dirty="0"/>
          </a:p>
          <a:p>
            <a:r>
              <a:rPr lang="en-US" dirty="0"/>
              <a:t>Corroborates literature trend of DFT overestimating surface stability [1]</a:t>
            </a:r>
          </a:p>
        </p:txBody>
      </p:sp>
      <p:graphicFrame>
        <p:nvGraphicFramePr>
          <p:cNvPr id="7" name="Chart 6">
            <a:extLst>
              <a:ext uri="{FF2B5EF4-FFF2-40B4-BE49-F238E27FC236}">
                <a16:creationId xmlns:a16="http://schemas.microsoft.com/office/drawing/2014/main" id="{77CD7C46-D8AE-4676-BA60-904B515EBB50}"/>
              </a:ext>
            </a:extLst>
          </p:cNvPr>
          <p:cNvGraphicFramePr/>
          <p:nvPr>
            <p:extLst>
              <p:ext uri="{D42A27DB-BD31-4B8C-83A1-F6EECF244321}">
                <p14:modId xmlns:p14="http://schemas.microsoft.com/office/powerpoint/2010/main" val="4035636538"/>
              </p:ext>
            </p:extLst>
          </p:nvPr>
        </p:nvGraphicFramePr>
        <p:xfrm>
          <a:off x="0" y="3429000"/>
          <a:ext cx="6096000" cy="3429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Chart 7">
            <a:extLst>
              <a:ext uri="{FF2B5EF4-FFF2-40B4-BE49-F238E27FC236}">
                <a16:creationId xmlns:a16="http://schemas.microsoft.com/office/drawing/2014/main" id="{85A48EEF-599E-42C0-AE7A-0C986CF00D82}"/>
              </a:ext>
            </a:extLst>
          </p:cNvPr>
          <p:cNvGraphicFramePr/>
          <p:nvPr>
            <p:extLst>
              <p:ext uri="{D42A27DB-BD31-4B8C-83A1-F6EECF244321}">
                <p14:modId xmlns:p14="http://schemas.microsoft.com/office/powerpoint/2010/main" val="1519169992"/>
              </p:ext>
            </p:extLst>
          </p:nvPr>
        </p:nvGraphicFramePr>
        <p:xfrm>
          <a:off x="6096000" y="3429000"/>
          <a:ext cx="6096000" cy="34290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4819676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237AB-64F5-4DFA-8784-7B1FA730F283}"/>
              </a:ext>
            </a:extLst>
          </p:cNvPr>
          <p:cNvSpPr>
            <a:spLocks noGrp="1"/>
          </p:cNvSpPr>
          <p:nvPr>
            <p:ph type="title"/>
          </p:nvPr>
        </p:nvSpPr>
        <p:spPr>
          <a:xfrm>
            <a:off x="419100" y="18255"/>
            <a:ext cx="11353800" cy="1325563"/>
          </a:xfrm>
        </p:spPr>
        <p:txBody>
          <a:bodyPr/>
          <a:lstStyle/>
          <a:p>
            <a:r>
              <a:rPr lang="en-US" dirty="0"/>
              <a:t>Surface Energies: MP2/CCSD k-point convergence</a:t>
            </a:r>
          </a:p>
        </p:txBody>
      </p:sp>
      <p:sp>
        <p:nvSpPr>
          <p:cNvPr id="3" name="Content Placeholder 2">
            <a:extLst>
              <a:ext uri="{FF2B5EF4-FFF2-40B4-BE49-F238E27FC236}">
                <a16:creationId xmlns:a16="http://schemas.microsoft.com/office/drawing/2014/main" id="{946B7122-B09C-4682-836A-03411EB3D74E}"/>
              </a:ext>
            </a:extLst>
          </p:cNvPr>
          <p:cNvSpPr>
            <a:spLocks noGrp="1"/>
          </p:cNvSpPr>
          <p:nvPr>
            <p:ph idx="1"/>
          </p:nvPr>
        </p:nvSpPr>
        <p:spPr>
          <a:xfrm>
            <a:off x="838200" y="1343818"/>
            <a:ext cx="10515600" cy="4351338"/>
          </a:xfrm>
        </p:spPr>
        <p:txBody>
          <a:bodyPr/>
          <a:lstStyle/>
          <a:p>
            <a:r>
              <a:rPr lang="en-US" dirty="0"/>
              <a:t>Perturbative methods struggled </a:t>
            </a:r>
          </a:p>
          <a:p>
            <a:pPr lvl="1"/>
            <a:r>
              <a:rPr lang="en-US" dirty="0"/>
              <a:t>MP2 surface energies less accurate than DFT</a:t>
            </a:r>
          </a:p>
          <a:p>
            <a:pPr lvl="1"/>
            <a:r>
              <a:rPr lang="en-US" dirty="0"/>
              <a:t>Numerical convergence issues in CCSD calculations with &gt;1 k-point sampled</a:t>
            </a:r>
          </a:p>
        </p:txBody>
      </p:sp>
      <p:graphicFrame>
        <p:nvGraphicFramePr>
          <p:cNvPr id="8" name="Chart 7">
            <a:extLst>
              <a:ext uri="{FF2B5EF4-FFF2-40B4-BE49-F238E27FC236}">
                <a16:creationId xmlns:a16="http://schemas.microsoft.com/office/drawing/2014/main" id="{3F8E950D-1526-4674-BCB3-AA6FDE65DFE0}"/>
              </a:ext>
            </a:extLst>
          </p:cNvPr>
          <p:cNvGraphicFramePr>
            <a:graphicFrameLocks/>
          </p:cNvGraphicFramePr>
          <p:nvPr>
            <p:extLst>
              <p:ext uri="{D42A27DB-BD31-4B8C-83A1-F6EECF244321}">
                <p14:modId xmlns:p14="http://schemas.microsoft.com/office/powerpoint/2010/main" val="2462582320"/>
              </p:ext>
            </p:extLst>
          </p:nvPr>
        </p:nvGraphicFramePr>
        <p:xfrm>
          <a:off x="2578100" y="2618265"/>
          <a:ext cx="7035800" cy="422148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9274467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25E33-7E9A-4EB5-900A-55900AEA3F6C}"/>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97EC1D10-8E88-4DAB-8015-09D6759D8A0B}"/>
              </a:ext>
            </a:extLst>
          </p:cNvPr>
          <p:cNvSpPr>
            <a:spLocks noGrp="1"/>
          </p:cNvSpPr>
          <p:nvPr>
            <p:ph idx="1"/>
          </p:nvPr>
        </p:nvSpPr>
        <p:spPr/>
        <p:txBody>
          <a:bodyPr/>
          <a:lstStyle/>
          <a:p>
            <a:r>
              <a:rPr lang="en-US" dirty="0"/>
              <a:t>DFT overestimates surface stability</a:t>
            </a:r>
          </a:p>
          <a:p>
            <a:r>
              <a:rPr lang="en-US" dirty="0"/>
              <a:t>Perturbative methods ineffective for studying metals, like platinum</a:t>
            </a:r>
          </a:p>
          <a:p>
            <a:pPr lvl="1"/>
            <a:r>
              <a:rPr lang="en-US" dirty="0"/>
              <a:t>Even the artificial gap introduced was not enough</a:t>
            </a:r>
          </a:p>
        </p:txBody>
      </p:sp>
      <mc:AlternateContent xmlns:mc="http://schemas.openxmlformats.org/markup-compatibility/2006">
        <mc:Choice xmlns:pslz="http://schemas.microsoft.com/office/powerpoint/2016/slidezoom" Requires="pslz">
          <p:graphicFrame>
            <p:nvGraphicFramePr>
              <p:cNvPr id="5" name="Slide Zoom 4">
                <a:extLst>
                  <a:ext uri="{FF2B5EF4-FFF2-40B4-BE49-F238E27FC236}">
                    <a16:creationId xmlns:a16="http://schemas.microsoft.com/office/drawing/2014/main" id="{58627787-EB26-A8AE-50F7-9F281825D50C}"/>
                  </a:ext>
                </a:extLst>
              </p:cNvPr>
              <p:cNvGraphicFramePr>
                <a:graphicFrameLocks noChangeAspect="1"/>
              </p:cNvGraphicFramePr>
              <p:nvPr>
                <p:extLst>
                  <p:ext uri="{D42A27DB-BD31-4B8C-83A1-F6EECF244321}">
                    <p14:modId xmlns:p14="http://schemas.microsoft.com/office/powerpoint/2010/main" val="1392647930"/>
                  </p:ext>
                </p:extLst>
              </p:nvPr>
            </p:nvGraphicFramePr>
            <p:xfrm>
              <a:off x="-5257800" y="730250"/>
              <a:ext cx="3048000" cy="1714500"/>
            </p:xfrm>
            <a:graphic>
              <a:graphicData uri="http://schemas.microsoft.com/office/powerpoint/2016/slidezoom">
                <pslz:sldZm>
                  <pslz:sldZmObj sldId="267" cId="776887349">
                    <pslz:zmPr id="{0D7A0DBE-7D8B-43BF-AC1D-3FD48AB096C1}" returnToParent="0" transitionDur="1000">
                      <p166:blipFill xmlns:p166="http://schemas.microsoft.com/office/powerpoint/2016/6/main">
                        <a:blip r:embed="rId3"/>
                        <a:stretch>
                          <a:fillRect/>
                        </a:stretch>
                      </p166:blipFill>
                      <p166:spPr xmlns:p166="http://schemas.microsoft.com/office/powerpoint/2016/6/main">
                        <a:xfrm>
                          <a:off x="0" y="0"/>
                          <a:ext cx="3048000" cy="1714500"/>
                        </a:xfrm>
                        <a:prstGeom prst="rect">
                          <a:avLst/>
                        </a:prstGeom>
                        <a:ln w="3175">
                          <a:solidFill>
                            <a:prstClr val="ltGray"/>
                          </a:solidFill>
                        </a:ln>
                      </p166:spPr>
                    </pslz:zmPr>
                  </pslz:sldZmObj>
                </pslz:sldZm>
              </a:graphicData>
            </a:graphic>
          </p:graphicFrame>
        </mc:Choice>
        <mc:Fallback>
          <p:pic>
            <p:nvPicPr>
              <p:cNvPr id="5" name="Slide Zoom 4">
                <a:hlinkClick r:id="rId4" action="ppaction://hlinksldjump"/>
                <a:extLst>
                  <a:ext uri="{FF2B5EF4-FFF2-40B4-BE49-F238E27FC236}">
                    <a16:creationId xmlns:a16="http://schemas.microsoft.com/office/drawing/2014/main" id="{58627787-EB26-A8AE-50F7-9F281825D50C}"/>
                  </a:ext>
                </a:extLst>
              </p:cNvPr>
              <p:cNvPicPr>
                <a:picLocks noGrp="1" noRot="1" noChangeAspect="1" noMove="1" noResize="1" noEditPoints="1" noAdjustHandles="1" noChangeArrowheads="1" noChangeShapeType="1"/>
              </p:cNvPicPr>
              <p:nvPr/>
            </p:nvPicPr>
            <p:blipFill>
              <a:blip r:embed="rId3"/>
              <a:stretch>
                <a:fillRect/>
              </a:stretch>
            </p:blipFill>
            <p:spPr>
              <a:xfrm>
                <a:off x="-5257800" y="730250"/>
                <a:ext cx="3048000" cy="1714500"/>
              </a:xfrm>
              <a:prstGeom prst="rect">
                <a:avLst/>
              </a:prstGeom>
              <a:ln w="3175">
                <a:solidFill>
                  <a:prstClr val="ltGray"/>
                </a:solidFill>
              </a:ln>
            </p:spPr>
          </p:pic>
        </mc:Fallback>
      </mc:AlternateContent>
    </p:spTree>
    <p:extLst>
      <p:ext uri="{BB962C8B-B14F-4D97-AF65-F5344CB8AC3E}">
        <p14:creationId xmlns:p14="http://schemas.microsoft.com/office/powerpoint/2010/main" val="7768873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CBE09-449D-4F06-9B03-E8E8DC068721}"/>
              </a:ext>
            </a:extLst>
          </p:cNvPr>
          <p:cNvSpPr>
            <a:spLocks noGrp="1"/>
          </p:cNvSpPr>
          <p:nvPr>
            <p:ph type="title"/>
          </p:nvPr>
        </p:nvSpPr>
        <p:spPr/>
        <p:txBody>
          <a:bodyPr/>
          <a:lstStyle/>
          <a:p>
            <a:r>
              <a:rPr lang="en-US" dirty="0"/>
              <a:t>Future Directions</a:t>
            </a:r>
          </a:p>
        </p:txBody>
      </p:sp>
      <p:sp>
        <p:nvSpPr>
          <p:cNvPr id="3" name="Content Placeholder 2">
            <a:extLst>
              <a:ext uri="{FF2B5EF4-FFF2-40B4-BE49-F238E27FC236}">
                <a16:creationId xmlns:a16="http://schemas.microsoft.com/office/drawing/2014/main" id="{1FD361A3-AAC0-49C7-B459-34849D51E62A}"/>
              </a:ext>
            </a:extLst>
          </p:cNvPr>
          <p:cNvSpPr>
            <a:spLocks noGrp="1"/>
          </p:cNvSpPr>
          <p:nvPr>
            <p:ph idx="1"/>
          </p:nvPr>
        </p:nvSpPr>
        <p:spPr/>
        <p:txBody>
          <a:bodyPr/>
          <a:lstStyle/>
          <a:p>
            <a:r>
              <a:rPr lang="en-US" dirty="0"/>
              <a:t>Benchmark performance of perturbative MP2 and CCSD methods for computing surface energies of non-metal catalysts</a:t>
            </a:r>
          </a:p>
          <a:p>
            <a:r>
              <a:rPr lang="en-US" dirty="0"/>
              <a:t>Compute other quantities relevant to catalysis</a:t>
            </a:r>
          </a:p>
          <a:p>
            <a:pPr lvl="1"/>
            <a:r>
              <a:rPr lang="en-US" dirty="0"/>
              <a:t>Adsorption energy</a:t>
            </a:r>
          </a:p>
          <a:p>
            <a:endParaRPr lang="en-US" dirty="0"/>
          </a:p>
        </p:txBody>
      </p:sp>
    </p:spTree>
    <p:extLst>
      <p:ext uri="{BB962C8B-B14F-4D97-AF65-F5344CB8AC3E}">
        <p14:creationId xmlns:p14="http://schemas.microsoft.com/office/powerpoint/2010/main" val="42051747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0FFCA-973A-48B2-B3FA-7B114E38160F}"/>
              </a:ext>
            </a:extLst>
          </p:cNvPr>
          <p:cNvSpPr>
            <a:spLocks noGrp="1"/>
          </p:cNvSpPr>
          <p:nvPr>
            <p:ph type="title"/>
          </p:nvPr>
        </p:nvSpPr>
        <p:spPr/>
        <p:txBody>
          <a:bodyPr/>
          <a:lstStyle/>
          <a:p>
            <a:r>
              <a:rPr lang="en-US" dirty="0"/>
              <a:t>Acknowledgments</a:t>
            </a:r>
          </a:p>
        </p:txBody>
      </p:sp>
      <p:sp>
        <p:nvSpPr>
          <p:cNvPr id="3" name="Content Placeholder 2">
            <a:extLst>
              <a:ext uri="{FF2B5EF4-FFF2-40B4-BE49-F238E27FC236}">
                <a16:creationId xmlns:a16="http://schemas.microsoft.com/office/drawing/2014/main" id="{A36FC60D-FA0D-4588-9594-9392861B2503}"/>
              </a:ext>
            </a:extLst>
          </p:cNvPr>
          <p:cNvSpPr>
            <a:spLocks noGrp="1"/>
          </p:cNvSpPr>
          <p:nvPr>
            <p:ph idx="1"/>
          </p:nvPr>
        </p:nvSpPr>
        <p:spPr/>
        <p:txBody>
          <a:bodyPr/>
          <a:lstStyle/>
          <a:p>
            <a:r>
              <a:rPr lang="en-US" dirty="0"/>
              <a:t>Professor Garnet Chan</a:t>
            </a:r>
          </a:p>
          <a:p>
            <a:r>
              <a:rPr lang="en-US" dirty="0"/>
              <a:t>Yang Gao</a:t>
            </a:r>
          </a:p>
          <a:p>
            <a:r>
              <a:rPr lang="en-US" dirty="0"/>
              <a:t>John Stauffer Charitable Trust</a:t>
            </a:r>
          </a:p>
        </p:txBody>
      </p:sp>
    </p:spTree>
    <p:extLst>
      <p:ext uri="{BB962C8B-B14F-4D97-AF65-F5344CB8AC3E}">
        <p14:creationId xmlns:p14="http://schemas.microsoft.com/office/powerpoint/2010/main" val="22722466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25785-5187-4766-964E-0DEEAA465590}"/>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7B7E62B7-D711-4A9E-99C2-876E23DE135C}"/>
              </a:ext>
            </a:extLst>
          </p:cNvPr>
          <p:cNvSpPr>
            <a:spLocks noGrp="1"/>
          </p:cNvSpPr>
          <p:nvPr>
            <p:ph idx="1"/>
          </p:nvPr>
        </p:nvSpPr>
        <p:spPr>
          <a:xfrm>
            <a:off x="838200" y="1603376"/>
            <a:ext cx="10515600" cy="4351338"/>
          </a:xfrm>
        </p:spPr>
        <p:txBody>
          <a:bodyPr>
            <a:normAutofit fontScale="25000" lnSpcReduction="20000"/>
          </a:bodyPr>
          <a:lstStyle/>
          <a:p>
            <a:pPr marL="0" marR="0" indent="0">
              <a:lnSpc>
                <a:spcPct val="107000"/>
              </a:lnSpc>
              <a:spcBef>
                <a:spcPts val="0"/>
              </a:spcBef>
              <a:spcAft>
                <a:spcPts val="800"/>
              </a:spcAft>
              <a:buNone/>
            </a:pPr>
            <a:r>
              <a:rPr lang="en-US" sz="11200" dirty="0">
                <a:latin typeface="Calibri" panose="020F0502020204030204" pitchFamily="34" charset="0"/>
                <a:ea typeface="Calibri" panose="020F0502020204030204" pitchFamily="34" charset="0"/>
                <a:cs typeface="Calibri" panose="020F0502020204030204" pitchFamily="34" charset="0"/>
              </a:rPr>
              <a:t>[1]</a:t>
            </a:r>
            <a:r>
              <a:rPr lang="en-US" sz="11200" dirty="0">
                <a:effectLst/>
                <a:latin typeface="Calibri" panose="020F0502020204030204" pitchFamily="34" charset="0"/>
                <a:ea typeface="Calibri" panose="020F0502020204030204" pitchFamily="34" charset="0"/>
                <a:cs typeface="Calibri" panose="020F0502020204030204" pitchFamily="34" charset="0"/>
              </a:rPr>
              <a:t> </a:t>
            </a:r>
            <a:r>
              <a:rPr lang="en-US" sz="11200" dirty="0" err="1">
                <a:effectLst/>
                <a:latin typeface="Calibri" panose="020F0502020204030204" pitchFamily="34" charset="0"/>
                <a:ea typeface="Calibri" panose="020F0502020204030204" pitchFamily="34" charset="0"/>
                <a:cs typeface="Calibri" panose="020F0502020204030204" pitchFamily="34" charset="0"/>
              </a:rPr>
              <a:t>Schimka</a:t>
            </a:r>
            <a:r>
              <a:rPr lang="en-US" sz="11200" dirty="0">
                <a:effectLst/>
                <a:latin typeface="Calibri" panose="020F0502020204030204" pitchFamily="34" charset="0"/>
                <a:ea typeface="Calibri" panose="020F0502020204030204" pitchFamily="34" charset="0"/>
                <a:cs typeface="Calibri" panose="020F0502020204030204" pitchFamily="34" charset="0"/>
              </a:rPr>
              <a:t>, L.; </a:t>
            </a:r>
            <a:r>
              <a:rPr lang="en-US" sz="11200" dirty="0" err="1">
                <a:effectLst/>
                <a:latin typeface="Calibri" panose="020F0502020204030204" pitchFamily="34" charset="0"/>
                <a:ea typeface="Calibri" panose="020F0502020204030204" pitchFamily="34" charset="0"/>
                <a:cs typeface="Calibri" panose="020F0502020204030204" pitchFamily="34" charset="0"/>
              </a:rPr>
              <a:t>Harl</a:t>
            </a:r>
            <a:r>
              <a:rPr lang="en-US" sz="11200" dirty="0">
                <a:effectLst/>
                <a:latin typeface="Calibri" panose="020F0502020204030204" pitchFamily="34" charset="0"/>
                <a:ea typeface="Calibri" panose="020F0502020204030204" pitchFamily="34" charset="0"/>
                <a:cs typeface="Calibri" panose="020F0502020204030204" pitchFamily="34" charset="0"/>
              </a:rPr>
              <a:t>, J.; </a:t>
            </a:r>
            <a:r>
              <a:rPr lang="en-US" sz="11200" dirty="0" err="1">
                <a:effectLst/>
                <a:latin typeface="Calibri" panose="020F0502020204030204" pitchFamily="34" charset="0"/>
                <a:ea typeface="Calibri" panose="020F0502020204030204" pitchFamily="34" charset="0"/>
                <a:cs typeface="Calibri" panose="020F0502020204030204" pitchFamily="34" charset="0"/>
              </a:rPr>
              <a:t>Stroppa</a:t>
            </a:r>
            <a:r>
              <a:rPr lang="en-US" sz="11200" dirty="0">
                <a:effectLst/>
                <a:latin typeface="Calibri" panose="020F0502020204030204" pitchFamily="34" charset="0"/>
                <a:ea typeface="Calibri" panose="020F0502020204030204" pitchFamily="34" charset="0"/>
                <a:cs typeface="Calibri" panose="020F0502020204030204" pitchFamily="34" charset="0"/>
              </a:rPr>
              <a:t>, A.; </a:t>
            </a:r>
            <a:r>
              <a:rPr lang="en-US" sz="11200" dirty="0" err="1">
                <a:effectLst/>
                <a:latin typeface="Calibri" panose="020F0502020204030204" pitchFamily="34" charset="0"/>
                <a:ea typeface="Calibri" panose="020F0502020204030204" pitchFamily="34" charset="0"/>
                <a:cs typeface="Calibri" panose="020F0502020204030204" pitchFamily="34" charset="0"/>
              </a:rPr>
              <a:t>Grüneis</a:t>
            </a:r>
            <a:r>
              <a:rPr lang="en-US" sz="11200" dirty="0">
                <a:effectLst/>
                <a:latin typeface="Calibri" panose="020F0502020204030204" pitchFamily="34" charset="0"/>
                <a:ea typeface="Calibri" panose="020F0502020204030204" pitchFamily="34" charset="0"/>
                <a:cs typeface="Calibri" panose="020F0502020204030204" pitchFamily="34" charset="0"/>
              </a:rPr>
              <a:t>, A.; </a:t>
            </a:r>
            <a:r>
              <a:rPr lang="en-US" sz="11200" dirty="0" err="1">
                <a:effectLst/>
                <a:latin typeface="Calibri" panose="020F0502020204030204" pitchFamily="34" charset="0"/>
                <a:ea typeface="Calibri" panose="020F0502020204030204" pitchFamily="34" charset="0"/>
                <a:cs typeface="Calibri" panose="020F0502020204030204" pitchFamily="34" charset="0"/>
              </a:rPr>
              <a:t>Marsman</a:t>
            </a:r>
            <a:r>
              <a:rPr lang="en-US" sz="11200" dirty="0">
                <a:effectLst/>
                <a:latin typeface="Calibri" panose="020F0502020204030204" pitchFamily="34" charset="0"/>
                <a:ea typeface="Calibri" panose="020F0502020204030204" pitchFamily="34" charset="0"/>
                <a:cs typeface="Calibri" panose="020F0502020204030204" pitchFamily="34" charset="0"/>
              </a:rPr>
              <a:t>, M.; </a:t>
            </a:r>
            <a:r>
              <a:rPr lang="en-US" sz="11200" dirty="0" err="1">
                <a:effectLst/>
                <a:latin typeface="Calibri" panose="020F0502020204030204" pitchFamily="34" charset="0"/>
                <a:ea typeface="Calibri" panose="020F0502020204030204" pitchFamily="34" charset="0"/>
                <a:cs typeface="Calibri" panose="020F0502020204030204" pitchFamily="34" charset="0"/>
              </a:rPr>
              <a:t>Mittendorfer</a:t>
            </a:r>
            <a:r>
              <a:rPr lang="en-US" sz="11200" dirty="0">
                <a:effectLst/>
                <a:latin typeface="Calibri" panose="020F0502020204030204" pitchFamily="34" charset="0"/>
                <a:ea typeface="Calibri" panose="020F0502020204030204" pitchFamily="34" charset="0"/>
                <a:cs typeface="Calibri" panose="020F0502020204030204" pitchFamily="34" charset="0"/>
              </a:rPr>
              <a:t>, F.; </a:t>
            </a:r>
            <a:r>
              <a:rPr lang="en-US" sz="11200" dirty="0" err="1">
                <a:effectLst/>
                <a:latin typeface="Calibri" panose="020F0502020204030204" pitchFamily="34" charset="0"/>
                <a:ea typeface="Calibri" panose="020F0502020204030204" pitchFamily="34" charset="0"/>
                <a:cs typeface="Calibri" panose="020F0502020204030204" pitchFamily="34" charset="0"/>
              </a:rPr>
              <a:t>Kresse</a:t>
            </a:r>
            <a:r>
              <a:rPr lang="en-US" sz="11200" dirty="0">
                <a:effectLst/>
                <a:latin typeface="Calibri" panose="020F0502020204030204" pitchFamily="34" charset="0"/>
                <a:ea typeface="Calibri" panose="020F0502020204030204" pitchFamily="34" charset="0"/>
                <a:cs typeface="Calibri" panose="020F0502020204030204" pitchFamily="34" charset="0"/>
              </a:rPr>
              <a:t>, G. Accurate Surface and Adsorption Energies from Many-Body Perturbation Theory. </a:t>
            </a:r>
            <a:r>
              <a:rPr lang="en-US" sz="11200" i="1" dirty="0">
                <a:effectLst/>
                <a:latin typeface="Calibri" panose="020F0502020204030204" pitchFamily="34" charset="0"/>
                <a:ea typeface="Calibri" panose="020F0502020204030204" pitchFamily="34" charset="0"/>
                <a:cs typeface="Calibri" panose="020F0502020204030204" pitchFamily="34" charset="0"/>
              </a:rPr>
              <a:t>Nature Materials</a:t>
            </a:r>
            <a:r>
              <a:rPr lang="en-US" sz="11200" dirty="0">
                <a:effectLst/>
                <a:latin typeface="Calibri" panose="020F0502020204030204" pitchFamily="34" charset="0"/>
                <a:ea typeface="Calibri" panose="020F0502020204030204" pitchFamily="34" charset="0"/>
                <a:cs typeface="Calibri" panose="020F0502020204030204" pitchFamily="34" charset="0"/>
              </a:rPr>
              <a:t> </a:t>
            </a:r>
            <a:r>
              <a:rPr lang="en-US" sz="11200" b="1" dirty="0">
                <a:effectLst/>
                <a:latin typeface="Calibri" panose="020F0502020204030204" pitchFamily="34" charset="0"/>
                <a:ea typeface="Calibri" panose="020F0502020204030204" pitchFamily="34" charset="0"/>
                <a:cs typeface="Calibri" panose="020F0502020204030204" pitchFamily="34" charset="0"/>
              </a:rPr>
              <a:t>2010</a:t>
            </a:r>
            <a:r>
              <a:rPr lang="en-US" sz="11200" dirty="0">
                <a:effectLst/>
                <a:latin typeface="Calibri" panose="020F0502020204030204" pitchFamily="34" charset="0"/>
                <a:ea typeface="Calibri" panose="020F0502020204030204" pitchFamily="34" charset="0"/>
                <a:cs typeface="Calibri" panose="020F0502020204030204" pitchFamily="34" charset="0"/>
              </a:rPr>
              <a:t>, </a:t>
            </a:r>
            <a:r>
              <a:rPr lang="en-US" sz="11200" i="1" dirty="0">
                <a:effectLst/>
                <a:latin typeface="Calibri" panose="020F0502020204030204" pitchFamily="34" charset="0"/>
                <a:ea typeface="Calibri" panose="020F0502020204030204" pitchFamily="34" charset="0"/>
                <a:cs typeface="Calibri" panose="020F0502020204030204" pitchFamily="34" charset="0"/>
              </a:rPr>
              <a:t>9</a:t>
            </a:r>
            <a:r>
              <a:rPr lang="en-US" sz="11200" dirty="0">
                <a:effectLst/>
                <a:latin typeface="Calibri" panose="020F0502020204030204" pitchFamily="34" charset="0"/>
                <a:ea typeface="Calibri" panose="020F0502020204030204" pitchFamily="34" charset="0"/>
                <a:cs typeface="Calibri" panose="020F0502020204030204" pitchFamily="34" charset="0"/>
              </a:rPr>
              <a:t> (9), 741–744. https://doi.org/10.1038/nmat2806.</a:t>
            </a:r>
            <a:endParaRPr lang="en-US" sz="112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1200" dirty="0">
                <a:effectLst/>
                <a:latin typeface="Calibri" panose="020F0502020204030204" pitchFamily="34" charset="0"/>
                <a:ea typeface="Calibri" panose="020F0502020204030204" pitchFamily="34" charset="0"/>
                <a:cs typeface="Calibri" panose="020F0502020204030204" pitchFamily="34" charset="0"/>
              </a:rPr>
              <a:t>[2] Booth, G. H.; </a:t>
            </a:r>
            <a:r>
              <a:rPr lang="en-US" sz="11200" dirty="0" err="1">
                <a:effectLst/>
                <a:latin typeface="Calibri" panose="020F0502020204030204" pitchFamily="34" charset="0"/>
                <a:ea typeface="Calibri" panose="020F0502020204030204" pitchFamily="34" charset="0"/>
                <a:cs typeface="Calibri" panose="020F0502020204030204" pitchFamily="34" charset="0"/>
              </a:rPr>
              <a:t>Grüneis</a:t>
            </a:r>
            <a:r>
              <a:rPr lang="en-US" sz="11200" dirty="0">
                <a:effectLst/>
                <a:latin typeface="Calibri" panose="020F0502020204030204" pitchFamily="34" charset="0"/>
                <a:ea typeface="Calibri" panose="020F0502020204030204" pitchFamily="34" charset="0"/>
                <a:cs typeface="Calibri" panose="020F0502020204030204" pitchFamily="34" charset="0"/>
              </a:rPr>
              <a:t>, A.; </a:t>
            </a:r>
            <a:r>
              <a:rPr lang="en-US" sz="11200" dirty="0" err="1">
                <a:effectLst/>
                <a:latin typeface="Calibri" panose="020F0502020204030204" pitchFamily="34" charset="0"/>
                <a:ea typeface="Calibri" panose="020F0502020204030204" pitchFamily="34" charset="0"/>
                <a:cs typeface="Calibri" panose="020F0502020204030204" pitchFamily="34" charset="0"/>
              </a:rPr>
              <a:t>Kresse</a:t>
            </a:r>
            <a:r>
              <a:rPr lang="en-US" sz="11200" dirty="0">
                <a:effectLst/>
                <a:latin typeface="Calibri" panose="020F0502020204030204" pitchFamily="34" charset="0"/>
                <a:ea typeface="Calibri" panose="020F0502020204030204" pitchFamily="34" charset="0"/>
                <a:cs typeface="Calibri" panose="020F0502020204030204" pitchFamily="34" charset="0"/>
              </a:rPr>
              <a:t>, G.; </a:t>
            </a:r>
            <a:r>
              <a:rPr lang="en-US" sz="11200" dirty="0" err="1">
                <a:effectLst/>
                <a:latin typeface="Calibri" panose="020F0502020204030204" pitchFamily="34" charset="0"/>
                <a:ea typeface="Calibri" panose="020F0502020204030204" pitchFamily="34" charset="0"/>
                <a:cs typeface="Calibri" panose="020F0502020204030204" pitchFamily="34" charset="0"/>
              </a:rPr>
              <a:t>Alavi</a:t>
            </a:r>
            <a:r>
              <a:rPr lang="en-US" sz="11200" dirty="0">
                <a:effectLst/>
                <a:latin typeface="Calibri" panose="020F0502020204030204" pitchFamily="34" charset="0"/>
                <a:ea typeface="Calibri" panose="020F0502020204030204" pitchFamily="34" charset="0"/>
                <a:cs typeface="Calibri" panose="020F0502020204030204" pitchFamily="34" charset="0"/>
              </a:rPr>
              <a:t>, A. Towards an Exact Description of Electronic Wavefunctions in Real Solids. </a:t>
            </a:r>
            <a:r>
              <a:rPr lang="en-US" sz="11200" i="1" dirty="0">
                <a:effectLst/>
                <a:latin typeface="Calibri" panose="020F0502020204030204" pitchFamily="34" charset="0"/>
                <a:ea typeface="Calibri" panose="020F0502020204030204" pitchFamily="34" charset="0"/>
                <a:cs typeface="Calibri" panose="020F0502020204030204" pitchFamily="34" charset="0"/>
              </a:rPr>
              <a:t>Nature</a:t>
            </a:r>
            <a:r>
              <a:rPr lang="en-US" sz="11200" dirty="0">
                <a:effectLst/>
                <a:latin typeface="Calibri" panose="020F0502020204030204" pitchFamily="34" charset="0"/>
                <a:ea typeface="Calibri" panose="020F0502020204030204" pitchFamily="34" charset="0"/>
                <a:cs typeface="Calibri" panose="020F0502020204030204" pitchFamily="34" charset="0"/>
              </a:rPr>
              <a:t> </a:t>
            </a:r>
            <a:r>
              <a:rPr lang="en-US" sz="11200" b="1" dirty="0">
                <a:effectLst/>
                <a:latin typeface="Calibri" panose="020F0502020204030204" pitchFamily="34" charset="0"/>
                <a:ea typeface="Calibri" panose="020F0502020204030204" pitchFamily="34" charset="0"/>
                <a:cs typeface="Calibri" panose="020F0502020204030204" pitchFamily="34" charset="0"/>
              </a:rPr>
              <a:t>2013</a:t>
            </a:r>
            <a:r>
              <a:rPr lang="en-US" sz="11200" dirty="0">
                <a:effectLst/>
                <a:latin typeface="Calibri" panose="020F0502020204030204" pitchFamily="34" charset="0"/>
                <a:ea typeface="Calibri" panose="020F0502020204030204" pitchFamily="34" charset="0"/>
                <a:cs typeface="Calibri" panose="020F0502020204030204" pitchFamily="34" charset="0"/>
              </a:rPr>
              <a:t>, </a:t>
            </a:r>
            <a:r>
              <a:rPr lang="en-US" sz="11200" i="1" dirty="0">
                <a:effectLst/>
                <a:latin typeface="Calibri" panose="020F0502020204030204" pitchFamily="34" charset="0"/>
                <a:ea typeface="Calibri" panose="020F0502020204030204" pitchFamily="34" charset="0"/>
                <a:cs typeface="Calibri" panose="020F0502020204030204" pitchFamily="34" charset="0"/>
              </a:rPr>
              <a:t>493</a:t>
            </a:r>
            <a:r>
              <a:rPr lang="en-US" sz="11200" dirty="0">
                <a:effectLst/>
                <a:latin typeface="Calibri" panose="020F0502020204030204" pitchFamily="34" charset="0"/>
                <a:ea typeface="Calibri" panose="020F0502020204030204" pitchFamily="34" charset="0"/>
                <a:cs typeface="Calibri" panose="020F0502020204030204" pitchFamily="34" charset="0"/>
              </a:rPr>
              <a:t> (7432), 365–370. https://doi.org/10.1038/nature11770.</a:t>
            </a:r>
            <a:endParaRPr lang="en-US" sz="112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1200" dirty="0">
                <a:latin typeface="Calibri" panose="020F0502020204030204" pitchFamily="34" charset="0"/>
                <a:ea typeface="Calibri" panose="020F0502020204030204" pitchFamily="34" charset="0"/>
                <a:cs typeface="Calibri" panose="020F0502020204030204" pitchFamily="34" charset="0"/>
              </a:rPr>
              <a:t>[</a:t>
            </a:r>
            <a:r>
              <a:rPr lang="en-US" sz="11200" dirty="0">
                <a:effectLst/>
                <a:latin typeface="Calibri" panose="020F0502020204030204" pitchFamily="34" charset="0"/>
                <a:ea typeface="Calibri" panose="020F0502020204030204" pitchFamily="34" charset="0"/>
                <a:cs typeface="Calibri" panose="020F0502020204030204" pitchFamily="34" charset="0"/>
              </a:rPr>
              <a:t>3] Properties: Platinum - Properties and Applications https://www.azom.com/properties.aspx?ArticleID=601 (accessed Jul 8, 2020).</a:t>
            </a:r>
            <a:endParaRPr lang="en-US" sz="112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1200" dirty="0">
                <a:latin typeface="Calibri" panose="020F0502020204030204" pitchFamily="34" charset="0"/>
                <a:ea typeface="Calibri" panose="020F0502020204030204" pitchFamily="34" charset="0"/>
                <a:cs typeface="Calibri" panose="020F0502020204030204" pitchFamily="34" charset="0"/>
              </a:rPr>
              <a:t>[</a:t>
            </a:r>
            <a:r>
              <a:rPr lang="en-US" sz="11200" dirty="0">
                <a:effectLst/>
                <a:latin typeface="Calibri" panose="020F0502020204030204" pitchFamily="34" charset="0"/>
                <a:ea typeface="Calibri" panose="020F0502020204030204" pitchFamily="34" charset="0"/>
                <a:cs typeface="Calibri" panose="020F0502020204030204" pitchFamily="34" charset="0"/>
              </a:rPr>
              <a:t>4</a:t>
            </a:r>
            <a:r>
              <a:rPr lang="en-US" sz="11200" dirty="0">
                <a:latin typeface="Calibri" panose="020F0502020204030204" pitchFamily="34" charset="0"/>
                <a:ea typeface="Calibri" panose="020F0502020204030204" pitchFamily="34" charset="0"/>
                <a:cs typeface="Calibri" panose="020F0502020204030204" pitchFamily="34" charset="0"/>
              </a:rPr>
              <a:t>]</a:t>
            </a:r>
            <a:r>
              <a:rPr lang="en-US" sz="11200" dirty="0">
                <a:effectLst/>
                <a:latin typeface="Calibri" panose="020F0502020204030204" pitchFamily="34" charset="0"/>
                <a:ea typeface="Calibri" panose="020F0502020204030204" pitchFamily="34" charset="0"/>
                <a:cs typeface="Calibri" panose="020F0502020204030204" pitchFamily="34" charset="0"/>
              </a:rPr>
              <a:t> Boer, F. R.; Boom, R.; </a:t>
            </a:r>
            <a:r>
              <a:rPr lang="en-US" sz="11200" dirty="0" err="1">
                <a:effectLst/>
                <a:latin typeface="Calibri" panose="020F0502020204030204" pitchFamily="34" charset="0"/>
                <a:ea typeface="Calibri" panose="020F0502020204030204" pitchFamily="34" charset="0"/>
                <a:cs typeface="Calibri" panose="020F0502020204030204" pitchFamily="34" charset="0"/>
              </a:rPr>
              <a:t>Mattens</a:t>
            </a:r>
            <a:r>
              <a:rPr lang="en-US" sz="11200" dirty="0">
                <a:effectLst/>
                <a:latin typeface="Calibri" panose="020F0502020204030204" pitchFamily="34" charset="0"/>
                <a:ea typeface="Calibri" panose="020F0502020204030204" pitchFamily="34" charset="0"/>
                <a:cs typeface="Calibri" panose="020F0502020204030204" pitchFamily="34" charset="0"/>
              </a:rPr>
              <a:t>, W. C. M.; </a:t>
            </a:r>
            <a:r>
              <a:rPr lang="en-US" sz="11200" dirty="0" err="1">
                <a:effectLst/>
                <a:latin typeface="Calibri" panose="020F0502020204030204" pitchFamily="34" charset="0"/>
                <a:ea typeface="Calibri" panose="020F0502020204030204" pitchFamily="34" charset="0"/>
                <a:cs typeface="Calibri" panose="020F0502020204030204" pitchFamily="34" charset="0"/>
              </a:rPr>
              <a:t>Miedema</a:t>
            </a:r>
            <a:r>
              <a:rPr lang="en-US" sz="11200" dirty="0">
                <a:effectLst/>
                <a:latin typeface="Calibri" panose="020F0502020204030204" pitchFamily="34" charset="0"/>
                <a:ea typeface="Calibri" panose="020F0502020204030204" pitchFamily="34" charset="0"/>
                <a:cs typeface="Calibri" panose="020F0502020204030204" pitchFamily="34" charset="0"/>
              </a:rPr>
              <a:t>, A. R.; </a:t>
            </a:r>
            <a:r>
              <a:rPr lang="en-US" sz="11200" dirty="0" err="1">
                <a:effectLst/>
                <a:latin typeface="Calibri" panose="020F0502020204030204" pitchFamily="34" charset="0"/>
                <a:ea typeface="Calibri" panose="020F0502020204030204" pitchFamily="34" charset="0"/>
                <a:cs typeface="Calibri" panose="020F0502020204030204" pitchFamily="34" charset="0"/>
              </a:rPr>
              <a:t>Niessen</a:t>
            </a:r>
            <a:r>
              <a:rPr lang="en-US" sz="11200" dirty="0">
                <a:effectLst/>
                <a:latin typeface="Calibri" panose="020F0502020204030204" pitchFamily="34" charset="0"/>
                <a:ea typeface="Calibri" panose="020F0502020204030204" pitchFamily="34" charset="0"/>
                <a:cs typeface="Calibri" panose="020F0502020204030204" pitchFamily="34" charset="0"/>
              </a:rPr>
              <a:t>, A. K. </a:t>
            </a:r>
            <a:r>
              <a:rPr lang="en-US" sz="11200" i="1" dirty="0">
                <a:effectLst/>
                <a:latin typeface="Calibri" panose="020F0502020204030204" pitchFamily="34" charset="0"/>
                <a:ea typeface="Calibri" panose="020F0502020204030204" pitchFamily="34" charset="0"/>
                <a:cs typeface="Calibri" panose="020F0502020204030204" pitchFamily="34" charset="0"/>
              </a:rPr>
              <a:t>Cohesion in Metals: Transition Metal Alloys</a:t>
            </a:r>
            <a:r>
              <a:rPr lang="en-US" sz="11200" dirty="0">
                <a:effectLst/>
                <a:latin typeface="Calibri" panose="020F0502020204030204" pitchFamily="34" charset="0"/>
                <a:ea typeface="Calibri" panose="020F0502020204030204" pitchFamily="34" charset="0"/>
                <a:cs typeface="Calibri" panose="020F0502020204030204" pitchFamily="34" charset="0"/>
              </a:rPr>
              <a:t>; North-Holland, 1988.</a:t>
            </a:r>
            <a:endParaRPr lang="en-US" sz="1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0" indent="0">
              <a:buNone/>
            </a:pPr>
            <a:endParaRPr lang="en-US" dirty="0"/>
          </a:p>
        </p:txBody>
      </p:sp>
    </p:spTree>
    <p:extLst>
      <p:ext uri="{BB962C8B-B14F-4D97-AF65-F5344CB8AC3E}">
        <p14:creationId xmlns:p14="http://schemas.microsoft.com/office/powerpoint/2010/main" val="33111932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563F8-260C-4669-AEA1-D3D0D4E6685F}"/>
              </a:ext>
            </a:extLst>
          </p:cNvPr>
          <p:cNvSpPr>
            <a:spLocks noGrp="1"/>
          </p:cNvSpPr>
          <p:nvPr>
            <p:ph type="title"/>
          </p:nvPr>
        </p:nvSpPr>
        <p:spPr/>
        <p:txBody>
          <a:bodyPr/>
          <a:lstStyle/>
          <a:p>
            <a:r>
              <a:rPr lang="en-US" dirty="0"/>
              <a:t>Thanks for listening!</a:t>
            </a:r>
          </a:p>
        </p:txBody>
      </p:sp>
    </p:spTree>
    <p:extLst>
      <p:ext uri="{BB962C8B-B14F-4D97-AF65-F5344CB8AC3E}">
        <p14:creationId xmlns:p14="http://schemas.microsoft.com/office/powerpoint/2010/main" val="34318565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68C94-4C96-4E15-807C-8C4877EFB661}"/>
              </a:ext>
            </a:extLst>
          </p:cNvPr>
          <p:cNvSpPr>
            <a:spLocks noGrp="1"/>
          </p:cNvSpPr>
          <p:nvPr>
            <p:ph type="title"/>
          </p:nvPr>
        </p:nvSpPr>
        <p:spPr>
          <a:xfrm>
            <a:off x="838200" y="-3969"/>
            <a:ext cx="10515600" cy="1325563"/>
          </a:xfrm>
        </p:spPr>
        <p:txBody>
          <a:bodyPr/>
          <a:lstStyle/>
          <a:p>
            <a:r>
              <a:rPr lang="en-US" dirty="0"/>
              <a:t>What do catalysts do?</a:t>
            </a:r>
          </a:p>
        </p:txBody>
      </p:sp>
      <p:sp>
        <p:nvSpPr>
          <p:cNvPr id="3" name="Content Placeholder 2">
            <a:extLst>
              <a:ext uri="{FF2B5EF4-FFF2-40B4-BE49-F238E27FC236}">
                <a16:creationId xmlns:a16="http://schemas.microsoft.com/office/drawing/2014/main" id="{16D3BEFC-7DBD-49FB-B78E-16D71B8D093B}"/>
              </a:ext>
            </a:extLst>
          </p:cNvPr>
          <p:cNvSpPr>
            <a:spLocks noGrp="1"/>
          </p:cNvSpPr>
          <p:nvPr>
            <p:ph idx="1"/>
          </p:nvPr>
        </p:nvSpPr>
        <p:spPr>
          <a:xfrm>
            <a:off x="6502400" y="1321594"/>
            <a:ext cx="5257800" cy="4520406"/>
          </a:xfrm>
        </p:spPr>
        <p:txBody>
          <a:bodyPr>
            <a:normAutofit/>
          </a:bodyPr>
          <a:lstStyle/>
          <a:p>
            <a:r>
              <a:rPr lang="en-US" dirty="0"/>
              <a:t>Increase the rate, efficiency, and selectivity of chemical reactions</a:t>
            </a:r>
          </a:p>
          <a:p>
            <a:r>
              <a:rPr lang="en-US" dirty="0">
                <a:cs typeface="Times New Roman" panose="02020603050405020304" pitchFamily="18" charset="0"/>
              </a:rPr>
              <a:t>Used to produce fuels and chemicals</a:t>
            </a:r>
          </a:p>
          <a:p>
            <a:pPr lvl="1"/>
            <a:r>
              <a:rPr lang="en-US" dirty="0">
                <a:cs typeface="Times New Roman" panose="02020603050405020304" pitchFamily="18" charset="0"/>
              </a:rPr>
              <a:t>Example: a</a:t>
            </a:r>
            <a:r>
              <a:rPr lang="en-US" sz="2400" dirty="0">
                <a:cs typeface="Times New Roman" panose="02020603050405020304" pitchFamily="18" charset="0"/>
              </a:rPr>
              <a:t>rtificial fertilizers from the Haber-Bosch process</a:t>
            </a:r>
          </a:p>
        </p:txBody>
      </p:sp>
      <p:pic>
        <p:nvPicPr>
          <p:cNvPr id="1034" name="Picture 10" descr="Single-atom platinum catalyst efficiently generates hydrogen from methanol">
            <a:extLst>
              <a:ext uri="{FF2B5EF4-FFF2-40B4-BE49-F238E27FC236}">
                <a16:creationId xmlns:a16="http://schemas.microsoft.com/office/drawing/2014/main" id="{237B3EE8-F823-46CB-921C-D885B29A1F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400" y="1321594"/>
            <a:ext cx="6096000" cy="48419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28096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D7335-42EA-43D5-AA7C-9BF3BC23A960}"/>
              </a:ext>
            </a:extLst>
          </p:cNvPr>
          <p:cNvSpPr>
            <a:spLocks noGrp="1"/>
          </p:cNvSpPr>
          <p:nvPr>
            <p:ph type="title"/>
          </p:nvPr>
        </p:nvSpPr>
        <p:spPr>
          <a:xfrm>
            <a:off x="838200" y="18255"/>
            <a:ext cx="10515600" cy="1325563"/>
          </a:xfrm>
        </p:spPr>
        <p:txBody>
          <a:bodyPr/>
          <a:lstStyle/>
          <a:p>
            <a:r>
              <a:rPr lang="en-US" dirty="0"/>
              <a:t>The catalytic mechanism</a:t>
            </a:r>
          </a:p>
        </p:txBody>
      </p:sp>
      <p:sp>
        <p:nvSpPr>
          <p:cNvPr id="3" name="Content Placeholder 2">
            <a:extLst>
              <a:ext uri="{FF2B5EF4-FFF2-40B4-BE49-F238E27FC236}">
                <a16:creationId xmlns:a16="http://schemas.microsoft.com/office/drawing/2014/main" id="{BE0E7485-D3A2-4A36-B021-54DCC4836CF9}"/>
              </a:ext>
            </a:extLst>
          </p:cNvPr>
          <p:cNvSpPr>
            <a:spLocks noGrp="1"/>
          </p:cNvSpPr>
          <p:nvPr>
            <p:ph idx="1"/>
          </p:nvPr>
        </p:nvSpPr>
        <p:spPr>
          <a:xfrm>
            <a:off x="838200" y="1343818"/>
            <a:ext cx="10515600" cy="1539082"/>
          </a:xfrm>
        </p:spPr>
        <p:txBody>
          <a:bodyPr/>
          <a:lstStyle/>
          <a:p>
            <a:pPr marL="514350" indent="-514350">
              <a:buFont typeface="+mj-lt"/>
              <a:buAutoNum type="arabicPeriod"/>
            </a:pPr>
            <a:r>
              <a:rPr lang="en-US" dirty="0"/>
              <a:t>Gaseous reactants </a:t>
            </a:r>
            <a:r>
              <a:rPr lang="en-US" i="1" dirty="0"/>
              <a:t>ad</a:t>
            </a:r>
            <a:r>
              <a:rPr lang="en-US" dirty="0"/>
              <a:t>sorb onto the catalyst surface</a:t>
            </a:r>
          </a:p>
          <a:p>
            <a:pPr marL="514350" indent="-514350">
              <a:buFont typeface="+mj-lt"/>
              <a:buAutoNum type="arabicPeriod"/>
            </a:pPr>
            <a:r>
              <a:rPr lang="en-US" dirty="0"/>
              <a:t>Bound reactants transform into the desired product(s)</a:t>
            </a:r>
          </a:p>
          <a:p>
            <a:pPr marL="514350" indent="-514350">
              <a:buFont typeface="+mj-lt"/>
              <a:buAutoNum type="arabicPeriod"/>
            </a:pPr>
            <a:r>
              <a:rPr lang="en-US" dirty="0"/>
              <a:t>Product(s) </a:t>
            </a:r>
            <a:r>
              <a:rPr lang="en-US" i="1" dirty="0"/>
              <a:t>de</a:t>
            </a:r>
            <a:r>
              <a:rPr lang="en-US" dirty="0"/>
              <a:t>sorb from the catalyst surface</a:t>
            </a:r>
          </a:p>
        </p:txBody>
      </p:sp>
      <p:pic>
        <p:nvPicPr>
          <p:cNvPr id="4" name="HaberBosch_clip">
            <a:hlinkClick r:id="" action="ppaction://media"/>
            <a:extLst>
              <a:ext uri="{FF2B5EF4-FFF2-40B4-BE49-F238E27FC236}">
                <a16:creationId xmlns:a16="http://schemas.microsoft.com/office/drawing/2014/main" id="{C06891C3-9D45-4023-ACF8-8CFD4E26F015}"/>
              </a:ext>
            </a:extLst>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2720622" y="2882900"/>
            <a:ext cx="6750756" cy="3797300"/>
          </a:xfrm>
          <a:prstGeom prst="rect">
            <a:avLst/>
          </a:prstGeom>
          <a:ln>
            <a:noFill/>
          </a:ln>
        </p:spPr>
      </p:pic>
    </p:spTree>
    <p:extLst>
      <p:ext uri="{BB962C8B-B14F-4D97-AF65-F5344CB8AC3E}">
        <p14:creationId xmlns:p14="http://schemas.microsoft.com/office/powerpoint/2010/main" val="1698061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0042"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seq concurrent="1" nextAc="seek">
              <p:cTn id="7" restart="whenNotActive" fill="hold" evtFilter="cancelBubble" nodeType="interactiveSeq">
                <p:stCondLst>
                  <p:cond evt="onClick" delay="0">
                    <p:tgtEl>
                      <p:spTgt spid="4"/>
                    </p:tgtEl>
                  </p:cond>
                </p:stCondLst>
                <p:endSync evt="end" delay="0">
                  <p:rtn val="all"/>
                </p:endSync>
                <p:childTnLst>
                  <p:par>
                    <p:cTn id="8" fill="hold">
                      <p:stCondLst>
                        <p:cond delay="0"/>
                      </p:stCondLst>
                      <p:childTnLst>
                        <p:par>
                          <p:cTn id="9" fill="hold">
                            <p:stCondLst>
                              <p:cond delay="0"/>
                            </p:stCondLst>
                            <p:childTnLst>
                              <p:par>
                                <p:cTn id="10" presetID="2" presetClass="mediacall" presetSubtype="0" fill="hold" nodeType="clickEffect">
                                  <p:stCondLst>
                                    <p:cond delay="0"/>
                                  </p:stCondLst>
                                  <p:childTnLst>
                                    <p:cmd type="call" cmd="togglePause">
                                      <p:cBhvr>
                                        <p:cTn id="11" dur="1" fill="hold"/>
                                        <p:tgtEl>
                                          <p:spTgt spid="4"/>
                                        </p:tgtEl>
                                      </p:cBhvr>
                                    </p:cmd>
                                  </p:childTnLst>
                                </p:cTn>
                              </p:par>
                            </p:childTnLst>
                          </p:cTn>
                        </p:par>
                      </p:childTnLst>
                    </p:cTn>
                  </p:par>
                </p:childTnLst>
              </p:cTn>
              <p:nextCondLst>
                <p:cond evt="onClick" delay="0">
                  <p:tgtEl>
                    <p:spTgt spid="4"/>
                  </p:tgtEl>
                </p:cond>
              </p:nextCondLst>
            </p:seq>
            <p:video>
              <p:cMediaNode vol="80000">
                <p:cTn id="12" fill="hold" display="0">
                  <p:stCondLst>
                    <p:cond delay="indefinite"/>
                  </p:stCondLst>
                </p:cTn>
                <p:tgtEl>
                  <p:spTgt spid="4"/>
                </p:tgtEl>
              </p:cMediaNode>
            </p:vide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4E4DC-06CF-418E-A8C1-9FE1614EF7A9}"/>
              </a:ext>
            </a:extLst>
          </p:cNvPr>
          <p:cNvSpPr>
            <a:spLocks noGrp="1"/>
          </p:cNvSpPr>
          <p:nvPr>
            <p:ph type="title"/>
          </p:nvPr>
        </p:nvSpPr>
        <p:spPr>
          <a:xfrm>
            <a:off x="838200" y="0"/>
            <a:ext cx="10515600" cy="1325563"/>
          </a:xfrm>
        </p:spPr>
        <p:txBody>
          <a:bodyPr/>
          <a:lstStyle/>
          <a:p>
            <a:r>
              <a:rPr lang="en-US" dirty="0"/>
              <a:t>Why do catalysts bind reactants?</a:t>
            </a:r>
          </a:p>
        </p:txBody>
      </p:sp>
      <p:sp>
        <p:nvSpPr>
          <p:cNvPr id="3" name="Content Placeholder 2">
            <a:extLst>
              <a:ext uri="{FF2B5EF4-FFF2-40B4-BE49-F238E27FC236}">
                <a16:creationId xmlns:a16="http://schemas.microsoft.com/office/drawing/2014/main" id="{102917A7-1775-450F-B3FC-39FA3CD135E5}"/>
              </a:ext>
            </a:extLst>
          </p:cNvPr>
          <p:cNvSpPr>
            <a:spLocks noGrp="1"/>
          </p:cNvSpPr>
          <p:nvPr>
            <p:ph idx="1"/>
          </p:nvPr>
        </p:nvSpPr>
        <p:spPr>
          <a:xfrm>
            <a:off x="6096000" y="1325563"/>
            <a:ext cx="5650145" cy="5532437"/>
          </a:xfrm>
        </p:spPr>
        <p:txBody>
          <a:bodyPr>
            <a:normAutofit/>
          </a:bodyPr>
          <a:lstStyle/>
          <a:p>
            <a:r>
              <a:rPr lang="en-US" dirty="0">
                <a:effectLst/>
                <a:ea typeface="Calibri" panose="020F0502020204030204" pitchFamily="34" charset="0"/>
                <a:cs typeface="Times New Roman" panose="02020603050405020304" pitchFamily="18" charset="0"/>
              </a:rPr>
              <a:t>Catalyst surface atoms are unstable relative to bulk atoms</a:t>
            </a:r>
          </a:p>
          <a:p>
            <a:pPr lvl="1">
              <a:buFont typeface="Wingdings" panose="05000000000000000000" pitchFamily="2" charset="2"/>
              <a:buChar char="Ø"/>
            </a:pPr>
            <a:r>
              <a:rPr lang="en-US" dirty="0">
                <a:ea typeface="Calibri" panose="020F0502020204030204" pitchFamily="34" charset="0"/>
                <a:cs typeface="Times New Roman" panose="02020603050405020304" pitchFamily="18" charset="0"/>
              </a:rPr>
              <a:t>Instability causes reactivity</a:t>
            </a:r>
            <a:endParaRPr lang="en-US" dirty="0">
              <a:effectLst/>
              <a:ea typeface="Calibri" panose="020F0502020204030204" pitchFamily="34" charset="0"/>
              <a:cs typeface="Times New Roman" panose="02020603050405020304" pitchFamily="18" charset="0"/>
            </a:endParaRPr>
          </a:p>
          <a:p>
            <a:r>
              <a:rPr lang="en-US" dirty="0">
                <a:ea typeface="Calibri" panose="020F0502020204030204" pitchFamily="34" charset="0"/>
                <a:cs typeface="Times New Roman" panose="02020603050405020304" pitchFamily="18" charset="0"/>
              </a:rPr>
              <a:t>The </a:t>
            </a:r>
            <a:r>
              <a:rPr lang="en-US" b="1" dirty="0">
                <a:effectLst/>
                <a:ea typeface="Calibri" panose="020F0502020204030204" pitchFamily="34" charset="0"/>
                <a:cs typeface="Times New Roman" panose="02020603050405020304" pitchFamily="18" charset="0"/>
              </a:rPr>
              <a:t>surface energy </a:t>
            </a:r>
            <a:r>
              <a:rPr lang="en-US" dirty="0">
                <a:effectLst/>
                <a:ea typeface="Calibri" panose="020F0502020204030204" pitchFamily="34" charset="0"/>
                <a:cs typeface="Times New Roman" panose="02020603050405020304" pitchFamily="18" charset="0"/>
              </a:rPr>
              <a:t>quantifies the instability of a surface relative to the bulk</a:t>
            </a:r>
          </a:p>
          <a:p>
            <a:r>
              <a:rPr lang="en-US" dirty="0">
                <a:ea typeface="Calibri" panose="020F0502020204030204" pitchFamily="34" charset="0"/>
                <a:cs typeface="Times New Roman" panose="02020603050405020304" pitchFamily="18" charset="0"/>
              </a:rPr>
              <a:t>Understanding catalysis requires a way to obtain accurate surface energies</a:t>
            </a:r>
          </a:p>
        </p:txBody>
      </p:sp>
      <p:pic>
        <p:nvPicPr>
          <p:cNvPr id="16" name="Picture 15" descr="Bonding in a solid, which impacts its surface energy">
            <a:extLst>
              <a:ext uri="{FF2B5EF4-FFF2-40B4-BE49-F238E27FC236}">
                <a16:creationId xmlns:a16="http://schemas.microsoft.com/office/drawing/2014/main" id="{FAA53857-4D91-44A7-8E39-8499F7F9284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3510" y="1325562"/>
            <a:ext cx="5650145" cy="5532437"/>
          </a:xfrm>
          <a:prstGeom prst="rect">
            <a:avLst/>
          </a:prstGeom>
          <a:noFill/>
          <a:ln>
            <a:noFill/>
          </a:ln>
        </p:spPr>
      </p:pic>
    </p:spTree>
    <p:extLst>
      <p:ext uri="{BB962C8B-B14F-4D97-AF65-F5344CB8AC3E}">
        <p14:creationId xmlns:p14="http://schemas.microsoft.com/office/powerpoint/2010/main" val="39494128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502E9-7F32-45F8-8DDF-D7DD1A3BBC0F}"/>
              </a:ext>
            </a:extLst>
          </p:cNvPr>
          <p:cNvSpPr>
            <a:spLocks noGrp="1"/>
          </p:cNvSpPr>
          <p:nvPr>
            <p:ph type="title"/>
          </p:nvPr>
        </p:nvSpPr>
        <p:spPr>
          <a:xfrm>
            <a:off x="838200" y="18255"/>
            <a:ext cx="10515600" cy="1325563"/>
          </a:xfrm>
        </p:spPr>
        <p:txBody>
          <a:bodyPr/>
          <a:lstStyle/>
          <a:p>
            <a:r>
              <a:rPr lang="en-US" dirty="0"/>
              <a:t>Theoretical approach</a:t>
            </a:r>
          </a:p>
        </p:txBody>
      </p:sp>
      <p:sp>
        <p:nvSpPr>
          <p:cNvPr id="3" name="Content Placeholder 2">
            <a:extLst>
              <a:ext uri="{FF2B5EF4-FFF2-40B4-BE49-F238E27FC236}">
                <a16:creationId xmlns:a16="http://schemas.microsoft.com/office/drawing/2014/main" id="{7EB9315F-D53F-4773-ADEF-A84C4FDF91ED}"/>
              </a:ext>
            </a:extLst>
          </p:cNvPr>
          <p:cNvSpPr>
            <a:spLocks noGrp="1"/>
          </p:cNvSpPr>
          <p:nvPr>
            <p:ph idx="1"/>
          </p:nvPr>
        </p:nvSpPr>
        <p:spPr>
          <a:xfrm>
            <a:off x="838200" y="1343818"/>
            <a:ext cx="10515600" cy="5082382"/>
          </a:xfrm>
        </p:spPr>
        <p:txBody>
          <a:bodyPr>
            <a:normAutofit/>
          </a:bodyPr>
          <a:lstStyle/>
          <a:p>
            <a:r>
              <a:rPr lang="en-US" dirty="0"/>
              <a:t>Density functional theory (DFT) inadequate for accurately computing surface energies [1]</a:t>
            </a:r>
          </a:p>
          <a:p>
            <a:r>
              <a:rPr lang="en-US" dirty="0"/>
              <a:t>Coupled-cluster theory is the “</a:t>
            </a:r>
            <a:r>
              <a:rPr lang="en-US" b="1" dirty="0">
                <a:solidFill>
                  <a:schemeClr val="accent4"/>
                </a:solidFill>
              </a:rPr>
              <a:t>gold standard</a:t>
            </a:r>
            <a:r>
              <a:rPr lang="en-US" dirty="0"/>
              <a:t>” of quantum chemistry at the molecular level</a:t>
            </a:r>
          </a:p>
          <a:p>
            <a:pPr lvl="1"/>
            <a:r>
              <a:rPr lang="en-US" dirty="0"/>
              <a:t>Coupled-cluster methods, like CCSD, have shown success in accurately computing properties of materials [2]</a:t>
            </a:r>
          </a:p>
          <a:p>
            <a:r>
              <a:rPr lang="en-US" dirty="0"/>
              <a:t>We computed surface energies using the simpler MP2 and more robust CCSD perturbative methods</a:t>
            </a:r>
          </a:p>
          <a:p>
            <a:pPr lvl="1"/>
            <a:r>
              <a:rPr lang="en-US" dirty="0"/>
              <a:t>Compared performance with DFT</a:t>
            </a:r>
          </a:p>
        </p:txBody>
      </p:sp>
    </p:spTree>
    <p:extLst>
      <p:ext uri="{BB962C8B-B14F-4D97-AF65-F5344CB8AC3E}">
        <p14:creationId xmlns:p14="http://schemas.microsoft.com/office/powerpoint/2010/main" val="6878310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93836-2A1E-4426-92C3-5B173E6BC6E4}"/>
              </a:ext>
            </a:extLst>
          </p:cNvPr>
          <p:cNvSpPr>
            <a:spLocks noGrp="1"/>
          </p:cNvSpPr>
          <p:nvPr>
            <p:ph type="title"/>
          </p:nvPr>
        </p:nvSpPr>
        <p:spPr>
          <a:xfrm>
            <a:off x="838200" y="0"/>
            <a:ext cx="10515600" cy="1325563"/>
          </a:xfrm>
        </p:spPr>
        <p:txBody>
          <a:bodyPr/>
          <a:lstStyle/>
          <a:p>
            <a:r>
              <a:rPr lang="en-US" dirty="0"/>
              <a:t>System chosen for study: platinum</a:t>
            </a:r>
          </a:p>
        </p:txBody>
      </p:sp>
      <p:sp>
        <p:nvSpPr>
          <p:cNvPr id="3" name="Content Placeholder 2">
            <a:extLst>
              <a:ext uri="{FF2B5EF4-FFF2-40B4-BE49-F238E27FC236}">
                <a16:creationId xmlns:a16="http://schemas.microsoft.com/office/drawing/2014/main" id="{ADDD161A-2521-4DA9-9168-168B2DAFB558}"/>
              </a:ext>
            </a:extLst>
          </p:cNvPr>
          <p:cNvSpPr>
            <a:spLocks noGrp="1"/>
          </p:cNvSpPr>
          <p:nvPr>
            <p:ph idx="1"/>
          </p:nvPr>
        </p:nvSpPr>
        <p:spPr>
          <a:xfrm>
            <a:off x="838200" y="1325563"/>
            <a:ext cx="10515600" cy="2434760"/>
          </a:xfrm>
        </p:spPr>
        <p:txBody>
          <a:bodyPr>
            <a:normAutofit/>
          </a:bodyPr>
          <a:lstStyle/>
          <a:p>
            <a:r>
              <a:rPr lang="en-US" dirty="0"/>
              <a:t>Metal, so gapless</a:t>
            </a:r>
          </a:p>
          <a:p>
            <a:r>
              <a:rPr lang="en-US" dirty="0"/>
              <a:t>But the perturbative MP2 and CCSD methods struggle to simulate gapless systems</a:t>
            </a:r>
          </a:p>
          <a:p>
            <a:pPr lvl="1">
              <a:buFont typeface="Wingdings" panose="05000000000000000000" pitchFamily="2" charset="2"/>
              <a:buChar char="Ø"/>
            </a:pPr>
            <a:r>
              <a:rPr lang="en-US" dirty="0"/>
              <a:t>A gap was introduced artificially</a:t>
            </a:r>
          </a:p>
          <a:p>
            <a:r>
              <a:rPr lang="en-US" dirty="0"/>
              <a:t>Focus on the platinum (111) surface</a:t>
            </a:r>
          </a:p>
        </p:txBody>
      </p:sp>
      <p:pic>
        <p:nvPicPr>
          <p:cNvPr id="6" name="Picture 6" descr="1.3: Surface Structures- fcc Metals - Chemistry LibreTexts">
            <a:extLst>
              <a:ext uri="{FF2B5EF4-FFF2-40B4-BE49-F238E27FC236}">
                <a16:creationId xmlns:a16="http://schemas.microsoft.com/office/drawing/2014/main" id="{FACE9A17-E261-4838-9B8D-36B4893691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25206" y="3511726"/>
            <a:ext cx="4336861" cy="3384374"/>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Conduction band - Energy Education">
            <a:extLst>
              <a:ext uri="{FF2B5EF4-FFF2-40B4-BE49-F238E27FC236}">
                <a16:creationId xmlns:a16="http://schemas.microsoft.com/office/drawing/2014/main" id="{978BD416-A13C-43B4-9AEA-4EDCFA1ADE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3499026"/>
            <a:ext cx="6087006" cy="3384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45896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44184-3502-4BAC-8148-A336A35801F4}"/>
              </a:ext>
            </a:extLst>
          </p:cNvPr>
          <p:cNvSpPr>
            <a:spLocks noGrp="1"/>
          </p:cNvSpPr>
          <p:nvPr>
            <p:ph type="title"/>
          </p:nvPr>
        </p:nvSpPr>
        <p:spPr>
          <a:xfrm>
            <a:off x="838200" y="416656"/>
            <a:ext cx="10515600" cy="1325563"/>
          </a:xfrm>
        </p:spPr>
        <p:txBody>
          <a:bodyPr/>
          <a:lstStyle/>
          <a:p>
            <a:r>
              <a:rPr lang="en-US" dirty="0"/>
              <a:t>Platinum lattice spacing (</a:t>
            </a:r>
            <a:r>
              <a:rPr lang="en-US" b="0" i="0" dirty="0">
                <a:effectLst/>
              </a:rPr>
              <a:t>Å)</a:t>
            </a:r>
            <a:r>
              <a:rPr lang="en-US" dirty="0"/>
              <a:t> optimization</a:t>
            </a:r>
          </a:p>
        </p:txBody>
      </p:sp>
      <p:sp>
        <p:nvSpPr>
          <p:cNvPr id="7" name="Content Placeholder 6">
            <a:extLst>
              <a:ext uri="{FF2B5EF4-FFF2-40B4-BE49-F238E27FC236}">
                <a16:creationId xmlns:a16="http://schemas.microsoft.com/office/drawing/2014/main" id="{DACD4334-E1CE-4564-B368-F6AB9AE38008}"/>
              </a:ext>
            </a:extLst>
          </p:cNvPr>
          <p:cNvSpPr>
            <a:spLocks noGrp="1"/>
          </p:cNvSpPr>
          <p:nvPr>
            <p:ph idx="1"/>
          </p:nvPr>
        </p:nvSpPr>
        <p:spPr>
          <a:xfrm>
            <a:off x="838200" y="2080418"/>
            <a:ext cx="10515600" cy="2361908"/>
          </a:xfrm>
        </p:spPr>
        <p:txBody>
          <a:bodyPr/>
          <a:lstStyle/>
          <a:p>
            <a:r>
              <a:rPr lang="en-US" dirty="0"/>
              <a:t>Basis set dependence</a:t>
            </a:r>
          </a:p>
          <a:p>
            <a:pPr lvl="1"/>
            <a:r>
              <a:rPr lang="en-US" dirty="0"/>
              <a:t>Minimal </a:t>
            </a:r>
            <a:r>
              <a:rPr lang="en-US" dirty="0" err="1"/>
              <a:t>gth-szv</a:t>
            </a:r>
            <a:r>
              <a:rPr lang="en-US" dirty="0"/>
              <a:t> basis overestimated</a:t>
            </a:r>
          </a:p>
          <a:p>
            <a:pPr lvl="1"/>
            <a:r>
              <a:rPr lang="en-US" dirty="0"/>
              <a:t>More robust </a:t>
            </a:r>
            <a:r>
              <a:rPr lang="en-US" dirty="0" err="1"/>
              <a:t>gth-dzvp</a:t>
            </a:r>
            <a:r>
              <a:rPr lang="en-US" dirty="0"/>
              <a:t> basis underestimated</a:t>
            </a:r>
          </a:p>
        </p:txBody>
      </p:sp>
      <p:graphicFrame>
        <p:nvGraphicFramePr>
          <p:cNvPr id="8" name="Content Placeholder 4">
            <a:extLst>
              <a:ext uri="{FF2B5EF4-FFF2-40B4-BE49-F238E27FC236}">
                <a16:creationId xmlns:a16="http://schemas.microsoft.com/office/drawing/2014/main" id="{53E80A5E-97CF-47C7-AC0D-02A57501A0B7}"/>
              </a:ext>
            </a:extLst>
          </p:cNvPr>
          <p:cNvGraphicFramePr>
            <a:graphicFrameLocks/>
          </p:cNvGraphicFramePr>
          <p:nvPr>
            <p:extLst>
              <p:ext uri="{D42A27DB-BD31-4B8C-83A1-F6EECF244321}">
                <p14:modId xmlns:p14="http://schemas.microsoft.com/office/powerpoint/2010/main" val="3607935415"/>
              </p:ext>
            </p:extLst>
          </p:nvPr>
        </p:nvGraphicFramePr>
        <p:xfrm>
          <a:off x="0" y="3705726"/>
          <a:ext cx="12211804" cy="1737580"/>
        </p:xfrm>
        <a:graphic>
          <a:graphicData uri="http://schemas.openxmlformats.org/drawingml/2006/table">
            <a:tbl>
              <a:tblPr firstRow="1" firstCol="1" bandRow="1">
                <a:tableStyleId>{7E9639D4-E3E2-4D34-9284-5A2195B3D0D7}</a:tableStyleId>
              </a:tblPr>
              <a:tblGrid>
                <a:gridCol w="2201886">
                  <a:extLst>
                    <a:ext uri="{9D8B030D-6E8A-4147-A177-3AD203B41FA5}">
                      <a16:colId xmlns:a16="http://schemas.microsoft.com/office/drawing/2014/main" val="3254114961"/>
                    </a:ext>
                  </a:extLst>
                </a:gridCol>
                <a:gridCol w="1445798">
                  <a:extLst>
                    <a:ext uri="{9D8B030D-6E8A-4147-A177-3AD203B41FA5}">
                      <a16:colId xmlns:a16="http://schemas.microsoft.com/office/drawing/2014/main" val="893143023"/>
                    </a:ext>
                  </a:extLst>
                </a:gridCol>
                <a:gridCol w="1445798">
                  <a:extLst>
                    <a:ext uri="{9D8B030D-6E8A-4147-A177-3AD203B41FA5}">
                      <a16:colId xmlns:a16="http://schemas.microsoft.com/office/drawing/2014/main" val="308215415"/>
                    </a:ext>
                  </a:extLst>
                </a:gridCol>
                <a:gridCol w="1445798">
                  <a:extLst>
                    <a:ext uri="{9D8B030D-6E8A-4147-A177-3AD203B41FA5}">
                      <a16:colId xmlns:a16="http://schemas.microsoft.com/office/drawing/2014/main" val="4211871852"/>
                    </a:ext>
                  </a:extLst>
                </a:gridCol>
                <a:gridCol w="1445798">
                  <a:extLst>
                    <a:ext uri="{9D8B030D-6E8A-4147-A177-3AD203B41FA5}">
                      <a16:colId xmlns:a16="http://schemas.microsoft.com/office/drawing/2014/main" val="17587559"/>
                    </a:ext>
                  </a:extLst>
                </a:gridCol>
                <a:gridCol w="1552622">
                  <a:extLst>
                    <a:ext uri="{9D8B030D-6E8A-4147-A177-3AD203B41FA5}">
                      <a16:colId xmlns:a16="http://schemas.microsoft.com/office/drawing/2014/main" val="1980402699"/>
                    </a:ext>
                  </a:extLst>
                </a:gridCol>
                <a:gridCol w="2674104">
                  <a:extLst>
                    <a:ext uri="{9D8B030D-6E8A-4147-A177-3AD203B41FA5}">
                      <a16:colId xmlns:a16="http://schemas.microsoft.com/office/drawing/2014/main" val="1410017170"/>
                    </a:ext>
                  </a:extLst>
                </a:gridCol>
              </a:tblGrid>
              <a:tr h="0">
                <a:tc rowSpan="2">
                  <a:txBody>
                    <a:bodyPr/>
                    <a:lstStyle/>
                    <a:p>
                      <a:pPr marL="0" marR="0" algn="ctr">
                        <a:lnSpc>
                          <a:spcPct val="107000"/>
                        </a:lnSpc>
                        <a:spcBef>
                          <a:spcPts val="0"/>
                        </a:spcBef>
                        <a:spcAft>
                          <a:spcPts val="0"/>
                        </a:spcAft>
                      </a:pPr>
                      <a:r>
                        <a:rPr lang="en-US" sz="2700" dirty="0">
                          <a:effectLst/>
                        </a:rPr>
                        <a:t>Basis Set</a:t>
                      </a:r>
                      <a:endParaRPr lang="en-US" sz="2900" dirty="0">
                        <a:effectLst/>
                        <a:latin typeface="Calibri" panose="020F0502020204030204" pitchFamily="34" charset="0"/>
                        <a:ea typeface="Calibri" panose="020F0502020204030204" pitchFamily="34" charset="0"/>
                        <a:cs typeface="Times New Roman" panose="02020603050405020304" pitchFamily="18" charset="0"/>
                      </a:endParaRPr>
                    </a:p>
                  </a:txBody>
                  <a:tcPr marL="177470" marR="17747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4">
                  <a:txBody>
                    <a:bodyPr/>
                    <a:lstStyle/>
                    <a:p>
                      <a:pPr marL="0" marR="0" algn="ctr">
                        <a:lnSpc>
                          <a:spcPct val="107000"/>
                        </a:lnSpc>
                        <a:spcBef>
                          <a:spcPts val="0"/>
                        </a:spcBef>
                        <a:spcAft>
                          <a:spcPts val="0"/>
                        </a:spcAft>
                      </a:pPr>
                      <a:r>
                        <a:rPr lang="en-US" sz="2900" dirty="0">
                          <a:effectLst/>
                          <a:latin typeface="Calibri" panose="020F0502020204030204" pitchFamily="34" charset="0"/>
                          <a:ea typeface="Calibri" panose="020F0502020204030204" pitchFamily="34" charset="0"/>
                          <a:cs typeface="Times New Roman" panose="02020603050405020304" pitchFamily="18" charset="0"/>
                        </a:rPr>
                        <a:t>DFT</a:t>
                      </a:r>
                    </a:p>
                  </a:txBody>
                  <a:tcPr marL="177470" marR="1774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algn="ctr">
                        <a:lnSpc>
                          <a:spcPct val="107000"/>
                        </a:lnSpc>
                        <a:spcBef>
                          <a:spcPts val="0"/>
                        </a:spcBef>
                        <a:spcAft>
                          <a:spcPts val="0"/>
                        </a:spcAft>
                      </a:pPr>
                      <a:endParaRPr lang="en-US" sz="2900" dirty="0">
                        <a:effectLst/>
                        <a:latin typeface="Calibri" panose="020F0502020204030204" pitchFamily="34" charset="0"/>
                        <a:ea typeface="Calibri" panose="020F0502020204030204" pitchFamily="34" charset="0"/>
                        <a:cs typeface="Times New Roman" panose="02020603050405020304" pitchFamily="18" charset="0"/>
                      </a:endParaRPr>
                    </a:p>
                  </a:txBody>
                  <a:tcPr marL="177470" marR="177470" marT="0" marB="0"/>
                </a:tc>
                <a:tc hMerge="1">
                  <a:txBody>
                    <a:bodyPr/>
                    <a:lstStyle/>
                    <a:p>
                      <a:pPr marL="0" marR="0" algn="ctr">
                        <a:lnSpc>
                          <a:spcPct val="107000"/>
                        </a:lnSpc>
                        <a:spcBef>
                          <a:spcPts val="0"/>
                        </a:spcBef>
                        <a:spcAft>
                          <a:spcPts val="0"/>
                        </a:spcAft>
                      </a:pPr>
                      <a:endParaRPr lang="en-US" sz="2900" dirty="0">
                        <a:effectLst/>
                        <a:latin typeface="Calibri" panose="020F0502020204030204" pitchFamily="34" charset="0"/>
                        <a:ea typeface="Calibri" panose="020F0502020204030204" pitchFamily="34" charset="0"/>
                        <a:cs typeface="Times New Roman" panose="02020603050405020304" pitchFamily="18" charset="0"/>
                      </a:endParaRPr>
                    </a:p>
                  </a:txBody>
                  <a:tcPr marL="177470" marR="177470" marT="0" marB="0"/>
                </a:tc>
                <a:tc hMerge="1">
                  <a:txBody>
                    <a:bodyPr/>
                    <a:lstStyle/>
                    <a:p>
                      <a:pPr marL="0" marR="0" algn="ctr">
                        <a:lnSpc>
                          <a:spcPct val="107000"/>
                        </a:lnSpc>
                        <a:spcBef>
                          <a:spcPts val="0"/>
                        </a:spcBef>
                        <a:spcAft>
                          <a:spcPts val="0"/>
                        </a:spcAft>
                      </a:pPr>
                      <a:endParaRPr lang="en-US" sz="2900" dirty="0">
                        <a:effectLst/>
                        <a:latin typeface="Calibri" panose="020F0502020204030204" pitchFamily="34" charset="0"/>
                        <a:ea typeface="Calibri" panose="020F0502020204030204" pitchFamily="34" charset="0"/>
                        <a:cs typeface="Times New Roman" panose="02020603050405020304" pitchFamily="18" charset="0"/>
                      </a:endParaRPr>
                    </a:p>
                  </a:txBody>
                  <a:tcPr marL="177470" marR="177470" marT="0" marB="0"/>
                </a:tc>
                <a:tc rowSpan="2">
                  <a:txBody>
                    <a:bodyPr/>
                    <a:lstStyle/>
                    <a:p>
                      <a:pPr marL="0" marR="0" algn="ctr">
                        <a:lnSpc>
                          <a:spcPct val="107000"/>
                        </a:lnSpc>
                        <a:spcBef>
                          <a:spcPts val="0"/>
                        </a:spcBef>
                        <a:spcAft>
                          <a:spcPts val="0"/>
                        </a:spcAft>
                      </a:pPr>
                      <a:r>
                        <a:rPr lang="en-US" sz="2700" dirty="0">
                          <a:effectLst/>
                        </a:rPr>
                        <a:t>Hartree </a:t>
                      </a:r>
                      <a:r>
                        <a:rPr lang="en-US" sz="2700" dirty="0" err="1">
                          <a:effectLst/>
                        </a:rPr>
                        <a:t>Fock</a:t>
                      </a:r>
                      <a:endParaRPr lang="en-US" sz="2900" dirty="0">
                        <a:effectLst/>
                        <a:latin typeface="Calibri" panose="020F0502020204030204" pitchFamily="34" charset="0"/>
                        <a:ea typeface="Calibri" panose="020F0502020204030204" pitchFamily="34" charset="0"/>
                        <a:cs typeface="Times New Roman" panose="02020603050405020304" pitchFamily="18" charset="0"/>
                      </a:endParaRPr>
                    </a:p>
                  </a:txBody>
                  <a:tcPr marL="177470" marR="17747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pPr marL="0" marR="0" algn="ctr">
                        <a:lnSpc>
                          <a:spcPct val="107000"/>
                        </a:lnSpc>
                        <a:spcBef>
                          <a:spcPts val="0"/>
                        </a:spcBef>
                        <a:spcAft>
                          <a:spcPts val="0"/>
                        </a:spcAft>
                      </a:pPr>
                      <a:r>
                        <a:rPr lang="en-US" sz="2700" dirty="0">
                          <a:effectLst/>
                        </a:rPr>
                        <a:t>Experiment [3]</a:t>
                      </a:r>
                      <a:endParaRPr lang="en-US" sz="2900" dirty="0">
                        <a:effectLst/>
                        <a:latin typeface="Calibri" panose="020F0502020204030204" pitchFamily="34" charset="0"/>
                        <a:ea typeface="Calibri" panose="020F0502020204030204" pitchFamily="34" charset="0"/>
                        <a:cs typeface="Times New Roman" panose="02020603050405020304" pitchFamily="18" charset="0"/>
                      </a:endParaRPr>
                    </a:p>
                  </a:txBody>
                  <a:tcPr marL="177470" marR="17747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7366771"/>
                  </a:ext>
                </a:extLst>
              </a:tr>
              <a:tr h="0">
                <a:tc vMerge="1">
                  <a:txBody>
                    <a:bodyPr/>
                    <a:lstStyle/>
                    <a:p>
                      <a:pPr marL="0" marR="0" algn="ctr">
                        <a:lnSpc>
                          <a:spcPct val="107000"/>
                        </a:lnSpc>
                        <a:spcBef>
                          <a:spcPts val="0"/>
                        </a:spcBef>
                        <a:spcAft>
                          <a:spcPts val="0"/>
                        </a:spcAft>
                      </a:pPr>
                      <a:endParaRPr lang="en-US" sz="2900" dirty="0">
                        <a:effectLst/>
                        <a:latin typeface="Calibri" panose="020F0502020204030204" pitchFamily="34" charset="0"/>
                        <a:ea typeface="Calibri" panose="020F0502020204030204" pitchFamily="34" charset="0"/>
                        <a:cs typeface="Times New Roman" panose="02020603050405020304" pitchFamily="18" charset="0"/>
                      </a:endParaRPr>
                    </a:p>
                  </a:txBody>
                  <a:tcPr marL="177470" marR="177470" marT="0" marB="0"/>
                </a:tc>
                <a:tc>
                  <a:txBody>
                    <a:bodyPr/>
                    <a:lstStyle/>
                    <a:p>
                      <a:pPr marL="0" marR="0" algn="ctr">
                        <a:lnSpc>
                          <a:spcPct val="107000"/>
                        </a:lnSpc>
                        <a:spcBef>
                          <a:spcPts val="0"/>
                        </a:spcBef>
                        <a:spcAft>
                          <a:spcPts val="0"/>
                        </a:spcAft>
                      </a:pPr>
                      <a:r>
                        <a:rPr lang="en-US" sz="2700" dirty="0">
                          <a:effectLst/>
                        </a:rPr>
                        <a:t>PBE</a:t>
                      </a:r>
                      <a:endParaRPr lang="en-US" sz="2900" dirty="0">
                        <a:effectLst/>
                        <a:latin typeface="Calibri" panose="020F0502020204030204" pitchFamily="34" charset="0"/>
                        <a:ea typeface="Calibri" panose="020F0502020204030204" pitchFamily="34" charset="0"/>
                        <a:cs typeface="Times New Roman" panose="02020603050405020304" pitchFamily="18" charset="0"/>
                      </a:endParaRPr>
                    </a:p>
                  </a:txBody>
                  <a:tcPr marL="177470" marR="1774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0" marR="0" algn="ctr">
                        <a:lnSpc>
                          <a:spcPct val="107000"/>
                        </a:lnSpc>
                        <a:spcBef>
                          <a:spcPts val="0"/>
                        </a:spcBef>
                        <a:spcAft>
                          <a:spcPts val="0"/>
                        </a:spcAft>
                      </a:pPr>
                      <a:r>
                        <a:rPr lang="en-US" sz="2700" dirty="0">
                          <a:effectLst/>
                        </a:rPr>
                        <a:t>LDA</a:t>
                      </a:r>
                      <a:endParaRPr lang="en-US" sz="2900" dirty="0">
                        <a:effectLst/>
                        <a:latin typeface="Calibri" panose="020F0502020204030204" pitchFamily="34" charset="0"/>
                        <a:ea typeface="Calibri" panose="020F0502020204030204" pitchFamily="34" charset="0"/>
                        <a:cs typeface="Times New Roman" panose="02020603050405020304" pitchFamily="18" charset="0"/>
                      </a:endParaRPr>
                    </a:p>
                  </a:txBody>
                  <a:tcPr marL="177470" marR="1774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0" marR="0" algn="ctr">
                        <a:lnSpc>
                          <a:spcPct val="107000"/>
                        </a:lnSpc>
                        <a:spcBef>
                          <a:spcPts val="0"/>
                        </a:spcBef>
                        <a:spcAft>
                          <a:spcPts val="0"/>
                        </a:spcAft>
                      </a:pPr>
                      <a:r>
                        <a:rPr lang="en-US" sz="2700" dirty="0">
                          <a:effectLst/>
                        </a:rPr>
                        <a:t>BLYP</a:t>
                      </a:r>
                      <a:endParaRPr lang="en-US" sz="2900" dirty="0">
                        <a:effectLst/>
                        <a:latin typeface="Calibri" panose="020F0502020204030204" pitchFamily="34" charset="0"/>
                        <a:ea typeface="Calibri" panose="020F0502020204030204" pitchFamily="34" charset="0"/>
                        <a:cs typeface="Times New Roman" panose="02020603050405020304" pitchFamily="18" charset="0"/>
                      </a:endParaRPr>
                    </a:p>
                  </a:txBody>
                  <a:tcPr marL="177470" marR="1774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0" marR="0" algn="ctr">
                        <a:lnSpc>
                          <a:spcPct val="107000"/>
                        </a:lnSpc>
                        <a:spcBef>
                          <a:spcPts val="0"/>
                        </a:spcBef>
                        <a:spcAft>
                          <a:spcPts val="0"/>
                        </a:spcAft>
                      </a:pPr>
                      <a:r>
                        <a:rPr lang="en-US" sz="2700" dirty="0">
                          <a:effectLst/>
                        </a:rPr>
                        <a:t>B3LYP</a:t>
                      </a:r>
                      <a:endParaRPr lang="en-US" sz="2900" dirty="0">
                        <a:effectLst/>
                        <a:latin typeface="Calibri" panose="020F0502020204030204" pitchFamily="34" charset="0"/>
                        <a:ea typeface="Calibri" panose="020F0502020204030204" pitchFamily="34" charset="0"/>
                        <a:cs typeface="Times New Roman" panose="02020603050405020304" pitchFamily="18" charset="0"/>
                      </a:endParaRPr>
                    </a:p>
                  </a:txBody>
                  <a:tcPr marL="177470" marR="1774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vMerge="1">
                  <a:txBody>
                    <a:bodyPr/>
                    <a:lstStyle/>
                    <a:p>
                      <a:pPr marL="0" marR="0" algn="ctr">
                        <a:lnSpc>
                          <a:spcPct val="107000"/>
                        </a:lnSpc>
                        <a:spcBef>
                          <a:spcPts val="0"/>
                        </a:spcBef>
                        <a:spcAft>
                          <a:spcPts val="0"/>
                        </a:spcAft>
                      </a:pPr>
                      <a:endParaRPr lang="en-US" sz="2900" dirty="0">
                        <a:effectLst/>
                        <a:latin typeface="Calibri" panose="020F0502020204030204" pitchFamily="34" charset="0"/>
                        <a:ea typeface="Calibri" panose="020F0502020204030204" pitchFamily="34" charset="0"/>
                        <a:cs typeface="Times New Roman" panose="02020603050405020304" pitchFamily="18" charset="0"/>
                      </a:endParaRPr>
                    </a:p>
                  </a:txBody>
                  <a:tcPr marL="177470" marR="177470" marT="0" marB="0" anchor="ctr"/>
                </a:tc>
                <a:tc vMerge="1">
                  <a:txBody>
                    <a:bodyPr/>
                    <a:lstStyle/>
                    <a:p>
                      <a:pPr marL="0" marR="0" algn="ctr">
                        <a:lnSpc>
                          <a:spcPct val="107000"/>
                        </a:lnSpc>
                        <a:spcBef>
                          <a:spcPts val="0"/>
                        </a:spcBef>
                        <a:spcAft>
                          <a:spcPts val="0"/>
                        </a:spcAft>
                      </a:pPr>
                      <a:endParaRPr lang="en-US" sz="2900" dirty="0">
                        <a:effectLst/>
                        <a:latin typeface="Calibri" panose="020F0502020204030204" pitchFamily="34" charset="0"/>
                        <a:ea typeface="Calibri" panose="020F0502020204030204" pitchFamily="34" charset="0"/>
                        <a:cs typeface="Times New Roman" panose="02020603050405020304" pitchFamily="18" charset="0"/>
                      </a:endParaRPr>
                    </a:p>
                  </a:txBody>
                  <a:tcPr marL="177470" marR="177470" marT="0" marB="0"/>
                </a:tc>
                <a:extLst>
                  <a:ext uri="{0D108BD9-81ED-4DB2-BD59-A6C34878D82A}">
                    <a16:rowId xmlns:a16="http://schemas.microsoft.com/office/drawing/2014/main" val="2800691373"/>
                  </a:ext>
                </a:extLst>
              </a:tr>
              <a:tr h="432418">
                <a:tc>
                  <a:txBody>
                    <a:bodyPr/>
                    <a:lstStyle/>
                    <a:p>
                      <a:pPr marL="0" marR="0" algn="ctr">
                        <a:lnSpc>
                          <a:spcPct val="107000"/>
                        </a:lnSpc>
                        <a:spcBef>
                          <a:spcPts val="0"/>
                        </a:spcBef>
                        <a:spcAft>
                          <a:spcPts val="0"/>
                        </a:spcAft>
                      </a:pPr>
                      <a:r>
                        <a:rPr lang="en-US" sz="2700">
                          <a:effectLst/>
                        </a:rPr>
                        <a:t>gth-szv</a:t>
                      </a:r>
                      <a:endParaRPr lang="en-US" sz="2900">
                        <a:effectLst/>
                        <a:latin typeface="Calibri" panose="020F0502020204030204" pitchFamily="34" charset="0"/>
                        <a:ea typeface="Calibri" panose="020F0502020204030204" pitchFamily="34" charset="0"/>
                        <a:cs typeface="Times New Roman" panose="02020603050405020304" pitchFamily="18" charset="0"/>
                      </a:endParaRPr>
                    </a:p>
                  </a:txBody>
                  <a:tcPr marL="177470" marR="1774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r">
                        <a:lnSpc>
                          <a:spcPct val="107000"/>
                        </a:lnSpc>
                        <a:spcBef>
                          <a:spcPts val="0"/>
                        </a:spcBef>
                        <a:spcAft>
                          <a:spcPts val="0"/>
                        </a:spcAft>
                      </a:pPr>
                      <a:r>
                        <a:rPr lang="en-US" sz="2700">
                          <a:effectLst/>
                        </a:rPr>
                        <a:t>4.20</a:t>
                      </a:r>
                      <a:endParaRPr lang="en-US" sz="2900">
                        <a:effectLst/>
                        <a:latin typeface="Calibri" panose="020F0502020204030204" pitchFamily="34" charset="0"/>
                        <a:ea typeface="Calibri" panose="020F0502020204030204" pitchFamily="34" charset="0"/>
                        <a:cs typeface="Times New Roman" panose="02020603050405020304" pitchFamily="18" charset="0"/>
                      </a:endParaRPr>
                    </a:p>
                  </a:txBody>
                  <a:tcPr marL="177470" marR="1774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r">
                        <a:lnSpc>
                          <a:spcPct val="107000"/>
                        </a:lnSpc>
                        <a:spcBef>
                          <a:spcPts val="0"/>
                        </a:spcBef>
                        <a:spcAft>
                          <a:spcPts val="0"/>
                        </a:spcAft>
                      </a:pPr>
                      <a:r>
                        <a:rPr lang="en-US" sz="2700">
                          <a:effectLst/>
                        </a:rPr>
                        <a:t>4.05</a:t>
                      </a:r>
                      <a:endParaRPr lang="en-US" sz="2900">
                        <a:effectLst/>
                        <a:latin typeface="Calibri" panose="020F0502020204030204" pitchFamily="34" charset="0"/>
                        <a:ea typeface="Calibri" panose="020F0502020204030204" pitchFamily="34" charset="0"/>
                        <a:cs typeface="Times New Roman" panose="02020603050405020304" pitchFamily="18" charset="0"/>
                      </a:endParaRPr>
                    </a:p>
                  </a:txBody>
                  <a:tcPr marL="177470" marR="1774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r">
                        <a:lnSpc>
                          <a:spcPct val="107000"/>
                        </a:lnSpc>
                        <a:spcBef>
                          <a:spcPts val="0"/>
                        </a:spcBef>
                        <a:spcAft>
                          <a:spcPts val="0"/>
                        </a:spcAft>
                      </a:pPr>
                      <a:r>
                        <a:rPr lang="en-US" sz="2700" dirty="0">
                          <a:effectLst/>
                        </a:rPr>
                        <a:t>4.63</a:t>
                      </a:r>
                      <a:endParaRPr lang="en-US" sz="2900" dirty="0">
                        <a:effectLst/>
                        <a:latin typeface="Calibri" panose="020F0502020204030204" pitchFamily="34" charset="0"/>
                        <a:ea typeface="Calibri" panose="020F0502020204030204" pitchFamily="34" charset="0"/>
                        <a:cs typeface="Times New Roman" panose="02020603050405020304" pitchFamily="18" charset="0"/>
                      </a:endParaRPr>
                    </a:p>
                  </a:txBody>
                  <a:tcPr marL="177470" marR="1774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r">
                        <a:lnSpc>
                          <a:spcPct val="107000"/>
                        </a:lnSpc>
                        <a:spcBef>
                          <a:spcPts val="0"/>
                        </a:spcBef>
                        <a:spcAft>
                          <a:spcPts val="0"/>
                        </a:spcAft>
                      </a:pPr>
                      <a:r>
                        <a:rPr lang="en-US" sz="2700" dirty="0">
                          <a:effectLst/>
                        </a:rPr>
                        <a:t>4.05</a:t>
                      </a:r>
                      <a:endParaRPr lang="en-US" sz="2900" dirty="0">
                        <a:effectLst/>
                        <a:latin typeface="Calibri" panose="020F0502020204030204" pitchFamily="34" charset="0"/>
                        <a:ea typeface="Calibri" panose="020F0502020204030204" pitchFamily="34" charset="0"/>
                        <a:cs typeface="Times New Roman" panose="02020603050405020304" pitchFamily="18" charset="0"/>
                      </a:endParaRPr>
                    </a:p>
                  </a:txBody>
                  <a:tcPr marL="177470" marR="1774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r">
                        <a:lnSpc>
                          <a:spcPct val="107000"/>
                        </a:lnSpc>
                        <a:spcBef>
                          <a:spcPts val="0"/>
                        </a:spcBef>
                        <a:spcAft>
                          <a:spcPts val="0"/>
                        </a:spcAft>
                      </a:pPr>
                      <a:r>
                        <a:rPr lang="en-US" sz="2700" dirty="0">
                          <a:effectLst/>
                        </a:rPr>
                        <a:t>4.12</a:t>
                      </a:r>
                      <a:endParaRPr lang="en-US" sz="2900" dirty="0">
                        <a:effectLst/>
                        <a:latin typeface="Calibri" panose="020F0502020204030204" pitchFamily="34" charset="0"/>
                        <a:ea typeface="Calibri" panose="020F0502020204030204" pitchFamily="34" charset="0"/>
                        <a:cs typeface="Times New Roman" panose="02020603050405020304" pitchFamily="18" charset="0"/>
                      </a:endParaRPr>
                    </a:p>
                  </a:txBody>
                  <a:tcPr marL="177470" marR="1774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2700" dirty="0">
                          <a:effectLst/>
                        </a:rPr>
                        <a:t>3.9</a:t>
                      </a:r>
                      <a:r>
                        <a:rPr lang="en-US" sz="2700" kern="1200" dirty="0">
                          <a:solidFill>
                            <a:schemeClr val="tx1"/>
                          </a:solidFill>
                          <a:effectLst/>
                          <a:latin typeface="+mn-lt"/>
                          <a:ea typeface="+mn-ea"/>
                          <a:cs typeface="+mn-cs"/>
                        </a:rPr>
                        <a:t>2</a:t>
                      </a:r>
                    </a:p>
                  </a:txBody>
                  <a:tcPr marL="116288" marR="116288" marT="58144" marB="581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79454921"/>
                  </a:ext>
                </a:extLst>
              </a:tr>
              <a:tr h="432418">
                <a:tc>
                  <a:txBody>
                    <a:bodyPr/>
                    <a:lstStyle/>
                    <a:p>
                      <a:pPr marL="0" marR="0" algn="ctr">
                        <a:lnSpc>
                          <a:spcPct val="107000"/>
                        </a:lnSpc>
                        <a:spcBef>
                          <a:spcPts val="0"/>
                        </a:spcBef>
                        <a:spcAft>
                          <a:spcPts val="0"/>
                        </a:spcAft>
                      </a:pPr>
                      <a:r>
                        <a:rPr lang="en-US" sz="2700">
                          <a:effectLst/>
                        </a:rPr>
                        <a:t>gth-dzvp</a:t>
                      </a:r>
                      <a:endParaRPr lang="en-US" sz="2900">
                        <a:effectLst/>
                        <a:latin typeface="Calibri" panose="020F0502020204030204" pitchFamily="34" charset="0"/>
                        <a:ea typeface="Calibri" panose="020F0502020204030204" pitchFamily="34" charset="0"/>
                        <a:cs typeface="Times New Roman" panose="02020603050405020304" pitchFamily="18" charset="0"/>
                      </a:endParaRPr>
                    </a:p>
                  </a:txBody>
                  <a:tcPr marL="177470" marR="1774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r">
                        <a:lnSpc>
                          <a:spcPct val="107000"/>
                        </a:lnSpc>
                        <a:spcBef>
                          <a:spcPts val="0"/>
                        </a:spcBef>
                        <a:spcAft>
                          <a:spcPts val="0"/>
                        </a:spcAft>
                      </a:pPr>
                      <a:r>
                        <a:rPr lang="en-US" sz="2700">
                          <a:effectLst/>
                        </a:rPr>
                        <a:t>3.61</a:t>
                      </a:r>
                      <a:endParaRPr lang="en-US" sz="2900">
                        <a:effectLst/>
                        <a:latin typeface="Calibri" panose="020F0502020204030204" pitchFamily="34" charset="0"/>
                        <a:ea typeface="Calibri" panose="020F0502020204030204" pitchFamily="34" charset="0"/>
                        <a:cs typeface="Times New Roman" panose="02020603050405020304" pitchFamily="18" charset="0"/>
                      </a:endParaRPr>
                    </a:p>
                  </a:txBody>
                  <a:tcPr marL="177470" marR="1774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r">
                        <a:lnSpc>
                          <a:spcPct val="107000"/>
                        </a:lnSpc>
                        <a:spcBef>
                          <a:spcPts val="0"/>
                        </a:spcBef>
                        <a:spcAft>
                          <a:spcPts val="0"/>
                        </a:spcAft>
                      </a:pPr>
                      <a:r>
                        <a:rPr lang="en-US" sz="2700">
                          <a:effectLst/>
                        </a:rPr>
                        <a:t>3.57</a:t>
                      </a:r>
                      <a:endParaRPr lang="en-US" sz="2900">
                        <a:effectLst/>
                        <a:latin typeface="Calibri" panose="020F0502020204030204" pitchFamily="34" charset="0"/>
                        <a:ea typeface="Calibri" panose="020F0502020204030204" pitchFamily="34" charset="0"/>
                        <a:cs typeface="Times New Roman" panose="02020603050405020304" pitchFamily="18" charset="0"/>
                      </a:endParaRPr>
                    </a:p>
                  </a:txBody>
                  <a:tcPr marL="177470" marR="1774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r">
                        <a:lnSpc>
                          <a:spcPct val="107000"/>
                        </a:lnSpc>
                        <a:spcBef>
                          <a:spcPts val="0"/>
                        </a:spcBef>
                        <a:spcAft>
                          <a:spcPts val="0"/>
                        </a:spcAft>
                      </a:pPr>
                      <a:r>
                        <a:rPr lang="en-US" sz="2700">
                          <a:effectLst/>
                        </a:rPr>
                        <a:t>3.66</a:t>
                      </a:r>
                      <a:endParaRPr lang="en-US" sz="2900">
                        <a:effectLst/>
                        <a:latin typeface="Calibri" panose="020F0502020204030204" pitchFamily="34" charset="0"/>
                        <a:ea typeface="Calibri" panose="020F0502020204030204" pitchFamily="34" charset="0"/>
                        <a:cs typeface="Times New Roman" panose="02020603050405020304" pitchFamily="18" charset="0"/>
                      </a:endParaRPr>
                    </a:p>
                  </a:txBody>
                  <a:tcPr marL="177470" marR="1774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r">
                        <a:lnSpc>
                          <a:spcPct val="107000"/>
                        </a:lnSpc>
                        <a:spcBef>
                          <a:spcPts val="0"/>
                        </a:spcBef>
                        <a:spcAft>
                          <a:spcPts val="0"/>
                        </a:spcAft>
                      </a:pPr>
                      <a:r>
                        <a:rPr lang="en-US" sz="2700" dirty="0">
                          <a:effectLst/>
                        </a:rPr>
                        <a:t>3.62</a:t>
                      </a:r>
                      <a:endParaRPr lang="en-US" sz="2900" dirty="0">
                        <a:effectLst/>
                        <a:latin typeface="Calibri" panose="020F0502020204030204" pitchFamily="34" charset="0"/>
                        <a:ea typeface="Calibri" panose="020F0502020204030204" pitchFamily="34" charset="0"/>
                        <a:cs typeface="Times New Roman" panose="02020603050405020304" pitchFamily="18" charset="0"/>
                      </a:endParaRPr>
                    </a:p>
                  </a:txBody>
                  <a:tcPr marL="177470" marR="1774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r">
                        <a:lnSpc>
                          <a:spcPct val="107000"/>
                        </a:lnSpc>
                        <a:spcBef>
                          <a:spcPts val="0"/>
                        </a:spcBef>
                        <a:spcAft>
                          <a:spcPts val="0"/>
                        </a:spcAft>
                      </a:pPr>
                      <a:r>
                        <a:rPr lang="en-US" sz="2700" dirty="0">
                          <a:effectLst/>
                        </a:rPr>
                        <a:t>3.69</a:t>
                      </a:r>
                      <a:endParaRPr lang="en-US" sz="2900" dirty="0">
                        <a:effectLst/>
                        <a:latin typeface="Calibri" panose="020F0502020204030204" pitchFamily="34" charset="0"/>
                        <a:ea typeface="Calibri" panose="020F0502020204030204" pitchFamily="34" charset="0"/>
                        <a:cs typeface="Times New Roman" panose="02020603050405020304" pitchFamily="18" charset="0"/>
                      </a:endParaRPr>
                    </a:p>
                  </a:txBody>
                  <a:tcPr marL="177470" marR="1774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endParaRPr lang="en-US"/>
                    </a:p>
                  </a:txBody>
                  <a:tcPr/>
                </a:tc>
                <a:extLst>
                  <a:ext uri="{0D108BD9-81ED-4DB2-BD59-A6C34878D82A}">
                    <a16:rowId xmlns:a16="http://schemas.microsoft.com/office/drawing/2014/main" val="1319560998"/>
                  </a:ext>
                </a:extLst>
              </a:tr>
            </a:tbl>
          </a:graphicData>
        </a:graphic>
      </p:graphicFrame>
    </p:spTree>
    <p:extLst>
      <p:ext uri="{BB962C8B-B14F-4D97-AF65-F5344CB8AC3E}">
        <p14:creationId xmlns:p14="http://schemas.microsoft.com/office/powerpoint/2010/main" val="1408524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19EBC-2A12-44DE-9AFA-D3E810B347C9}"/>
              </a:ext>
            </a:extLst>
          </p:cNvPr>
          <p:cNvSpPr>
            <a:spLocks noGrp="1"/>
          </p:cNvSpPr>
          <p:nvPr>
            <p:ph type="title"/>
          </p:nvPr>
        </p:nvSpPr>
        <p:spPr>
          <a:xfrm>
            <a:off x="838199" y="390525"/>
            <a:ext cx="10515600" cy="1325563"/>
          </a:xfrm>
        </p:spPr>
        <p:txBody>
          <a:bodyPr/>
          <a:lstStyle/>
          <a:p>
            <a:r>
              <a:rPr lang="en-US" dirty="0"/>
              <a:t>Finite size effects</a:t>
            </a:r>
          </a:p>
        </p:txBody>
      </p:sp>
      <p:sp>
        <p:nvSpPr>
          <p:cNvPr id="3" name="Content Placeholder 2">
            <a:extLst>
              <a:ext uri="{FF2B5EF4-FFF2-40B4-BE49-F238E27FC236}">
                <a16:creationId xmlns:a16="http://schemas.microsoft.com/office/drawing/2014/main" id="{449B35F1-9E17-4E9C-987E-6A3B3A098B50}"/>
              </a:ext>
            </a:extLst>
          </p:cNvPr>
          <p:cNvSpPr>
            <a:spLocks noGrp="1"/>
          </p:cNvSpPr>
          <p:nvPr>
            <p:ph idx="1"/>
          </p:nvPr>
        </p:nvSpPr>
        <p:spPr>
          <a:xfrm>
            <a:off x="838200" y="1595794"/>
            <a:ext cx="6530570" cy="4351338"/>
          </a:xfrm>
        </p:spPr>
        <p:txBody>
          <a:bodyPr/>
          <a:lstStyle/>
          <a:p>
            <a:r>
              <a:rPr lang="en-US" dirty="0"/>
              <a:t>Material surfaces are ~infinite in size</a:t>
            </a:r>
          </a:p>
          <a:p>
            <a:pPr lvl="1"/>
            <a:r>
              <a:rPr lang="en-US" dirty="0"/>
              <a:t>To compute their properties, need to approximate surfaces as finite in size</a:t>
            </a:r>
          </a:p>
          <a:p>
            <a:r>
              <a:rPr lang="en-US" dirty="0"/>
              <a:t>Two finite size approximations</a:t>
            </a:r>
          </a:p>
          <a:p>
            <a:pPr lvl="1"/>
            <a:r>
              <a:rPr lang="en-US" dirty="0"/>
              <a:t>Surface layer sampling</a:t>
            </a:r>
          </a:p>
          <a:p>
            <a:pPr lvl="1"/>
            <a:r>
              <a:rPr lang="en-US" dirty="0"/>
              <a:t>K-point sampling</a:t>
            </a:r>
          </a:p>
          <a:p>
            <a:endParaRPr lang="en-US" dirty="0"/>
          </a:p>
        </p:txBody>
      </p:sp>
      <p:grpSp>
        <p:nvGrpSpPr>
          <p:cNvPr id="5" name="Group 4">
            <a:extLst>
              <a:ext uri="{FF2B5EF4-FFF2-40B4-BE49-F238E27FC236}">
                <a16:creationId xmlns:a16="http://schemas.microsoft.com/office/drawing/2014/main" id="{F15778CB-EAF3-4DBF-997B-8556CE688428}"/>
              </a:ext>
            </a:extLst>
          </p:cNvPr>
          <p:cNvGrpSpPr/>
          <p:nvPr/>
        </p:nvGrpSpPr>
        <p:grpSpPr>
          <a:xfrm>
            <a:off x="7368770" y="0"/>
            <a:ext cx="4699000" cy="6846533"/>
            <a:chOff x="8264265" y="3335394"/>
            <a:chExt cx="2390274" cy="3482675"/>
          </a:xfrm>
        </p:grpSpPr>
        <p:pic>
          <p:nvPicPr>
            <p:cNvPr id="6" name="Picture 5" descr="A picture containing drawing&#10;&#10;Description automatically generated">
              <a:extLst>
                <a:ext uri="{FF2B5EF4-FFF2-40B4-BE49-F238E27FC236}">
                  <a16:creationId xmlns:a16="http://schemas.microsoft.com/office/drawing/2014/main" id="{771F6FE8-51A9-4F2E-BBC4-8EB37B44325D}"/>
                </a:ext>
              </a:extLst>
            </p:cNvPr>
            <p:cNvPicPr>
              <a:picLocks noChangeAspect="1"/>
            </p:cNvPicPr>
            <p:nvPr/>
          </p:nvPicPr>
          <p:blipFill rotWithShape="1">
            <a:blip r:embed="rId3">
              <a:extLst>
                <a:ext uri="{28A0092B-C50C-407E-A947-70E740481C1C}">
                  <a14:useLocalDpi xmlns:a14="http://schemas.microsoft.com/office/drawing/2010/main" val="0"/>
                </a:ext>
              </a:extLst>
            </a:blip>
            <a:srcRect l="37533" r="30327"/>
            <a:stretch/>
          </p:blipFill>
          <p:spPr>
            <a:xfrm>
              <a:off x="8264265" y="3522606"/>
              <a:ext cx="2390274" cy="3295463"/>
            </a:xfrm>
            <a:prstGeom prst="rect">
              <a:avLst/>
            </a:prstGeom>
          </p:spPr>
        </p:pic>
        <p:grpSp>
          <p:nvGrpSpPr>
            <p:cNvPr id="7" name="Group 6">
              <a:extLst>
                <a:ext uri="{FF2B5EF4-FFF2-40B4-BE49-F238E27FC236}">
                  <a16:creationId xmlns:a16="http://schemas.microsoft.com/office/drawing/2014/main" id="{CF9AF9A8-6E1A-44D7-ACE8-64748C66842B}"/>
                </a:ext>
              </a:extLst>
            </p:cNvPr>
            <p:cNvGrpSpPr/>
            <p:nvPr/>
          </p:nvGrpSpPr>
          <p:grpSpPr>
            <a:xfrm>
              <a:off x="8477680" y="3335394"/>
              <a:ext cx="1112351" cy="1029530"/>
              <a:chOff x="9381194" y="1496476"/>
              <a:chExt cx="1112351" cy="1029530"/>
            </a:xfrm>
          </p:grpSpPr>
          <p:cxnSp>
            <p:nvCxnSpPr>
              <p:cNvPr id="8" name="Straight Arrow Connector 7">
                <a:extLst>
                  <a:ext uri="{FF2B5EF4-FFF2-40B4-BE49-F238E27FC236}">
                    <a16:creationId xmlns:a16="http://schemas.microsoft.com/office/drawing/2014/main" id="{4462BA18-04CC-4AF9-BA60-9013171AF3AB}"/>
                  </a:ext>
                </a:extLst>
              </p:cNvPr>
              <p:cNvCxnSpPr>
                <a:cxnSpLocks/>
              </p:cNvCxnSpPr>
              <p:nvPr/>
            </p:nvCxnSpPr>
            <p:spPr>
              <a:xfrm flipV="1">
                <a:off x="9887380" y="1798353"/>
                <a:ext cx="0" cy="41842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E77C8063-F020-40DF-8B14-71CAF0327BF2}"/>
                  </a:ext>
                </a:extLst>
              </p:cNvPr>
              <p:cNvCxnSpPr>
                <a:cxnSpLocks/>
              </p:cNvCxnSpPr>
              <p:nvPr/>
            </p:nvCxnSpPr>
            <p:spPr>
              <a:xfrm flipH="1">
                <a:off x="9506380" y="2216773"/>
                <a:ext cx="381002" cy="292389"/>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F93AD5FD-0B9A-4466-961A-AD395B945318}"/>
                  </a:ext>
                </a:extLst>
              </p:cNvPr>
              <p:cNvCxnSpPr>
                <a:cxnSpLocks/>
              </p:cNvCxnSpPr>
              <p:nvPr/>
            </p:nvCxnSpPr>
            <p:spPr>
              <a:xfrm>
                <a:off x="9887380" y="2219154"/>
                <a:ext cx="489858" cy="122186"/>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6E264C33-251F-4611-9281-7133DFE51463}"/>
                  </a:ext>
                </a:extLst>
              </p:cNvPr>
              <p:cNvSpPr txBox="1"/>
              <p:nvPr/>
            </p:nvSpPr>
            <p:spPr>
              <a:xfrm>
                <a:off x="9731828" y="1496476"/>
                <a:ext cx="250372" cy="369332"/>
              </a:xfrm>
              <a:prstGeom prst="rect">
                <a:avLst/>
              </a:prstGeom>
              <a:noFill/>
              <a:ln w="38100">
                <a:noFill/>
              </a:ln>
            </p:spPr>
            <p:txBody>
              <a:bodyPr wrap="square" rtlCol="0">
                <a:spAutoFit/>
              </a:bodyPr>
              <a:lstStyle/>
              <a:p>
                <a:r>
                  <a:rPr lang="en-US" dirty="0"/>
                  <a:t>z</a:t>
                </a:r>
              </a:p>
            </p:txBody>
          </p:sp>
          <p:sp>
            <p:nvSpPr>
              <p:cNvPr id="12" name="TextBox 11">
                <a:extLst>
                  <a:ext uri="{FF2B5EF4-FFF2-40B4-BE49-F238E27FC236}">
                    <a16:creationId xmlns:a16="http://schemas.microsoft.com/office/drawing/2014/main" id="{DC0852C0-7625-4BDD-9F80-22CE5C8C3F0A}"/>
                  </a:ext>
                </a:extLst>
              </p:cNvPr>
              <p:cNvSpPr txBox="1"/>
              <p:nvPr/>
            </p:nvSpPr>
            <p:spPr>
              <a:xfrm>
                <a:off x="9381194" y="2156674"/>
                <a:ext cx="250372" cy="369332"/>
              </a:xfrm>
              <a:prstGeom prst="rect">
                <a:avLst/>
              </a:prstGeom>
              <a:noFill/>
              <a:ln w="38100">
                <a:noFill/>
              </a:ln>
            </p:spPr>
            <p:txBody>
              <a:bodyPr wrap="square" rtlCol="0">
                <a:spAutoFit/>
              </a:bodyPr>
              <a:lstStyle/>
              <a:p>
                <a:r>
                  <a:rPr lang="en-US" dirty="0"/>
                  <a:t>x</a:t>
                </a:r>
              </a:p>
            </p:txBody>
          </p:sp>
          <p:sp>
            <p:nvSpPr>
              <p:cNvPr id="13" name="TextBox 12">
                <a:extLst>
                  <a:ext uri="{FF2B5EF4-FFF2-40B4-BE49-F238E27FC236}">
                    <a16:creationId xmlns:a16="http://schemas.microsoft.com/office/drawing/2014/main" id="{CC02A2B6-4C59-4019-8DA0-65B7CF8AFDA7}"/>
                  </a:ext>
                </a:extLst>
              </p:cNvPr>
              <p:cNvSpPr txBox="1"/>
              <p:nvPr/>
            </p:nvSpPr>
            <p:spPr>
              <a:xfrm>
                <a:off x="10243173" y="2007563"/>
                <a:ext cx="250372" cy="369332"/>
              </a:xfrm>
              <a:prstGeom prst="rect">
                <a:avLst/>
              </a:prstGeom>
              <a:noFill/>
              <a:ln w="38100">
                <a:noFill/>
              </a:ln>
            </p:spPr>
            <p:txBody>
              <a:bodyPr wrap="square" rtlCol="0">
                <a:spAutoFit/>
              </a:bodyPr>
              <a:lstStyle/>
              <a:p>
                <a:r>
                  <a:rPr lang="en-US" dirty="0"/>
                  <a:t>y</a:t>
                </a:r>
              </a:p>
            </p:txBody>
          </p:sp>
        </p:grpSp>
      </p:grpSp>
    </p:spTree>
    <p:extLst>
      <p:ext uri="{BB962C8B-B14F-4D97-AF65-F5344CB8AC3E}">
        <p14:creationId xmlns:p14="http://schemas.microsoft.com/office/powerpoint/2010/main" val="1030007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2F88E-272C-41E5-842A-B1FFB84EEEC5}"/>
              </a:ext>
            </a:extLst>
          </p:cNvPr>
          <p:cNvSpPr>
            <a:spLocks noGrp="1"/>
          </p:cNvSpPr>
          <p:nvPr>
            <p:ph type="title"/>
          </p:nvPr>
        </p:nvSpPr>
        <p:spPr/>
        <p:txBody>
          <a:bodyPr/>
          <a:lstStyle/>
          <a:p>
            <a:r>
              <a:rPr lang="en-US" dirty="0"/>
              <a:t>Surface Energies: surface layer convergence</a:t>
            </a:r>
          </a:p>
        </p:txBody>
      </p:sp>
      <p:sp>
        <p:nvSpPr>
          <p:cNvPr id="14" name="Content Placeholder 13">
            <a:extLst>
              <a:ext uri="{FF2B5EF4-FFF2-40B4-BE49-F238E27FC236}">
                <a16:creationId xmlns:a16="http://schemas.microsoft.com/office/drawing/2014/main" id="{2049A07B-EDB3-4850-B863-93BE0FC61726}"/>
              </a:ext>
            </a:extLst>
          </p:cNvPr>
          <p:cNvSpPr>
            <a:spLocks noGrp="1"/>
          </p:cNvSpPr>
          <p:nvPr>
            <p:ph idx="1"/>
          </p:nvPr>
        </p:nvSpPr>
        <p:spPr/>
        <p:txBody>
          <a:bodyPr/>
          <a:lstStyle/>
          <a:p>
            <a:r>
              <a:rPr lang="en-US" dirty="0"/>
              <a:t>Monotonic convergence as more layers sampled</a:t>
            </a:r>
          </a:p>
        </p:txBody>
      </p:sp>
      <p:pic>
        <p:nvPicPr>
          <p:cNvPr id="15" name="Content Placeholder 11" descr="Graphical user interface, chart, line chart&#10;&#10;Description automatically generated">
            <a:extLst>
              <a:ext uri="{FF2B5EF4-FFF2-40B4-BE49-F238E27FC236}">
                <a16:creationId xmlns:a16="http://schemas.microsoft.com/office/drawing/2014/main" id="{048E7982-A871-4E87-BA97-07D54A082C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544762"/>
            <a:ext cx="12192000" cy="4351338"/>
          </a:xfrm>
          <a:prstGeom prst="rect">
            <a:avLst/>
          </a:prstGeom>
        </p:spPr>
      </p:pic>
    </p:spTree>
    <p:extLst>
      <p:ext uri="{BB962C8B-B14F-4D97-AF65-F5344CB8AC3E}">
        <p14:creationId xmlns:p14="http://schemas.microsoft.com/office/powerpoint/2010/main" val="25843227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1292</TotalTime>
  <Words>1175</Words>
  <Application>Microsoft Office PowerPoint</Application>
  <PresentationFormat>Widescreen</PresentationFormat>
  <Paragraphs>139</Paragraphs>
  <Slides>16</Slides>
  <Notes>13</Notes>
  <HiddenSlides>0</HiddenSlides>
  <MMClips>1</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Wingdings</vt:lpstr>
      <vt:lpstr>Office Theme</vt:lpstr>
      <vt:lpstr>Elucidating Catalysis with the “Gold Standard” of Quantum Chemistry</vt:lpstr>
      <vt:lpstr>What do catalysts do?</vt:lpstr>
      <vt:lpstr>The catalytic mechanism</vt:lpstr>
      <vt:lpstr>Why do catalysts bind reactants?</vt:lpstr>
      <vt:lpstr>Theoretical approach</vt:lpstr>
      <vt:lpstr>System chosen for study: platinum</vt:lpstr>
      <vt:lpstr>Platinum lattice spacing (Å) optimization</vt:lpstr>
      <vt:lpstr>Finite size effects</vt:lpstr>
      <vt:lpstr>Surface Energies: surface layer convergence</vt:lpstr>
      <vt:lpstr>Surface Energies: DFT k-point convergence</vt:lpstr>
      <vt:lpstr>Surface Energies: MP2/CCSD k-point convergence</vt:lpstr>
      <vt:lpstr>Conclusions</vt:lpstr>
      <vt:lpstr>Future Directions</vt:lpstr>
      <vt:lpstr>Acknowledgments</vt:lpstr>
      <vt:lpstr>References</vt:lpstr>
      <vt:lpstr>Thanks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Elucidating Catalysis with the “Gold Standard” of Quantum Chemistry</dc:title>
  <dc:creator>Kozlowski, Patryk T.</dc:creator>
  <cp:lastModifiedBy>Kozlowski, Patryk T.</cp:lastModifiedBy>
  <cp:revision>67</cp:revision>
  <dcterms:created xsi:type="dcterms:W3CDTF">2020-10-16T04:35:47Z</dcterms:created>
  <dcterms:modified xsi:type="dcterms:W3CDTF">2023-08-28T03:27:20Z</dcterms:modified>
</cp:coreProperties>
</file>