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3" r:id="rId8"/>
    <p:sldId id="262" r:id="rId9"/>
    <p:sldId id="268" r:id="rId10"/>
    <p:sldId id="269" r:id="rId11"/>
    <p:sldId id="270" r:id="rId12"/>
    <p:sldId id="271" r:id="rId13"/>
    <p:sldId id="272" r:id="rId14"/>
    <p:sldId id="267" r:id="rId15"/>
    <p:sldId id="27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8AE60-C2E0-4515-AE51-690B5C4F9953}" v="1" dt="2020-05-19T07:11:28.834"/>
    <p1510:client id="{21561106-6BC9-46F1-8B99-90EB69B01045}" v="114" dt="2020-05-14T06:00:43.133"/>
    <p1510:client id="{7615EDB7-1C4D-4FB5-B6AF-BC4FED2B4E3D}" v="992" dt="2020-05-14T20:09:35.127"/>
    <p1510:client id="{791016F1-F0F1-43FC-B251-A146197B4113}" v="479" dt="2020-05-14T18:09:37.661"/>
    <p1510:client id="{B08CBFC8-C702-4D42-B6AE-99000A0FEDED}" v="94" dt="2020-05-19T08:46:49.791"/>
    <p1510:client id="{CB5857EE-4C5A-4BCF-86EA-4E82850E4E7A}" v="458" dt="2020-05-20T07:40:39.871"/>
    <p1510:client id="{FDE3CBF5-30EE-4721-9E87-96EC410EC507}" v="2869" dt="2020-05-20T13:53:04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6D8A-4D96-49F6-B5C5-9CA3C3EB2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042" y="2751298"/>
            <a:ext cx="8825658" cy="1562257"/>
          </a:xfrm>
        </p:spPr>
        <p:txBody>
          <a:bodyPr/>
          <a:lstStyle/>
          <a:p>
            <a:pPr algn="ctr"/>
            <a:r>
              <a:rPr lang="en-US" sz="9600" b="1">
                <a:solidFill>
                  <a:schemeClr val="bg1">
                    <a:lumMod val="65000"/>
                  </a:schemeClr>
                </a:solidFill>
                <a:latin typeface="Comic Sans MS"/>
                <a:cs typeface="Lucida Sans Unicode"/>
              </a:rPr>
              <a:t>WELCOME</a:t>
            </a:r>
            <a:r>
              <a:rPr lang="en-US" sz="9600" b="1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C2046-D19D-44E1-BDA3-0E189345F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EB3FB-A0F1-460E-8994-414B11E1C5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22959" y="661966"/>
            <a:ext cx="8824913" cy="5670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>
                <a:latin typeface="Comic Sans MS"/>
                <a:ea typeface="+mn-lt"/>
                <a:cs typeface="+mn-lt"/>
              </a:rPr>
              <a:t>Container interacts with its own private filesystem; this filesystem is provided by a Docker </a:t>
            </a:r>
            <a:r>
              <a:rPr lang="en-US" b="1" dirty="0">
                <a:latin typeface="Comic Sans MS"/>
                <a:ea typeface="+mn-lt"/>
                <a:cs typeface="+mn-lt"/>
              </a:rPr>
              <a:t>image</a:t>
            </a:r>
            <a:r>
              <a:rPr lang="en-US" dirty="0">
                <a:latin typeface="Comic Sans MS"/>
                <a:ea typeface="+mn-lt"/>
                <a:cs typeface="+mn-lt"/>
              </a:rPr>
              <a:t>. An image includes everything needed to run an application - the code or binary, runtimes, dependencies, and any other filesystem objects required.</a:t>
            </a:r>
          </a:p>
          <a:p>
            <a:pPr>
              <a:buFont typeface="Wingdings" charset="2"/>
              <a:buChar char="q"/>
            </a:pPr>
            <a:endParaRPr lang="en-US" dirty="0">
              <a:latin typeface="Comic Sans MS"/>
            </a:endParaRPr>
          </a:p>
          <a:p>
            <a:pPr>
              <a:buFont typeface="Wingdings" charset="2"/>
              <a:buChar char="q"/>
            </a:pPr>
            <a:r>
              <a:rPr lang="en-US" dirty="0">
                <a:latin typeface="Comic Sans MS"/>
              </a:rPr>
              <a:t>We can create our images and share it to </a:t>
            </a:r>
            <a:r>
              <a:rPr lang="en-US" b="1" dirty="0">
                <a:latin typeface="Comic Sans MS"/>
              </a:rPr>
              <a:t>Docker Hub</a:t>
            </a:r>
            <a:r>
              <a:rPr lang="en-US" dirty="0">
                <a:latin typeface="Comic Sans MS"/>
              </a:rPr>
              <a:t>. So that anyone can download and use it.</a:t>
            </a:r>
          </a:p>
          <a:p>
            <a:pPr>
              <a:buFont typeface="Wingdings" charset="2"/>
              <a:buChar char="q"/>
            </a:pPr>
            <a:endParaRPr lang="en-US" dirty="0">
              <a:latin typeface="Comic Sans MS"/>
            </a:endParaRPr>
          </a:p>
          <a:p>
            <a:pPr>
              <a:buFont typeface="Wingdings" charset="2"/>
              <a:buChar char="q"/>
            </a:pPr>
            <a:r>
              <a:rPr lang="en-US" b="1" dirty="0">
                <a:latin typeface="Comic Sans MS"/>
              </a:rPr>
              <a:t>Docker Hub</a:t>
            </a:r>
            <a:r>
              <a:rPr lang="en-US" dirty="0">
                <a:latin typeface="Comic Sans MS"/>
              </a:rPr>
              <a:t> is a registry where we can upload our download any images which are created by any developer.</a:t>
            </a:r>
          </a:p>
          <a:p>
            <a:pPr>
              <a:buFont typeface="Wingdings" charset="2"/>
              <a:buChar char="q"/>
            </a:pPr>
            <a:endParaRPr lang="en-US" dirty="0">
              <a:latin typeface="Comic Sans MS"/>
            </a:endParaRPr>
          </a:p>
          <a:p>
            <a:pPr>
              <a:buFont typeface="Wingdings" charset="2"/>
              <a:buChar char="q"/>
            </a:pPr>
            <a:r>
              <a:rPr lang="en-US" dirty="0">
                <a:latin typeface="Comic Sans MS"/>
                <a:ea typeface="+mn-lt"/>
                <a:cs typeface="+mn-lt"/>
              </a:rPr>
              <a:t>An image is </a:t>
            </a:r>
            <a:r>
              <a:rPr lang="en-US" i="1" dirty="0">
                <a:latin typeface="Comic Sans MS"/>
                <a:ea typeface="+mn-lt"/>
                <a:cs typeface="+mn-lt"/>
              </a:rPr>
              <a:t>based on</a:t>
            </a:r>
            <a:r>
              <a:rPr lang="en-US" dirty="0">
                <a:latin typeface="Comic Sans MS"/>
                <a:ea typeface="+mn-lt"/>
                <a:cs typeface="+mn-lt"/>
              </a:rPr>
              <a:t> another image, with some additional customization. For example, you may build an image which is based on the </a:t>
            </a:r>
            <a:r>
              <a:rPr lang="en-US" b="1" dirty="0">
                <a:latin typeface="Comic Sans MS"/>
              </a:rPr>
              <a:t>ubuntu</a:t>
            </a:r>
            <a:r>
              <a:rPr lang="en-US" dirty="0">
                <a:latin typeface="Comic Sans MS"/>
                <a:ea typeface="+mn-lt"/>
                <a:cs typeface="+mn-lt"/>
              </a:rPr>
              <a:t> image, but installs the Apache web server and your application, as well as the configuration details needed to make your application run</a:t>
            </a:r>
            <a:endParaRPr lang="en-US" dirty="0">
              <a:latin typeface="Comic Sans MS"/>
            </a:endParaRPr>
          </a:p>
          <a:p>
            <a:pPr>
              <a:buFont typeface="Wingdings" charset="2"/>
              <a:buChar char="q"/>
            </a:pPr>
            <a:endParaRPr lang="en-US" dirty="0">
              <a:latin typeface="Comic Sans MS"/>
            </a:endParaRPr>
          </a:p>
          <a:p>
            <a:pPr>
              <a:buFont typeface="Wingdings" charset="2"/>
              <a:buChar char="q"/>
            </a:pPr>
            <a:endParaRPr lang="en-US" dirty="0">
              <a:latin typeface="Comic Sans MS"/>
            </a:endParaRPr>
          </a:p>
          <a:p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3194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1885-1A4B-4653-ADA5-2B5C5FEEC0F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6466" y="588897"/>
            <a:ext cx="8824913" cy="560835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Comic Sans MS"/>
                <a:ea typeface="+mn-lt"/>
                <a:cs typeface="+mn-lt"/>
              </a:rPr>
              <a:t>Some Basic Commands of Docker: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# Build a Docker image</a:t>
            </a:r>
          </a:p>
          <a:p>
            <a:pPr marL="0" indent="0"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$ docker build -t [</a:t>
            </a:r>
            <a:r>
              <a:rPr lang="en-US" dirty="0" err="1">
                <a:latin typeface="Comic Sans MS"/>
                <a:ea typeface="+mn-lt"/>
                <a:cs typeface="+mn-lt"/>
              </a:rPr>
              <a:t>image_name</a:t>
            </a:r>
            <a:r>
              <a:rPr lang="en-US" dirty="0">
                <a:latin typeface="Comic Sans MS"/>
                <a:ea typeface="+mn-lt"/>
                <a:cs typeface="+mn-lt"/>
              </a:rPr>
              <a:t>]:[tag] </a:t>
            </a:r>
          </a:p>
          <a:p>
            <a:pPr marL="0" indent="0">
              <a:buNone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# Run a Docker container specifying a name</a:t>
            </a:r>
          </a:p>
          <a:p>
            <a:pPr marL="0" indent="0">
              <a:buNone/>
            </a:pPr>
            <a:r>
              <a:rPr lang="en-US" dirty="0">
                <a:latin typeface="Comic Sans MS"/>
              </a:rPr>
              <a:t>$ docker run --name [</a:t>
            </a:r>
            <a:r>
              <a:rPr lang="en-US" dirty="0" err="1">
                <a:latin typeface="Comic Sans MS"/>
              </a:rPr>
              <a:t>container_name</a:t>
            </a:r>
            <a:r>
              <a:rPr lang="en-US" dirty="0">
                <a:latin typeface="Comic Sans MS"/>
              </a:rPr>
              <a:t>] [</a:t>
            </a:r>
            <a:r>
              <a:rPr lang="en-US" dirty="0" err="1">
                <a:latin typeface="Comic Sans MS"/>
              </a:rPr>
              <a:t>image_name</a:t>
            </a:r>
            <a:r>
              <a:rPr lang="en-US" dirty="0">
                <a:latin typeface="Comic Sans MS"/>
              </a:rPr>
              <a:t>]:[tag]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</a:rPr>
              <a:t># Show running containers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</a:rPr>
              <a:t>$ docker </a:t>
            </a:r>
            <a:r>
              <a:rPr lang="en-US" dirty="0" err="1">
                <a:latin typeface="Comic Sans MS"/>
              </a:rPr>
              <a:t>ps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</a:rPr>
              <a:t># Show all containers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</a:rPr>
              <a:t>$ docker </a:t>
            </a:r>
            <a:r>
              <a:rPr lang="en-US" dirty="0" err="1">
                <a:latin typeface="Comic Sans MS"/>
              </a:rPr>
              <a:t>ps</a:t>
            </a:r>
            <a:r>
              <a:rPr lang="en-US" dirty="0">
                <a:latin typeface="Comic Sans MS"/>
              </a:rPr>
              <a:t> -a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Comic Sans MS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</a:rPr>
              <a:t># Show Docker images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</a:rPr>
              <a:t>$ docker images</a:t>
            </a:r>
            <a:endParaRPr lang="en-US" dirty="0">
              <a:latin typeface="Comic Sans M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580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71D7-4AFD-40B5-960D-F5EEBC095B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6466" y="735033"/>
            <a:ext cx="8699653" cy="534739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# Stop a Docker container</a:t>
            </a:r>
            <a:endParaRPr lang="en-US">
              <a:latin typeface="Comic Sans MS"/>
            </a:endParaRPr>
          </a:p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$ docker stop [</a:t>
            </a:r>
            <a:r>
              <a:rPr lang="en-US" dirty="0" err="1">
                <a:latin typeface="Comic Sans MS"/>
                <a:ea typeface="+mn-lt"/>
                <a:cs typeface="+mn-lt"/>
              </a:rPr>
              <a:t>container_id_or_name</a:t>
            </a:r>
            <a:r>
              <a:rPr lang="en-US" dirty="0">
                <a:latin typeface="Comic Sans MS"/>
                <a:ea typeface="+mn-lt"/>
                <a:cs typeface="+mn-lt"/>
              </a:rPr>
              <a:t>]</a:t>
            </a:r>
            <a:endParaRPr lang="en-US">
              <a:latin typeface="Comic Sans MS"/>
            </a:endParaRPr>
          </a:p>
          <a:p>
            <a:pPr>
              <a:buNone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# Remove a Docker container</a:t>
            </a:r>
            <a:endParaRPr lang="en-US">
              <a:latin typeface="Comic Sans MS"/>
            </a:endParaRPr>
          </a:p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$ docker rm [</a:t>
            </a:r>
            <a:r>
              <a:rPr lang="en-US" dirty="0" err="1">
                <a:latin typeface="Comic Sans MS"/>
                <a:ea typeface="+mn-lt"/>
                <a:cs typeface="+mn-lt"/>
              </a:rPr>
              <a:t>container_id_or_name</a:t>
            </a:r>
            <a:r>
              <a:rPr lang="en-US" dirty="0">
                <a:latin typeface="Comic Sans MS"/>
                <a:ea typeface="+mn-lt"/>
                <a:cs typeface="+mn-lt"/>
              </a:rPr>
              <a:t>]</a:t>
            </a:r>
            <a:endParaRPr lang="en-US">
              <a:latin typeface="Comic Sans MS"/>
            </a:endParaRPr>
          </a:p>
          <a:p>
            <a:pPr>
              <a:buNone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# Remove a Docker image</a:t>
            </a:r>
            <a:endParaRPr lang="en-US">
              <a:latin typeface="Comic Sans MS"/>
            </a:endParaRPr>
          </a:p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$ docker </a:t>
            </a:r>
            <a:r>
              <a:rPr lang="en-US" dirty="0" err="1">
                <a:latin typeface="Comic Sans MS"/>
                <a:ea typeface="+mn-lt"/>
                <a:cs typeface="+mn-lt"/>
              </a:rPr>
              <a:t>rmi</a:t>
            </a:r>
            <a:r>
              <a:rPr lang="en-US" dirty="0">
                <a:latin typeface="Comic Sans MS"/>
                <a:ea typeface="+mn-lt"/>
                <a:cs typeface="+mn-lt"/>
              </a:rPr>
              <a:t> [</a:t>
            </a:r>
            <a:r>
              <a:rPr lang="en-US" dirty="0" err="1">
                <a:latin typeface="Comic Sans MS"/>
                <a:ea typeface="+mn-lt"/>
                <a:cs typeface="+mn-lt"/>
              </a:rPr>
              <a:t>image_id_or_name</a:t>
            </a:r>
            <a:r>
              <a:rPr lang="en-US" dirty="0">
                <a:latin typeface="Comic Sans MS"/>
                <a:ea typeface="+mn-lt"/>
                <a:cs typeface="+mn-lt"/>
              </a:rPr>
              <a:t>]</a:t>
            </a:r>
            <a:endParaRPr lang="en-US">
              <a:latin typeface="Comic Sans MS"/>
            </a:endParaRPr>
          </a:p>
          <a:p>
            <a:pPr>
              <a:buNone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Every command has it helps page, so you can call for example:</a:t>
            </a:r>
            <a:endParaRPr lang="en-US">
              <a:latin typeface="Comic Sans MS"/>
            </a:endParaRPr>
          </a:p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$ docker build --help</a:t>
            </a:r>
            <a:endParaRPr lang="en-US">
              <a:latin typeface="Comic Sans MS"/>
            </a:endParaRPr>
          </a:p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$ docker run --help</a:t>
            </a:r>
            <a:endParaRPr lang="en-US" dirty="0">
              <a:latin typeface="Comic Sans MS"/>
            </a:endParaRPr>
          </a:p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And see the OPTIONS you can pass to it.</a:t>
            </a:r>
            <a:endParaRPr lang="en-US" dirty="0">
              <a:latin typeface="Comic Sans MS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9E05-4CDA-4287-957F-D6CFB508F3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2877" y="787226"/>
            <a:ext cx="8824913" cy="50342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omic Sans MS"/>
                <a:ea typeface="+mn-lt"/>
                <a:cs typeface="+mn-lt"/>
              </a:rPr>
              <a:t>Some other useful commands to perform operations in multiple items:</a:t>
            </a:r>
            <a:endParaRPr lang="en-US" sz="2200">
              <a:solidFill>
                <a:schemeClr val="accent5">
                  <a:lumMod val="75000"/>
                </a:schemeClr>
              </a:solidFill>
              <a:latin typeface="Comic Sans MS"/>
            </a:endParaRPr>
          </a:p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# Stop all running containers forcefully</a:t>
            </a:r>
            <a:endParaRPr lang="en-US" dirty="0">
              <a:latin typeface="Comic Sans MS"/>
            </a:endParaRPr>
          </a:p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$ docker stop $(docker </a:t>
            </a:r>
            <a:r>
              <a:rPr lang="en-US" dirty="0" err="1">
                <a:latin typeface="Comic Sans MS"/>
                <a:ea typeface="+mn-lt"/>
                <a:cs typeface="+mn-lt"/>
              </a:rPr>
              <a:t>ps</a:t>
            </a:r>
            <a:r>
              <a:rPr lang="en-US" dirty="0">
                <a:latin typeface="Comic Sans MS"/>
                <a:ea typeface="+mn-lt"/>
                <a:cs typeface="+mn-lt"/>
              </a:rPr>
              <a:t> -f)</a:t>
            </a:r>
            <a:endParaRPr lang="en-US" dirty="0">
              <a:latin typeface="Comic Sans MS"/>
            </a:endParaRPr>
          </a:p>
          <a:p>
            <a:pPr>
              <a:buNone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# Remove all containers</a:t>
            </a:r>
            <a:endParaRPr lang="en-US">
              <a:latin typeface="Comic Sans MS"/>
            </a:endParaRPr>
          </a:p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$ docker rm $(docker </a:t>
            </a:r>
            <a:r>
              <a:rPr lang="en-US" dirty="0" err="1">
                <a:latin typeface="Comic Sans MS"/>
                <a:ea typeface="+mn-lt"/>
                <a:cs typeface="+mn-lt"/>
              </a:rPr>
              <a:t>ps</a:t>
            </a:r>
            <a:r>
              <a:rPr lang="en-US" dirty="0">
                <a:latin typeface="Comic Sans MS"/>
                <a:ea typeface="+mn-lt"/>
                <a:cs typeface="+mn-lt"/>
              </a:rPr>
              <a:t> -</a:t>
            </a:r>
            <a:r>
              <a:rPr lang="en-US" dirty="0" err="1">
                <a:latin typeface="Comic Sans MS"/>
                <a:ea typeface="+mn-lt"/>
                <a:cs typeface="+mn-lt"/>
              </a:rPr>
              <a:t>af</a:t>
            </a:r>
            <a:r>
              <a:rPr lang="en-US" dirty="0">
                <a:latin typeface="Comic Sans MS"/>
                <a:ea typeface="+mn-lt"/>
                <a:cs typeface="+mn-lt"/>
              </a:rPr>
              <a:t>)</a:t>
            </a:r>
            <a:endParaRPr lang="en-US" dirty="0">
              <a:latin typeface="Comic Sans MS"/>
            </a:endParaRPr>
          </a:p>
          <a:p>
            <a:pPr>
              <a:buNone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# Remove all images</a:t>
            </a:r>
            <a:endParaRPr lang="en-US">
              <a:latin typeface="Comic Sans MS"/>
            </a:endParaRPr>
          </a:p>
          <a:p>
            <a:pPr>
              <a:buNone/>
            </a:pPr>
            <a:r>
              <a:rPr lang="en-US" dirty="0">
                <a:latin typeface="Comic Sans MS"/>
                <a:ea typeface="+mn-lt"/>
                <a:cs typeface="+mn-lt"/>
              </a:rPr>
              <a:t>$ docker </a:t>
            </a:r>
            <a:r>
              <a:rPr lang="en-US" dirty="0" err="1">
                <a:latin typeface="Comic Sans MS"/>
                <a:ea typeface="+mn-lt"/>
                <a:cs typeface="+mn-lt"/>
              </a:rPr>
              <a:t>rmi</a:t>
            </a:r>
            <a:r>
              <a:rPr lang="en-US" dirty="0">
                <a:latin typeface="Comic Sans MS"/>
                <a:ea typeface="+mn-lt"/>
                <a:cs typeface="+mn-lt"/>
              </a:rPr>
              <a:t> $(docker images -</a:t>
            </a:r>
            <a:r>
              <a:rPr lang="en-US" dirty="0" err="1">
                <a:latin typeface="Comic Sans MS"/>
                <a:ea typeface="+mn-lt"/>
                <a:cs typeface="+mn-lt"/>
              </a:rPr>
              <a:t>af</a:t>
            </a:r>
            <a:r>
              <a:rPr lang="en-US" dirty="0">
                <a:latin typeface="Comic Sans MS"/>
                <a:ea typeface="+mn-lt"/>
                <a:cs typeface="+mn-lt"/>
              </a:rPr>
              <a:t>)</a:t>
            </a:r>
            <a:endParaRPr lang="en-US" dirty="0">
              <a:latin typeface="Comic Sans MS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1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1564-EAD4-4AB1-B8C8-B781E7A5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Why DOCKER?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F6682-B014-4BB8-8E59-A25C046C4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02417"/>
            <a:ext cx="8825659" cy="40407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charset="2"/>
              <a:buChar char="q"/>
            </a:pPr>
            <a:r>
              <a:rPr lang="en-US" b="1"/>
              <a:t>Return on Investment and Cost Savings</a:t>
            </a:r>
            <a:endParaRPr lang="en-US"/>
          </a:p>
          <a:p>
            <a:pPr>
              <a:buFont typeface="Wingdings" charset="2"/>
              <a:buChar char="q"/>
            </a:pPr>
            <a:r>
              <a:rPr lang="en-US" b="1"/>
              <a:t>Productivity</a:t>
            </a:r>
            <a:endParaRPr lang="en-US"/>
          </a:p>
          <a:p>
            <a:pPr>
              <a:buFont typeface="Wingdings,Sans-Serif" charset="2"/>
              <a:buChar char="q"/>
            </a:pPr>
            <a:r>
              <a:rPr lang="en-US" b="1">
                <a:ea typeface="+mn-lt"/>
                <a:cs typeface="+mn-lt"/>
              </a:rPr>
              <a:t>CI Efficiency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Docker</a:t>
            </a:r>
            <a:r>
              <a:rPr lang="en-US"/>
              <a:t> enables you to build a container image and use that same image across </a:t>
            </a:r>
            <a:r>
              <a:rPr lang="en-US" dirty="0"/>
              <a:t>every step of the deployment process.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b="1"/>
              <a:t>Simplicity and Faster Configurations</a:t>
            </a:r>
            <a:endParaRPr lang="en-US"/>
          </a:p>
          <a:p>
            <a:pPr>
              <a:buFont typeface="Wingdings" charset="2"/>
              <a:buChar char="q"/>
            </a:pPr>
            <a:r>
              <a:rPr lang="en-US" b="1"/>
              <a:t>Rapid Deployment and Testing</a:t>
            </a:r>
            <a:endParaRPr lang="en-US" dirty="0"/>
          </a:p>
          <a:p>
            <a:pPr>
              <a:buFont typeface="Wingdings" charset="2"/>
              <a:buChar char="q"/>
            </a:pPr>
            <a:endParaRPr lang="en-US" b="1" dirty="0"/>
          </a:p>
          <a:p>
            <a:pPr>
              <a:buFont typeface="Wingdings" charset="2"/>
              <a:buChar char="q"/>
            </a:pPr>
            <a:r>
              <a:rPr lang="en-US" b="1"/>
              <a:t>Security</a:t>
            </a:r>
            <a:endParaRPr lang="en-US" b="1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Docker ensures that applications that are running on containers are completely  segregated and isolated from each other</a:t>
            </a:r>
            <a:endParaRPr lang="en-US" b="1" dirty="0"/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3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B4FC-88EB-44DB-964E-7344C4C6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Ø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FD00-7434-4C19-AA0D-E893633B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57364"/>
            <a:ext cx="8825659" cy="38025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>
                <a:latin typeface="Comic Sans MS"/>
              </a:rPr>
              <a:t>We have covered the introduction in that what is Docker and then the History part.</a:t>
            </a:r>
          </a:p>
          <a:p>
            <a:pPr marL="285750" indent="-285750">
              <a:buFont typeface="Wingdings" charset="2"/>
              <a:buChar char="q"/>
            </a:pPr>
            <a:endParaRPr lang="en-US" dirty="0">
              <a:latin typeface="Comic Sans MS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latin typeface="Comic Sans MS"/>
              </a:rPr>
              <a:t>Then we have seen what is containers and Images. </a:t>
            </a:r>
          </a:p>
          <a:p>
            <a:pPr marL="285750" indent="-285750">
              <a:buFont typeface="Wingdings" charset="2"/>
              <a:buChar char="q"/>
            </a:pPr>
            <a:endParaRPr lang="en-US" dirty="0">
              <a:latin typeface="Comic Sans MS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latin typeface="Comic Sans MS"/>
              </a:rPr>
              <a:t>Then, how docker works. </a:t>
            </a:r>
          </a:p>
          <a:p>
            <a:pPr marL="285750" indent="-285750">
              <a:buFont typeface="Wingdings" charset="2"/>
              <a:buChar char="q"/>
            </a:pPr>
            <a:endParaRPr lang="en-US" dirty="0">
              <a:latin typeface="Comic Sans MS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latin typeface="Comic Sans MS"/>
              </a:rPr>
              <a:t>Then we have seen some basics and useful commands of Docker.</a:t>
            </a:r>
          </a:p>
          <a:p>
            <a:pPr marL="285750" indent="-285750">
              <a:buFont typeface="Wingdings" charset="2"/>
              <a:buChar char="q"/>
            </a:pPr>
            <a:endParaRPr lang="en-US" dirty="0">
              <a:latin typeface="Comic Sans MS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latin typeface="Comic Sans MS"/>
              </a:rPr>
              <a:t>Then we also seen why we need docker and why it is important.</a:t>
            </a:r>
          </a:p>
        </p:txBody>
      </p:sp>
    </p:spTree>
    <p:extLst>
      <p:ext uri="{BB962C8B-B14F-4D97-AF65-F5344CB8AC3E}">
        <p14:creationId xmlns:p14="http://schemas.microsoft.com/office/powerpoint/2010/main" val="242287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5B77-FA7E-491E-8996-7DD974E93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218" y="876523"/>
            <a:ext cx="8825658" cy="312883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mic Sans MS"/>
              </a:rPr>
              <a:t>Any Questions?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+mj-lt"/>
                <a:cs typeface="+mj-lt"/>
              </a:rPr>
              <a:t> </a:t>
            </a:r>
            <a:br>
              <a:rPr lang="en-US" b="1" dirty="0">
                <a:solidFill>
                  <a:schemeClr val="bg1">
                    <a:lumMod val="65000"/>
                  </a:schemeClr>
                </a:solidFill>
                <a:ea typeface="+mj-lt"/>
                <a:cs typeface="+mj-lt"/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ea typeface="+mj-lt"/>
                <a:cs typeface="+mj-lt"/>
              </a:rPr>
              <a:t>Or any Comments?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2DA1B-877B-491B-BD66-8C7B90A5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97" y="4055485"/>
            <a:ext cx="8825658" cy="115218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omic Sans MS"/>
              </a:rPr>
              <a:t>   </a:t>
            </a:r>
            <a:endParaRPr lang="en-US" dirty="0"/>
          </a:p>
          <a:p>
            <a:pPr algn="ctr"/>
            <a:r>
              <a:rPr lang="en-US" sz="2400" b="1" dirty="0">
                <a:latin typeface="Comic Sans MS"/>
              </a:rPr>
              <a:t>   Please feel free to ask</a:t>
            </a:r>
            <a:endParaRPr lang="en-US" dirty="0"/>
          </a:p>
        </p:txBody>
      </p:sp>
      <p:pic>
        <p:nvPicPr>
          <p:cNvPr id="4" name="Graphic 4" descr="Customer review">
            <a:extLst>
              <a:ext uri="{FF2B5EF4-FFF2-40B4-BE49-F238E27FC236}">
                <a16:creationId xmlns:a16="http://schemas.microsoft.com/office/drawing/2014/main" id="{BC1B52C7-13F0-4D2F-A650-520536E71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7774" y="866274"/>
            <a:ext cx="1686425" cy="1686425"/>
          </a:xfrm>
          <a:prstGeom prst="rect">
            <a:avLst/>
          </a:prstGeom>
        </p:spPr>
      </p:pic>
      <p:pic>
        <p:nvPicPr>
          <p:cNvPr id="7" name="Graphic 7" descr="Help">
            <a:extLst>
              <a:ext uri="{FF2B5EF4-FFF2-40B4-BE49-F238E27FC236}">
                <a16:creationId xmlns:a16="http://schemas.microsoft.com/office/drawing/2014/main" id="{D093EC06-7462-4C8A-8273-D02BAC089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1379" y="896353"/>
            <a:ext cx="1696452" cy="1696452"/>
          </a:xfrm>
          <a:prstGeom prst="rect">
            <a:avLst/>
          </a:prstGeom>
        </p:spPr>
      </p:pic>
      <p:pic>
        <p:nvPicPr>
          <p:cNvPr id="8" name="Graphic 8" descr="Help">
            <a:extLst>
              <a:ext uri="{FF2B5EF4-FFF2-40B4-BE49-F238E27FC236}">
                <a16:creationId xmlns:a16="http://schemas.microsoft.com/office/drawing/2014/main" id="{666CB055-A602-4048-AF80-EDC5A2CE5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4169" y="866275"/>
            <a:ext cx="1696452" cy="16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6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2047-DCAC-4AEA-8E22-A7AF32C81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692" y="996838"/>
            <a:ext cx="8825658" cy="26776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mic Sans MS"/>
              </a:rPr>
              <a:t>Thank You..!!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ea typeface="+mj-lt"/>
                <a:cs typeface="+mj-lt"/>
              </a:rPr>
              <a:t> 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03DF4-6F01-4D9C-A915-98DCF4D9A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928" y="4151079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omic Sans MS"/>
              </a:rPr>
              <a:t>Thank Y0u for your attention</a:t>
            </a:r>
            <a:endParaRPr lang="en-US"/>
          </a:p>
        </p:txBody>
      </p:sp>
      <p:pic>
        <p:nvPicPr>
          <p:cNvPr id="4" name="Graphic 4" descr="Angel face outline">
            <a:extLst>
              <a:ext uri="{FF2B5EF4-FFF2-40B4-BE49-F238E27FC236}">
                <a16:creationId xmlns:a16="http://schemas.microsoft.com/office/drawing/2014/main" id="{2CA2DFE4-FD57-4C3C-9A96-04932557F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9704" y="2168047"/>
            <a:ext cx="1509386" cy="1519824"/>
          </a:xfrm>
          <a:prstGeom prst="rect">
            <a:avLst/>
          </a:prstGeom>
        </p:spPr>
      </p:pic>
      <p:pic>
        <p:nvPicPr>
          <p:cNvPr id="5" name="Graphic 4" descr="Angel face outline">
            <a:extLst>
              <a:ext uri="{FF2B5EF4-FFF2-40B4-BE49-F238E27FC236}">
                <a16:creationId xmlns:a16="http://schemas.microsoft.com/office/drawing/2014/main" id="{64461F19-44BD-42E7-82E5-B9C7F6FC1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6607" y="2168046"/>
            <a:ext cx="1561578" cy="156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2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A5E2-7C0B-43D0-B211-EF198BD5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01" y="1364660"/>
            <a:ext cx="5066131" cy="4276747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  <a:latin typeface="Comic Sans MS"/>
              </a:rPr>
              <a:t>What if you come</a:t>
            </a:r>
            <a:br>
              <a:rPr lang="en-US" b="1" dirty="0">
                <a:solidFill>
                  <a:schemeClr val="accent5"/>
                </a:solidFill>
                <a:latin typeface="Comic Sans MS"/>
              </a:rPr>
            </a:br>
            <a:r>
              <a:rPr lang="en-US" b="1" dirty="0">
                <a:solidFill>
                  <a:schemeClr val="accent5"/>
                </a:solidFill>
                <a:latin typeface="Comic Sans MS"/>
              </a:rPr>
              <a:t>to know in just </a:t>
            </a:r>
            <a:br>
              <a:rPr lang="en-US" b="1" dirty="0">
                <a:solidFill>
                  <a:schemeClr val="accent5"/>
                </a:solidFill>
                <a:latin typeface="Comic Sans MS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1 Sec</a:t>
            </a:r>
            <a:r>
              <a:rPr lang="en-US" b="1" dirty="0">
                <a:solidFill>
                  <a:schemeClr val="accent5"/>
                </a:solidFill>
                <a:latin typeface="Comic Sans MS"/>
              </a:rPr>
              <a:t> you can install and run an OS..???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A37F7-14FD-4265-B467-62A6098E7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EB467A4-DEFF-4847-8B32-26C8ABE1C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141" y="3131861"/>
            <a:ext cx="2600325" cy="2714625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B7420DAB-7761-41FE-A93D-0B8826335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313" y="962512"/>
            <a:ext cx="2743199" cy="2459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1B9F33-E57D-48B0-8F8D-3AEB230DDDEE}"/>
              </a:ext>
            </a:extLst>
          </p:cNvPr>
          <p:cNvSpPr txBox="1"/>
          <p:nvPr/>
        </p:nvSpPr>
        <p:spPr>
          <a:xfrm>
            <a:off x="7176052" y="1588051"/>
            <a:ext cx="16609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solidFill>
                  <a:schemeClr val="accent3">
                    <a:lumMod val="75000"/>
                  </a:schemeClr>
                </a:solidFill>
                <a:latin typeface="Comic Sans MS"/>
              </a:rPr>
              <a:t>wow</a:t>
            </a:r>
          </a:p>
        </p:txBody>
      </p:sp>
    </p:spTree>
    <p:extLst>
      <p:ext uri="{BB962C8B-B14F-4D97-AF65-F5344CB8AC3E}">
        <p14:creationId xmlns:p14="http://schemas.microsoft.com/office/powerpoint/2010/main" val="299368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A41C-A08B-49A1-91C7-75FB57F6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Wingdings"/>
              <a:buChar char="Ø"/>
            </a:pPr>
            <a:r>
              <a:rPr lang="en-US" sz="40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TEAM INTRODUCTION</a:t>
            </a:r>
            <a:endParaRPr lang="en-US" sz="4000">
              <a:solidFill>
                <a:schemeClr val="accent2">
                  <a:lumMod val="75000"/>
                </a:schemeClr>
              </a:solidFill>
              <a:latin typeface="Comic Sans M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3D5D39-EC2F-461C-805F-31CA17DE9D20}"/>
              </a:ext>
            </a:extLst>
          </p:cNvPr>
          <p:cNvSpPr/>
          <p:nvPr/>
        </p:nvSpPr>
        <p:spPr>
          <a:xfrm>
            <a:off x="1032222" y="2644949"/>
            <a:ext cx="3956136" cy="1555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mic Sans MS"/>
              </a:rPr>
              <a:t>Pratyush Kumar Pathak</a:t>
            </a:r>
          </a:p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mic Sans MS"/>
              </a:rPr>
              <a:t>18BTRCS068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/>
              </a:rPr>
              <a:t>(B section)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7EA5EC-1680-42C3-945A-C0852581BDD3}"/>
              </a:ext>
            </a:extLst>
          </p:cNvPr>
          <p:cNvSpPr/>
          <p:nvPr/>
        </p:nvSpPr>
        <p:spPr>
          <a:xfrm>
            <a:off x="1032221" y="4628237"/>
            <a:ext cx="3956136" cy="1503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mic Sans MS"/>
              </a:rPr>
              <a:t>Aman Sharma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mic Sans MS"/>
              </a:rPr>
              <a:t>18BTRCS036</a:t>
            </a:r>
            <a:endParaRPr lang="en-US" sz="240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/>
              </a:rPr>
              <a:t>(A section)</a:t>
            </a:r>
            <a:endParaRPr lang="en-US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CFDF48-F33E-41B4-B9E2-B65D171B1019}"/>
              </a:ext>
            </a:extLst>
          </p:cNvPr>
          <p:cNvSpPr/>
          <p:nvPr/>
        </p:nvSpPr>
        <p:spPr>
          <a:xfrm>
            <a:off x="6094824" y="4628236"/>
            <a:ext cx="4112711" cy="1503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mic Sans MS"/>
              </a:rPr>
              <a:t>Rohit L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Comic Sans MS"/>
              </a:rPr>
              <a:t>Hulekal</a:t>
            </a:r>
            <a:endParaRPr lang="en-US" dirty="0" err="1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mic Sans MS"/>
              </a:rPr>
              <a:t>18BTRCS026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/>
              </a:rPr>
              <a:t>(A section)</a:t>
            </a:r>
            <a:endParaRPr lang="en-US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94D370-04CC-4E39-AD7E-4ED60CA9BC16}"/>
              </a:ext>
            </a:extLst>
          </p:cNvPr>
          <p:cNvSpPr/>
          <p:nvPr/>
        </p:nvSpPr>
        <p:spPr>
          <a:xfrm>
            <a:off x="6136578" y="2644948"/>
            <a:ext cx="4060519" cy="1555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mic Sans MS"/>
              </a:rPr>
              <a:t>Panchami V Urs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Comic Sans MS"/>
              </a:rPr>
              <a:t>18BTRCS063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mic Sans MS"/>
              </a:rPr>
              <a:t>(B section)</a:t>
            </a:r>
            <a:endParaRPr lang="en-US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9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solidFill>
                  <a:srgbClr val="00B0F0"/>
                </a:solidFill>
                <a:latin typeface="TW Cen MT"/>
                <a:cs typeface="Lucida Sans Unicode"/>
              </a:rPr>
              <a:t> DOCKER</a:t>
            </a:r>
            <a:r>
              <a:rPr lang="en-US" sz="6000" b="1" dirty="0">
                <a:solidFill>
                  <a:srgbClr val="00B0F0"/>
                </a:solidFill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     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mic Sans MS"/>
              </a:rPr>
              <a:t>  BUILD – SHIP - RUN</a:t>
            </a:r>
          </a:p>
        </p:txBody>
      </p:sp>
      <p:pic>
        <p:nvPicPr>
          <p:cNvPr id="5" name="Picture 5" descr="A picture containing clock, drawing, sign&#10;&#10;Description generated with very high confidence">
            <a:extLst>
              <a:ext uri="{FF2B5EF4-FFF2-40B4-BE49-F238E27FC236}">
                <a16:creationId xmlns:a16="http://schemas.microsoft.com/office/drawing/2014/main" id="{A622107E-9A2E-4A39-9DAB-B41EE8B3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443" y="2244595"/>
            <a:ext cx="5239025" cy="305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8E83-AE39-4BA1-8A7B-D16EF7B2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Wingdings"/>
              <a:buChar char="Ø"/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AGENDA</a:t>
            </a:r>
            <a:endParaRPr lang="en-US" sz="4400" b="1" dirty="0">
              <a:solidFill>
                <a:schemeClr val="accent2">
                  <a:lumMod val="75000"/>
                </a:schemeClr>
              </a:solidFill>
              <a:latin typeface="Comic Sans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D9323-BD84-460A-A5EA-677F6C206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923" y="2837961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mic Sans MS"/>
                <a:cs typeface="Lucida Sans Unicode"/>
              </a:rPr>
              <a:t>Introduction</a:t>
            </a:r>
          </a:p>
          <a:p>
            <a:pPr>
              <a:buFont typeface="Wingdings" charset="2"/>
              <a:buChar char="v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mic Sans MS"/>
                <a:cs typeface="Lucida Sans Unicode"/>
              </a:rPr>
              <a:t>History</a:t>
            </a:r>
          </a:p>
          <a:p>
            <a:pPr>
              <a:buFont typeface="Wingdings" charset="2"/>
              <a:buChar char="v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mic Sans MS"/>
                <a:ea typeface="+mn-lt"/>
                <a:cs typeface="+mn-lt"/>
              </a:rPr>
              <a:t>What is Docker Container and How Docker works?</a:t>
            </a:r>
            <a:endParaRPr lang="en-US" sz="2400" dirty="0">
              <a:solidFill>
                <a:schemeClr val="accent5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Font typeface="Wingdings" charset="2"/>
              <a:buChar char="v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mic Sans MS"/>
                <a:ea typeface="+mn-lt"/>
                <a:cs typeface="+mn-lt"/>
              </a:rPr>
              <a:t>Why Docker?</a:t>
            </a:r>
          </a:p>
          <a:p>
            <a:pPr>
              <a:buFont typeface="Wingdings" charset="2"/>
              <a:buChar char="v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mic Sans MS"/>
                <a:ea typeface="+mn-lt"/>
                <a:cs typeface="+mn-lt"/>
              </a:rPr>
              <a:t>Summary </a:t>
            </a:r>
          </a:p>
          <a:p>
            <a:pPr>
              <a:buFont typeface="Wingdings" charset="2"/>
              <a:buChar char="v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mic Sans MS"/>
              </a:rPr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297143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2E02-E7F1-4160-878C-5B1AC0C4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199" y="926776"/>
            <a:ext cx="8761413" cy="706964"/>
          </a:xfrm>
        </p:spPr>
        <p:txBody>
          <a:bodyPr/>
          <a:lstStyle/>
          <a:p>
            <a:pPr marL="571500" indent="-571500" algn="ctr">
              <a:buFont typeface="Wingdings"/>
              <a:buChar char="Ø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INTRODUCTION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BFB0-6BD8-4A86-9549-D8AA4BCF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spcBef>
                <a:spcPts val="0"/>
              </a:spcBef>
              <a:buFont typeface="Wingdings,Sans-Serif" charset="2"/>
              <a:buChar char="q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/>
              <a:cs typeface="Arial"/>
            </a:endParaRPr>
          </a:p>
          <a:p>
            <a:pPr>
              <a:buFont typeface="Wingdings,Sans-Serif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ea typeface="+mn-lt"/>
                <a:cs typeface="+mn-lt"/>
              </a:rPr>
              <a:t>Docker is a tool of DevOps world which is used to install (deploy) and run any OS within a second.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/>
              <a:cs typeface="Arial"/>
            </a:endParaRPr>
          </a:p>
          <a:p>
            <a:pPr>
              <a:buFont typeface="Wingdings,Sans-Serif" charset="2"/>
              <a:buChar char="q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/>
              <a:cs typeface="Arial"/>
            </a:endParaRPr>
          </a:p>
          <a:p>
            <a:pPr marL="285750" indent="-285750">
              <a:spcBef>
                <a:spcPts val="0"/>
              </a:spcBef>
              <a:buFont typeface="Wingdings,Sans-Serif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Arial"/>
              </a:rPr>
              <a:t>It is a computer program that performs operating-system-level virtualization, also known as “containerization”.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omic Sans MS"/>
              <a:ea typeface="+mn-lt"/>
              <a:cs typeface="Arial"/>
            </a:endParaRPr>
          </a:p>
          <a:p>
            <a:pPr marL="285750" indent="-285750">
              <a:spcBef>
                <a:spcPts val="0"/>
              </a:spcBef>
              <a:buFont typeface="Wingdings,Sans-Serif" charset="2"/>
              <a:buChar char="q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/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Wingdings,Sans-Serif" charset="2"/>
              <a:buChar char="q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/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Wingdings,Sans-Serif" charset="2"/>
              <a:buChar char="q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/>
              <a:cs typeface="Arial"/>
            </a:endParaRPr>
          </a:p>
          <a:p>
            <a:pPr marL="285750" indent="-285750">
              <a:spcBef>
                <a:spcPts val="0"/>
              </a:spcBef>
              <a:buFont typeface="Wingdings,Sans-Serif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Arial"/>
              </a:rPr>
              <a:t>Originally built for Linux</a:t>
            </a:r>
          </a:p>
          <a:p>
            <a:pPr marL="285750" indent="-285750">
              <a:spcBef>
                <a:spcPts val="0"/>
              </a:spcBef>
              <a:buFont typeface="Wingdings,Sans-Serif" charset="2"/>
              <a:buChar char="q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/>
              <a:cs typeface="Arial"/>
            </a:endParaRPr>
          </a:p>
          <a:p>
            <a:pPr marL="285750" indent="-285750">
              <a:spcBef>
                <a:spcPts val="0"/>
              </a:spcBef>
              <a:buFont typeface="Wingdings,Sans-Serif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Arial"/>
              </a:rPr>
              <a:t>Docker now runs on Windows and MacOS as well.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omic Sans MS"/>
              <a:ea typeface="+mn-lt"/>
              <a:cs typeface="Arial"/>
            </a:endParaRPr>
          </a:p>
          <a:p>
            <a:pPr marL="285750" indent="-285750">
              <a:spcBef>
                <a:spcPts val="0"/>
              </a:spcBef>
              <a:buFont typeface="Wingdings,Sans-Serif" charset="2"/>
              <a:buChar char="q"/>
            </a:pP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ourier Ne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11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3EA3-74E4-42FB-BE7A-D1FC9E46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385" y="938499"/>
            <a:ext cx="6416798" cy="706964"/>
          </a:xfrm>
        </p:spPr>
        <p:txBody>
          <a:bodyPr/>
          <a:lstStyle/>
          <a:p>
            <a:pPr marL="571500" indent="-571500" algn="ctr">
              <a:buFont typeface="Wingdings"/>
              <a:buChar char="Ø"/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HISTORY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Comic Sans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A8AB-9950-4272-8E51-994055BC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Docker Inc. was founded by Solomon Hykes and launched in 2011.</a:t>
            </a:r>
            <a:endParaRPr lang="en-US" dirty="0">
              <a:solidFill>
                <a:schemeClr val="tx1"/>
              </a:solidFill>
              <a:latin typeface="Comic Sans MS"/>
            </a:endParaRPr>
          </a:p>
          <a:p>
            <a:pPr>
              <a:buFont typeface="Wingdings" charset="2"/>
              <a:buChar char="q"/>
            </a:pPr>
            <a:endParaRPr lang="en-US" dirty="0">
              <a:solidFill>
                <a:schemeClr val="tx1"/>
              </a:solidFill>
              <a:latin typeface="Comic Sans MS"/>
              <a:ea typeface="+mn-lt"/>
              <a:cs typeface="+mn-lt"/>
            </a:endParaRPr>
          </a:p>
          <a:p>
            <a:pPr>
              <a:buFont typeface="Wingdings" charset="2"/>
              <a:buChar char="q"/>
            </a:pPr>
            <a:r>
              <a:rPr lang="en-US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It was first released as open-source in March 2013.</a:t>
            </a:r>
          </a:p>
          <a:p>
            <a:pPr>
              <a:buFont typeface="Wingdings" charset="2"/>
              <a:buChar char="q"/>
            </a:pPr>
            <a:endParaRPr lang="en-US" dirty="0">
              <a:solidFill>
                <a:schemeClr val="tx1"/>
              </a:solidFill>
              <a:latin typeface="Comic Sans MS"/>
              <a:ea typeface="+mn-lt"/>
              <a:cs typeface="+mn-lt"/>
            </a:endParaRPr>
          </a:p>
          <a:p>
            <a:pPr>
              <a:buFont typeface="Wingdings" charset="2"/>
              <a:buChar char="q"/>
            </a:pPr>
            <a:r>
              <a:rPr lang="en-US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In Feb 2016 Docker introduces first commercial product - Now called Docker Enterprise Edition</a:t>
            </a:r>
          </a:p>
          <a:p>
            <a:pPr>
              <a:buFont typeface="Wingdings" charset="2"/>
              <a:buChar char="q"/>
            </a:pPr>
            <a:endParaRPr lang="en-US" dirty="0">
              <a:solidFill>
                <a:schemeClr val="tx1"/>
              </a:solidFill>
              <a:latin typeface="Comic Sans MS"/>
              <a:ea typeface="+mn-lt"/>
              <a:cs typeface="+mn-lt"/>
            </a:endParaRPr>
          </a:p>
          <a:p>
            <a:pPr>
              <a:buFont typeface="Wingdings" charset="2"/>
              <a:buChar char="q"/>
            </a:pPr>
            <a:r>
              <a:rPr lang="en-US" dirty="0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only 7 years ago, but it is already used by a lot of companies, like: Spotify, The New York Times, PayPal, Uber and more 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639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867D-96AF-49DC-9A03-61AB7389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277" y="973668"/>
            <a:ext cx="8140090" cy="742133"/>
          </a:xfrm>
        </p:spPr>
        <p:txBody>
          <a:bodyPr/>
          <a:lstStyle/>
          <a:p>
            <a:pPr marL="571500" indent="-571500">
              <a:buFont typeface="Wingdings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mic Sans MS"/>
              </a:rPr>
              <a:t>What Is Docker Container and How it Works?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B14B-5751-4C60-A088-5CAB81CB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>
                <a:latin typeface="Comic Sans MS"/>
                <a:ea typeface="+mn-lt"/>
                <a:cs typeface="+mn-lt"/>
              </a:rPr>
              <a:t>Docker is an open source project that makes it easy to create containers and container-based apps. </a:t>
            </a:r>
            <a:endParaRPr lang="en-US">
              <a:latin typeface="Comic Sans MS"/>
            </a:endParaRPr>
          </a:p>
          <a:p>
            <a:pPr marL="0" indent="0">
              <a:buNone/>
            </a:pPr>
            <a:endParaRPr lang="en-US" dirty="0">
              <a:latin typeface="Comic Sans MS"/>
              <a:ea typeface="+mn-lt"/>
              <a:cs typeface="+mn-lt"/>
            </a:endParaRPr>
          </a:p>
          <a:p>
            <a:pPr>
              <a:buFont typeface="Wingdings" charset="2"/>
              <a:buChar char="q"/>
            </a:pPr>
            <a:r>
              <a:rPr lang="en-US" i="1" dirty="0">
                <a:latin typeface="Comic Sans MS"/>
                <a:ea typeface="+mn-lt"/>
                <a:cs typeface="+mn-lt"/>
              </a:rPr>
              <a:t>Docker is not a virtual machine (VM)</a:t>
            </a:r>
          </a:p>
          <a:p>
            <a:pPr>
              <a:buFont typeface="Wingdings" charset="2"/>
              <a:buChar char="q"/>
            </a:pPr>
            <a:endParaRPr lang="en-US" i="1" dirty="0">
              <a:latin typeface="Comic Sans MS"/>
              <a:ea typeface="+mn-lt"/>
              <a:cs typeface="+mn-lt"/>
            </a:endParaRPr>
          </a:p>
          <a:p>
            <a:pPr>
              <a:buFont typeface="Wingdings" charset="2"/>
              <a:buChar char="q"/>
            </a:pPr>
            <a:r>
              <a:rPr lang="en-US" i="1" dirty="0">
                <a:latin typeface="Comic Sans MS"/>
                <a:ea typeface="+mn-lt"/>
                <a:cs typeface="+mn-lt"/>
              </a:rPr>
              <a:t>A Docker container, unlike a virtual machine, does not require or include a separate operating system. Instead, it relies on the kernel’s functionality and uses resource isolation for CPU and memory, and separate namespaces to isolate the application’s view of the operating system.</a:t>
            </a:r>
            <a:endParaRPr lang="en-US" i="1">
              <a:latin typeface="Comic Sans MS"/>
            </a:endParaRPr>
          </a:p>
          <a:p>
            <a:pPr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4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23B9-265E-4A72-BE5F-03AD0DFAF1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75150" y="766001"/>
            <a:ext cx="9367708" cy="50759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charset="2"/>
              <a:buChar char="q"/>
            </a:pPr>
            <a:endParaRPr lang="en-US" i="1" dirty="0">
              <a:latin typeface="Comic Sans MS"/>
              <a:ea typeface="+mn-lt"/>
              <a:cs typeface="+mn-lt"/>
            </a:endParaRPr>
          </a:p>
          <a:p>
            <a:pPr>
              <a:buFont typeface="Wingdings" charset="2"/>
              <a:buChar char="q"/>
            </a:pPr>
            <a:r>
              <a:rPr lang="en-US" i="1" dirty="0">
                <a:latin typeface="Comic Sans MS"/>
                <a:ea typeface="+mn-lt"/>
                <a:cs typeface="+mn-lt"/>
              </a:rPr>
              <a:t>Based on the short description above, the following image shows a comparison between virtual machines and Docker containers.</a:t>
            </a:r>
            <a:endParaRPr lang="en-US"/>
          </a:p>
          <a:p>
            <a:pPr>
              <a:buFont typeface="Wingdings" charset="2"/>
              <a:buChar char="q"/>
            </a:pPr>
            <a:endParaRPr lang="en-US" i="1" dirty="0">
              <a:latin typeface="Comic Sans MS"/>
            </a:endParaRPr>
          </a:p>
          <a:p>
            <a:pPr>
              <a:buFont typeface="Wingdings" charset="2"/>
              <a:buChar char="q"/>
            </a:pPr>
            <a:endParaRPr lang="en-US" i="1" dirty="0">
              <a:latin typeface="Comic Sans MS"/>
            </a:endParaRPr>
          </a:p>
          <a:p>
            <a:pPr>
              <a:buFont typeface="Wingdings" charset="2"/>
              <a:buChar char="q"/>
            </a:pPr>
            <a:endParaRPr lang="en-US" i="1" dirty="0">
              <a:latin typeface="Comic Sans MS"/>
            </a:endParaRPr>
          </a:p>
          <a:p>
            <a:pPr>
              <a:buFont typeface="Wingdings" charset="2"/>
              <a:buChar char="q"/>
            </a:pPr>
            <a:endParaRPr lang="en-US" i="1" dirty="0">
              <a:latin typeface="Comic Sans MS"/>
            </a:endParaRPr>
          </a:p>
          <a:p>
            <a:pPr>
              <a:buFont typeface="Wingdings" charset="2"/>
              <a:buChar char="q"/>
            </a:pPr>
            <a:endParaRPr lang="en-US" i="1" dirty="0">
              <a:latin typeface="Comic Sans MS"/>
            </a:endParaRPr>
          </a:p>
          <a:p>
            <a:pPr>
              <a:buFont typeface="Wingdings" charset="2"/>
              <a:buChar char="q"/>
            </a:pPr>
            <a:endParaRPr lang="en-US" i="1" dirty="0">
              <a:latin typeface="Comic Sans MS"/>
            </a:endParaRPr>
          </a:p>
          <a:p>
            <a:pPr>
              <a:buFont typeface="Wingdings" charset="2"/>
              <a:buChar char="q"/>
            </a:pPr>
            <a:endParaRPr lang="en-US" i="1" dirty="0">
              <a:latin typeface="Comic Sans MS"/>
            </a:endParaRPr>
          </a:p>
          <a:p>
            <a:pPr>
              <a:buFont typeface="Wingdings" charset="2"/>
              <a:buChar char="q"/>
            </a:pPr>
            <a:endParaRPr lang="en-US" i="1" dirty="0">
              <a:latin typeface="Comic Sans MS"/>
            </a:endParaRPr>
          </a:p>
          <a:p>
            <a:pPr>
              <a:buFont typeface="Wingdings" charset="2"/>
              <a:buChar char="q"/>
            </a:pPr>
            <a:endParaRPr lang="en-US" i="1" dirty="0">
              <a:latin typeface="Comic Sans MS"/>
              <a:ea typeface="+mn-lt"/>
              <a:cs typeface="+mn-lt"/>
            </a:endParaRPr>
          </a:p>
          <a:p>
            <a:pPr>
              <a:buFont typeface="Wingdings" charset="2"/>
              <a:buChar char="q"/>
            </a:pPr>
            <a:r>
              <a:rPr lang="en-US" i="1" dirty="0">
                <a:latin typeface="Comic Sans MS"/>
                <a:ea typeface="+mn-lt"/>
                <a:cs typeface="+mn-lt"/>
              </a:rPr>
              <a:t>As we can see, Docker containers are simpler than virtual machines and using it we can avoid the overhead of starting and maintaining VMs.</a:t>
            </a:r>
            <a:endParaRPr lang="en-US" i="1">
              <a:latin typeface="Comic Sans MS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28D16E-D513-4156-A448-ED8931EBF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8" t="10559" r="7909" b="4658"/>
          <a:stretch/>
        </p:blipFill>
        <p:spPr>
          <a:xfrm>
            <a:off x="2873679" y="1888298"/>
            <a:ext cx="5222851" cy="28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53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 Boardroom</vt:lpstr>
      <vt:lpstr>WELCOME </vt:lpstr>
      <vt:lpstr>What if you come to know in just  1 Sec you can install and run an OS..???</vt:lpstr>
      <vt:lpstr>TEAM INTRODUCTION</vt:lpstr>
      <vt:lpstr> DOCKER </vt:lpstr>
      <vt:lpstr>AGENDA</vt:lpstr>
      <vt:lpstr>INTRODUCTION</vt:lpstr>
      <vt:lpstr>HISTORY</vt:lpstr>
      <vt:lpstr>What Is Docker Container and How it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DOCKER?</vt:lpstr>
      <vt:lpstr>SUMMARY</vt:lpstr>
      <vt:lpstr>Any Questions?  Or any Comments?</vt:lpstr>
      <vt:lpstr>Thank You..!!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1255</cp:revision>
  <dcterms:created xsi:type="dcterms:W3CDTF">2015-09-22T16:57:55Z</dcterms:created>
  <dcterms:modified xsi:type="dcterms:W3CDTF">2020-05-20T13:54:44Z</dcterms:modified>
</cp:coreProperties>
</file>