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8" r:id="rId2"/>
    <p:sldId id="261"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7010400" cy="93964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0" d="100"/>
          <a:sy n="70" d="100"/>
        </p:scale>
        <p:origin x="9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71452"/>
          </a:xfrm>
          <a:prstGeom prst="rect">
            <a:avLst/>
          </a:prstGeom>
        </p:spPr>
        <p:txBody>
          <a:bodyPr vert="horz" lIns="93744" tIns="46872" rIns="93744" bIns="46872" rtlCol="0"/>
          <a:lstStyle>
            <a:lvl1pPr algn="l">
              <a:defRPr sz="1200"/>
            </a:lvl1pPr>
          </a:lstStyle>
          <a:p>
            <a:endParaRPr lang="en-US" dirty="0"/>
          </a:p>
        </p:txBody>
      </p:sp>
      <p:sp>
        <p:nvSpPr>
          <p:cNvPr id="3" name="Date Placeholder 2"/>
          <p:cNvSpPr>
            <a:spLocks noGrp="1"/>
          </p:cNvSpPr>
          <p:nvPr>
            <p:ph type="dt" idx="1"/>
          </p:nvPr>
        </p:nvSpPr>
        <p:spPr>
          <a:xfrm>
            <a:off x="3970938" y="0"/>
            <a:ext cx="3037840" cy="471452"/>
          </a:xfrm>
          <a:prstGeom prst="rect">
            <a:avLst/>
          </a:prstGeom>
        </p:spPr>
        <p:txBody>
          <a:bodyPr vert="horz" lIns="93744" tIns="46872" rIns="93744" bIns="46872" rtlCol="0"/>
          <a:lstStyle>
            <a:lvl1pPr algn="r">
              <a:defRPr sz="1200"/>
            </a:lvl1pPr>
          </a:lstStyle>
          <a:p>
            <a:fld id="{A5C20BB3-3CCB-4FE5-991B-82F6BCB48AF3}"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74750"/>
            <a:ext cx="5638800" cy="3171825"/>
          </a:xfrm>
          <a:prstGeom prst="rect">
            <a:avLst/>
          </a:prstGeom>
          <a:noFill/>
          <a:ln w="12700">
            <a:solidFill>
              <a:prstClr val="black"/>
            </a:solidFill>
          </a:ln>
        </p:spPr>
        <p:txBody>
          <a:bodyPr vert="horz" lIns="93744" tIns="46872" rIns="93744" bIns="46872" rtlCol="0" anchor="ctr"/>
          <a:lstStyle/>
          <a:p>
            <a:endParaRPr lang="en-US" dirty="0"/>
          </a:p>
        </p:txBody>
      </p:sp>
      <p:sp>
        <p:nvSpPr>
          <p:cNvPr id="5" name="Notes Placeholder 4"/>
          <p:cNvSpPr>
            <a:spLocks noGrp="1"/>
          </p:cNvSpPr>
          <p:nvPr>
            <p:ph type="body" sz="quarter" idx="3"/>
          </p:nvPr>
        </p:nvSpPr>
        <p:spPr>
          <a:xfrm>
            <a:off x="701040" y="4522024"/>
            <a:ext cx="5608320" cy="3699838"/>
          </a:xfrm>
          <a:prstGeom prst="rect">
            <a:avLst/>
          </a:prstGeom>
        </p:spPr>
        <p:txBody>
          <a:bodyPr vert="horz" lIns="93744" tIns="46872" rIns="93744" bIns="4687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24962"/>
            <a:ext cx="3037840" cy="471451"/>
          </a:xfrm>
          <a:prstGeom prst="rect">
            <a:avLst/>
          </a:prstGeom>
        </p:spPr>
        <p:txBody>
          <a:bodyPr vert="horz" lIns="93744" tIns="46872" rIns="93744" bIns="4687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924962"/>
            <a:ext cx="3037840" cy="471451"/>
          </a:xfrm>
          <a:prstGeom prst="rect">
            <a:avLst/>
          </a:prstGeom>
        </p:spPr>
        <p:txBody>
          <a:bodyPr vert="horz" lIns="93744" tIns="46872" rIns="93744" bIns="46872"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95868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143011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Libraries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141295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821061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Transport</a:t>
            </a:r>
          </a:p>
          <a:p>
            <a:pPr marL="175771" indent="-175771">
              <a:buFont typeface="Arial" panose="020B0604020202020204" pitchFamily="34" charset="0"/>
              <a:buChar char="•"/>
            </a:pPr>
            <a:r>
              <a:rPr lang="en-US" dirty="0"/>
              <a:t>Electricity</a:t>
            </a:r>
          </a:p>
          <a:p>
            <a:pPr marL="175771" indent="-175771">
              <a:buFont typeface="Arial" panose="020B0604020202020204" pitchFamily="34" charset="0"/>
              <a:buChar char="•"/>
            </a:pPr>
            <a:r>
              <a:rPr lang="en-US" dirty="0"/>
              <a:t>Water and sanitation</a:t>
            </a:r>
          </a:p>
          <a:p>
            <a:pPr marL="175771" indent="-175771">
              <a:buFont typeface="Arial" panose="020B0604020202020204" pitchFamily="34" charset="0"/>
              <a:buChar char="•"/>
            </a:pPr>
            <a:r>
              <a:rPr lang="en-US" dirty="0"/>
              <a:t>Parks and gardens</a:t>
            </a:r>
          </a:p>
          <a:p>
            <a:pPr marL="175771" indent="-175771">
              <a:buFont typeface="Arial" panose="020B0604020202020204" pitchFamily="34" charset="0"/>
              <a:buChar char="•"/>
            </a:pPr>
            <a:r>
              <a:rPr lang="en-US" dirty="0"/>
              <a:t>Cemeteries</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dirty="0"/>
          </a:p>
        </p:txBody>
      </p:sp>
    </p:spTree>
    <p:extLst>
      <p:ext uri="{BB962C8B-B14F-4D97-AF65-F5344CB8AC3E}">
        <p14:creationId xmlns:p14="http://schemas.microsoft.com/office/powerpoint/2010/main" val="145756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Origins</a:t>
            </a:r>
          </a:p>
          <a:p>
            <a:pPr marL="175771" indent="-175771">
              <a:buFont typeface="Arial" panose="020B0604020202020204" pitchFamily="34" charset="0"/>
              <a:buChar char="•"/>
            </a:pPr>
            <a:r>
              <a:rPr lang="en-US" dirty="0"/>
              <a:t>Middle Ages to Louis XIV</a:t>
            </a:r>
          </a:p>
          <a:p>
            <a:pPr marL="175771" indent="-175771">
              <a:buFont typeface="Arial" panose="020B0604020202020204" pitchFamily="34" charset="0"/>
              <a:buChar char="•"/>
            </a:pPr>
            <a:r>
              <a:rPr lang="en-US" dirty="0"/>
              <a:t>18th and 19th centuries</a:t>
            </a:r>
          </a:p>
          <a:p>
            <a:pPr marL="175771" indent="-175771">
              <a:buFont typeface="Arial" panose="020B0604020202020204" pitchFamily="34" charset="0"/>
              <a:buChar char="•"/>
            </a:pPr>
            <a:r>
              <a:rPr lang="en-US" dirty="0"/>
              <a:t>20th and 21st centuries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342754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Climate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34275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City government</a:t>
            </a:r>
          </a:p>
          <a:p>
            <a:pPr marL="175771" indent="-175771">
              <a:buFont typeface="Arial" panose="020B0604020202020204" pitchFamily="34" charset="0"/>
              <a:buChar char="•"/>
            </a:pPr>
            <a:r>
              <a:rPr lang="en-US" dirty="0"/>
              <a:t>Métropole du Grand Paris</a:t>
            </a:r>
          </a:p>
          <a:p>
            <a:pPr marL="175771" indent="-175771">
              <a:buFont typeface="Arial" panose="020B0604020202020204" pitchFamily="34" charset="0"/>
              <a:buChar char="•"/>
            </a:pPr>
            <a:r>
              <a:rPr lang="en-US" dirty="0"/>
              <a:t>Regional government</a:t>
            </a:r>
          </a:p>
          <a:p>
            <a:pPr marL="175771" indent="-175771">
              <a:buFont typeface="Arial" panose="020B0604020202020204" pitchFamily="34" charset="0"/>
              <a:buChar char="•"/>
            </a:pPr>
            <a:r>
              <a:rPr lang="en-US" dirty="0"/>
              <a:t>National government</a:t>
            </a:r>
          </a:p>
          <a:p>
            <a:pPr marL="175771" indent="-175771">
              <a:buFont typeface="Arial" panose="020B0604020202020204" pitchFamily="34" charset="0"/>
              <a:buChar char="•"/>
            </a:pPr>
            <a:r>
              <a:rPr lang="en-US" dirty="0"/>
              <a:t>Police force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11328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Urbanism and architecture</a:t>
            </a:r>
          </a:p>
          <a:p>
            <a:pPr marL="175771" indent="-175771">
              <a:buFont typeface="Arial" panose="020B0604020202020204" pitchFamily="34" charset="0"/>
              <a:buChar char="•"/>
            </a:pPr>
            <a:r>
              <a:rPr lang="en-US" dirty="0"/>
              <a:t>Housing</a:t>
            </a:r>
          </a:p>
          <a:p>
            <a:pPr marL="175771" indent="-175771">
              <a:buFont typeface="Arial" panose="020B0604020202020204" pitchFamily="34" charset="0"/>
              <a:buChar char="•"/>
            </a:pPr>
            <a:r>
              <a:rPr lang="en-US" dirty="0"/>
              <a:t>Paris and its suburbs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76191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Migration</a:t>
            </a:r>
          </a:p>
          <a:p>
            <a:pPr marL="175771" indent="-175771">
              <a:buFont typeface="Arial" panose="020B0604020202020204" pitchFamily="34" charset="0"/>
              <a:buChar char="•"/>
            </a:pPr>
            <a:r>
              <a:rPr lang="en-US" dirty="0"/>
              <a:t>Religion</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76191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Employment</a:t>
            </a:r>
          </a:p>
          <a:p>
            <a:pPr marL="175771" indent="-175771">
              <a:buFont typeface="Arial" panose="020B0604020202020204" pitchFamily="34" charset="0"/>
              <a:buChar char="•"/>
            </a:pPr>
            <a:r>
              <a:rPr lang="en-US" dirty="0"/>
              <a:t>Unemployment</a:t>
            </a:r>
          </a:p>
          <a:p>
            <a:pPr marL="175771" indent="-175771">
              <a:buFont typeface="Arial" panose="020B0604020202020204" pitchFamily="34" charset="0"/>
              <a:buChar char="•"/>
            </a:pPr>
            <a:r>
              <a:rPr lang="en-US" dirty="0"/>
              <a:t>Incomes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155482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Monuments and attractions</a:t>
            </a:r>
          </a:p>
          <a:p>
            <a:pPr marL="175771" indent="-175771">
              <a:buFont typeface="Arial" panose="020B0604020202020204" pitchFamily="34" charset="0"/>
              <a:buChar char="•"/>
            </a:pPr>
            <a:r>
              <a:rPr lang="en-US" dirty="0"/>
              <a:t>Hotels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99379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5771" indent="-175771">
              <a:buFont typeface="Arial" panose="020B0604020202020204" pitchFamily="34" charset="0"/>
              <a:buChar char="•"/>
            </a:pPr>
            <a:r>
              <a:rPr lang="en-US" dirty="0"/>
              <a:t>Painting and sculpture</a:t>
            </a:r>
          </a:p>
          <a:p>
            <a:pPr marL="175771" indent="-175771">
              <a:buFont typeface="Arial" panose="020B0604020202020204" pitchFamily="34" charset="0"/>
              <a:buChar char="•"/>
            </a:pPr>
            <a:r>
              <a:rPr lang="en-US" dirty="0"/>
              <a:t>Photography</a:t>
            </a:r>
          </a:p>
          <a:p>
            <a:pPr marL="175771" indent="-175771">
              <a:buFont typeface="Arial" panose="020B0604020202020204" pitchFamily="34" charset="0"/>
              <a:buChar char="•"/>
            </a:pPr>
            <a:r>
              <a:rPr lang="en-US" dirty="0"/>
              <a:t>Museums</a:t>
            </a:r>
          </a:p>
          <a:p>
            <a:pPr marL="175771" indent="-175771">
              <a:buFont typeface="Arial" panose="020B0604020202020204" pitchFamily="34" charset="0"/>
              <a:buChar char="•"/>
            </a:pPr>
            <a:r>
              <a:rPr lang="en-US" dirty="0"/>
              <a:t>Theatre</a:t>
            </a:r>
          </a:p>
          <a:p>
            <a:pPr marL="175771" indent="-175771">
              <a:buFont typeface="Arial" panose="020B0604020202020204" pitchFamily="34" charset="0"/>
              <a:buChar char="•"/>
            </a:pPr>
            <a:r>
              <a:rPr lang="en-US" dirty="0"/>
              <a:t>Literature</a:t>
            </a:r>
          </a:p>
          <a:p>
            <a:pPr marL="175771" indent="-175771">
              <a:buFont typeface="Arial" panose="020B0604020202020204" pitchFamily="34" charset="0"/>
              <a:buChar char="•"/>
            </a:pPr>
            <a:r>
              <a:rPr lang="en-US" dirty="0"/>
              <a:t>Music</a:t>
            </a:r>
          </a:p>
          <a:p>
            <a:pPr marL="175771" indent="-175771">
              <a:buFont typeface="Arial" panose="020B0604020202020204" pitchFamily="34" charset="0"/>
              <a:buChar char="•"/>
            </a:pPr>
            <a:r>
              <a:rPr lang="en-US" dirty="0"/>
              <a:t>Cinema</a:t>
            </a:r>
          </a:p>
          <a:p>
            <a:pPr marL="175771" indent="-175771">
              <a:buFont typeface="Arial" panose="020B0604020202020204" pitchFamily="34" charset="0"/>
              <a:buChar char="•"/>
            </a:pPr>
            <a:r>
              <a:rPr lang="en-US" dirty="0"/>
              <a:t>Restaurants and cuisine</a:t>
            </a:r>
          </a:p>
          <a:p>
            <a:pPr marL="175771" indent="-175771">
              <a:buFont typeface="Arial" panose="020B0604020202020204" pitchFamily="34" charset="0"/>
              <a:buChar char="•"/>
            </a:pPr>
            <a:r>
              <a:rPr lang="en-US" dirty="0"/>
              <a:t>Fashion</a:t>
            </a:r>
          </a:p>
          <a:p>
            <a:pPr marL="175771" indent="-175771">
              <a:buFont typeface="Arial" panose="020B0604020202020204" pitchFamily="34" charset="0"/>
              <a:buChar char="•"/>
            </a:pPr>
            <a:r>
              <a:rPr lang="en-US" dirty="0"/>
              <a:t>Holidays and festivals</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176432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85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46533" y="1552397"/>
            <a:ext cx="7231784" cy="3654081"/>
          </a:xfrm>
        </p:spPr>
        <p:txBody>
          <a:bodyPr anchor="ctr">
            <a:normAutofit/>
          </a:bodyPr>
          <a:lstStyle/>
          <a:p>
            <a:pPr marL="0" marR="0">
              <a:lnSpc>
                <a:spcPct val="107000"/>
              </a:lnSpc>
              <a:spcBef>
                <a:spcPts val="0"/>
              </a:spcBef>
              <a:spcAft>
                <a:spcPts val="800"/>
              </a:spcAft>
            </a:pPr>
            <a:r>
              <a:rPr lang="en-US" sz="7200" b="1" kern="0" dirty="0">
                <a:effectLst/>
                <a:latin typeface="Segoe UI" panose="020B0502040204020203" pitchFamily="34" charset="0"/>
                <a:ea typeface="Times New Roman" panose="02020603050405020304" pitchFamily="18" charset="0"/>
                <a:cs typeface="Times New Roman" panose="02020603050405020304" pitchFamily="18" charset="0"/>
              </a:rPr>
              <a:t>Business Case</a:t>
            </a:r>
            <a:endParaRPr lang="en-US" sz="7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type="subTitle" idx="1"/>
          </p:nvPr>
        </p:nvSpPr>
        <p:spPr>
          <a:xfrm>
            <a:off x="8129871" y="1552397"/>
            <a:ext cx="3610575" cy="3654082"/>
          </a:xfrm>
        </p:spPr>
        <p:txBody>
          <a:bodyPr anchor="ctr">
            <a:normAutofit/>
          </a:bodyPr>
          <a:lstStyle/>
          <a:p>
            <a:pPr algn="just"/>
            <a:r>
              <a:rPr lang="en-US" sz="3200" b="1" kern="0" dirty="0">
                <a:latin typeface="Segoe UI" panose="020B0502040204020203" pitchFamily="34" charset="0"/>
                <a:ea typeface="Times New Roman" panose="02020603050405020304" pitchFamily="18" charset="0"/>
                <a:cs typeface="Times New Roman" panose="02020603050405020304" pitchFamily="18" charset="0"/>
              </a:rPr>
              <a:t>Construction of St. Francis Chapel MUARIK</a:t>
            </a:r>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4898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Return on investment</a:t>
            </a:r>
          </a:p>
        </p:txBody>
      </p:sp>
      <p:sp>
        <p:nvSpPr>
          <p:cNvPr id="3" name="Content Placeholder 2"/>
          <p:cNvSpPr>
            <a:spLocks noGrp="1"/>
          </p:cNvSpPr>
          <p:nvPr>
            <p:ph idx="1"/>
          </p:nvPr>
        </p:nvSpPr>
        <p:spPr>
          <a:xfrm>
            <a:off x="5155905" y="1113764"/>
            <a:ext cx="6108179" cy="4938693"/>
          </a:xfrm>
        </p:spPr>
        <p:txBody>
          <a:bodyPr anchor="ctr">
            <a:noAutofit/>
          </a:bodyPr>
          <a:lstStyle/>
          <a:p>
            <a:pPr marL="0" marR="0">
              <a:lnSpc>
                <a:spcPct val="107000"/>
              </a:lnSpc>
              <a:spcBef>
                <a:spcPts val="0"/>
              </a:spcBef>
              <a:spcAft>
                <a:spcPts val="1500"/>
              </a:spcAft>
            </a:pPr>
            <a:r>
              <a:rPr lang="en-US" sz="3200" kern="0" dirty="0">
                <a:solidFill>
                  <a:srgbClr val="374151"/>
                </a:solidFill>
                <a:effectLst/>
                <a:latin typeface="Sohne"/>
                <a:ea typeface="Times New Roman" panose="02020603050405020304" pitchFamily="18" charset="0"/>
                <a:cs typeface="Times New Roman" panose="02020603050405020304" pitchFamily="18" charset="0"/>
              </a:rPr>
              <a:t>While the return on investment for a church building is primarily non-monetary, the benefits include increased community impact, congregation growth, and enhanced outreach capabilities.</a:t>
            </a:r>
          </a:p>
          <a:p>
            <a:pPr marL="0" marR="0">
              <a:lnSpc>
                <a:spcPct val="107000"/>
              </a:lnSpc>
              <a:spcBef>
                <a:spcPts val="0"/>
              </a:spcBef>
              <a:spcAft>
                <a:spcPts val="1500"/>
              </a:spcAft>
            </a:pPr>
            <a:r>
              <a:rPr lang="en-US" sz="3200" kern="0" dirty="0">
                <a:solidFill>
                  <a:srgbClr val="374151"/>
                </a:solidFill>
                <a:effectLst/>
                <a:latin typeface="Sohne"/>
                <a:ea typeface="Times New Roman" panose="02020603050405020304" pitchFamily="18" charset="0"/>
                <a:cs typeface="Times New Roman" panose="02020603050405020304" pitchFamily="18" charset="0"/>
              </a:rPr>
              <a:t>Tangible benefits may also include increased revenue for St. </a:t>
            </a:r>
            <a:r>
              <a:rPr lang="en-US" sz="3200" kern="0" dirty="0">
                <a:solidFill>
                  <a:srgbClr val="374151"/>
                </a:solidFill>
                <a:latin typeface="Sohne"/>
                <a:ea typeface="Times New Roman" panose="02020603050405020304" pitchFamily="18" charset="0"/>
                <a:cs typeface="Times New Roman" panose="02020603050405020304" pitchFamily="18" charset="0"/>
              </a:rPr>
              <a:t>F</a:t>
            </a:r>
            <a:r>
              <a:rPr lang="en-US" sz="3200" kern="0" dirty="0">
                <a:solidFill>
                  <a:srgbClr val="374151"/>
                </a:solidFill>
                <a:effectLst/>
                <a:latin typeface="Sohne"/>
                <a:ea typeface="Times New Roman" panose="02020603050405020304" pitchFamily="18" charset="0"/>
                <a:cs typeface="Times New Roman" panose="02020603050405020304" pitchFamily="18" charset="0"/>
              </a:rPr>
              <a:t>rancis Chapel over time.</a:t>
            </a:r>
            <a:endParaRPr lang="en-US" sz="3200" kern="100" dirty="0">
              <a:effectLst/>
              <a:latin typeface="So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18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Risks and mitigation</a:t>
            </a:r>
          </a:p>
        </p:txBody>
      </p:sp>
      <p:sp>
        <p:nvSpPr>
          <p:cNvPr id="3" name="Content Placeholder 2"/>
          <p:cNvSpPr>
            <a:spLocks noGrp="1"/>
          </p:cNvSpPr>
          <p:nvPr>
            <p:ph idx="1"/>
          </p:nvPr>
        </p:nvSpPr>
        <p:spPr>
          <a:xfrm>
            <a:off x="5155905" y="1113764"/>
            <a:ext cx="6108179" cy="5167293"/>
          </a:xfrm>
        </p:spPr>
        <p:txBody>
          <a:bodyPr anchor="ctr">
            <a:normAutofit/>
          </a:bodyPr>
          <a:lstStyle/>
          <a:p>
            <a:r>
              <a:rPr lang="en-US" sz="2800" kern="0" dirty="0">
                <a:solidFill>
                  <a:srgbClr val="374151"/>
                </a:solidFill>
                <a:effectLst/>
                <a:latin typeface="Sohne"/>
                <a:ea typeface="Times New Roman" panose="02020603050405020304" pitchFamily="18" charset="0"/>
              </a:rPr>
              <a:t>Key potential risks include </a:t>
            </a:r>
            <a:r>
              <a:rPr lang="en-US" sz="2800" b="1" kern="0" dirty="0">
                <a:solidFill>
                  <a:srgbClr val="374151"/>
                </a:solidFill>
                <a:effectLst/>
                <a:latin typeface="Sohne"/>
                <a:ea typeface="Times New Roman" panose="02020603050405020304" pitchFamily="18" charset="0"/>
              </a:rPr>
              <a:t>loss of offered land due to occupation delays</a:t>
            </a:r>
            <a:r>
              <a:rPr lang="en-US" sz="2800" kern="0" dirty="0">
                <a:solidFill>
                  <a:srgbClr val="374151"/>
                </a:solidFill>
                <a:effectLst/>
                <a:latin typeface="Sohne"/>
                <a:ea typeface="Times New Roman" panose="02020603050405020304" pitchFamily="18" charset="0"/>
              </a:rPr>
              <a:t>, construction delays, cost overruns, community and stakeholder resistance, loss if current congregation to other churches. </a:t>
            </a:r>
          </a:p>
          <a:p>
            <a:r>
              <a:rPr lang="en-US" sz="2800" kern="0" dirty="0">
                <a:solidFill>
                  <a:srgbClr val="374151"/>
                </a:solidFill>
                <a:effectLst/>
                <a:latin typeface="Sohne"/>
                <a:ea typeface="Times New Roman" panose="02020603050405020304" pitchFamily="18" charset="0"/>
              </a:rPr>
              <a:t>Mitigation strategies involve hiring reputable contractors, conducting thorough risk assessments, and engaging with the community and stakeholders in the planning process</a:t>
            </a:r>
            <a:endParaRPr lang="en-US" sz="2800" dirty="0">
              <a:latin typeface="Sohne"/>
            </a:endParaRPr>
          </a:p>
        </p:txBody>
      </p:sp>
    </p:spTree>
    <p:extLst>
      <p:ext uri="{BB962C8B-B14F-4D97-AF65-F5344CB8AC3E}">
        <p14:creationId xmlns:p14="http://schemas.microsoft.com/office/powerpoint/2010/main" val="401132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dirty="0">
                <a:solidFill>
                  <a:srgbClr val="FFFFFF"/>
                </a:solidFill>
              </a:rPr>
              <a:t>Implementation plan (</a:t>
            </a:r>
            <a:r>
              <a:rPr lang="en-US" cap="none" dirty="0">
                <a:solidFill>
                  <a:srgbClr val="FFFFFF"/>
                </a:solidFill>
              </a:rPr>
              <a:t>estimated</a:t>
            </a:r>
            <a:r>
              <a:rPr lang="en-US" dirty="0">
                <a:solidFill>
                  <a:srgbClr val="FFFFFF"/>
                </a:solidFill>
              </a:rPr>
              <a:t>)</a:t>
            </a:r>
          </a:p>
        </p:txBody>
      </p:sp>
      <p:sp>
        <p:nvSpPr>
          <p:cNvPr id="3" name="Content Placeholder 2"/>
          <p:cNvSpPr>
            <a:spLocks noGrp="1"/>
          </p:cNvSpPr>
          <p:nvPr>
            <p:ph idx="1"/>
          </p:nvPr>
        </p:nvSpPr>
        <p:spPr>
          <a:xfrm>
            <a:off x="5155905" y="1113764"/>
            <a:ext cx="6108179" cy="5260686"/>
          </a:xfrm>
        </p:spPr>
        <p:txBody>
          <a:bodyPr anchor="ctr">
            <a:no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3000" b="1" kern="0" dirty="0">
                <a:solidFill>
                  <a:srgbClr val="374151"/>
                </a:solidFill>
                <a:effectLst/>
                <a:latin typeface="Sohne"/>
                <a:ea typeface="Times New Roman" panose="02020603050405020304" pitchFamily="18" charset="0"/>
                <a:cs typeface="Times New Roman" panose="02020603050405020304" pitchFamily="18" charset="0"/>
              </a:rPr>
              <a:t>Phase 1 (Months 1-3):</a:t>
            </a:r>
            <a:r>
              <a:rPr lang="en-US" sz="3000" kern="0" dirty="0">
                <a:solidFill>
                  <a:srgbClr val="374151"/>
                </a:solidFill>
                <a:effectLst/>
                <a:latin typeface="Sohne"/>
                <a:ea typeface="Times New Roman" panose="02020603050405020304" pitchFamily="18" charset="0"/>
                <a:cs typeface="Times New Roman" panose="02020603050405020304" pitchFamily="18" charset="0"/>
              </a:rPr>
              <a:t> Design and approval of architectural plans. This is currently in progress estimated to complete by 31</a:t>
            </a:r>
            <a:r>
              <a:rPr lang="en-US" sz="3000" kern="0" baseline="30000" dirty="0">
                <a:solidFill>
                  <a:srgbClr val="374151"/>
                </a:solidFill>
                <a:effectLst/>
                <a:latin typeface="Sohne"/>
                <a:ea typeface="Times New Roman" panose="02020603050405020304" pitchFamily="18" charset="0"/>
                <a:cs typeface="Times New Roman" panose="02020603050405020304" pitchFamily="18" charset="0"/>
              </a:rPr>
              <a:t>st</a:t>
            </a:r>
            <a:r>
              <a:rPr lang="en-US" sz="3000" kern="0" dirty="0">
                <a:solidFill>
                  <a:srgbClr val="374151"/>
                </a:solidFill>
                <a:effectLst/>
                <a:latin typeface="Sohne"/>
                <a:ea typeface="Times New Roman" panose="02020603050405020304" pitchFamily="18" charset="0"/>
                <a:cs typeface="Times New Roman" panose="02020603050405020304" pitchFamily="18" charset="0"/>
              </a:rPr>
              <a:t> December 2023.</a:t>
            </a:r>
            <a:endParaRPr lang="en-US" sz="3000" kern="100" dirty="0">
              <a:solidFill>
                <a:srgbClr val="374151"/>
              </a:solidFill>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3000" b="1" kern="0" dirty="0">
                <a:solidFill>
                  <a:srgbClr val="374151"/>
                </a:solidFill>
                <a:effectLst/>
                <a:latin typeface="Sohne"/>
                <a:ea typeface="Times New Roman" panose="02020603050405020304" pitchFamily="18" charset="0"/>
                <a:cs typeface="Times New Roman" panose="02020603050405020304" pitchFamily="18" charset="0"/>
              </a:rPr>
              <a:t>Phase 2 (Months 4-9):</a:t>
            </a:r>
            <a:r>
              <a:rPr lang="en-US" sz="3000" kern="0" dirty="0">
                <a:solidFill>
                  <a:srgbClr val="374151"/>
                </a:solidFill>
                <a:effectLst/>
                <a:latin typeface="Sohne"/>
                <a:ea typeface="Times New Roman" panose="02020603050405020304" pitchFamily="18" charset="0"/>
                <a:cs typeface="Times New Roman" panose="02020603050405020304" pitchFamily="18" charset="0"/>
              </a:rPr>
              <a:t> Construction phase, including groundbreaking and building construction.</a:t>
            </a:r>
            <a:endParaRPr lang="en-US" sz="3000" kern="100" dirty="0">
              <a:solidFill>
                <a:srgbClr val="374151"/>
              </a:solidFill>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3000" b="1" kern="0" dirty="0">
                <a:solidFill>
                  <a:srgbClr val="374151"/>
                </a:solidFill>
                <a:effectLst/>
                <a:latin typeface="Sohne"/>
                <a:ea typeface="Times New Roman" panose="02020603050405020304" pitchFamily="18" charset="0"/>
                <a:cs typeface="Times New Roman" panose="02020603050405020304" pitchFamily="18" charset="0"/>
              </a:rPr>
              <a:t>Phase 3 (Months 10-12):</a:t>
            </a:r>
            <a:r>
              <a:rPr lang="en-US" sz="3000" kern="0" dirty="0">
                <a:solidFill>
                  <a:srgbClr val="374151"/>
                </a:solidFill>
                <a:effectLst/>
                <a:latin typeface="Sohne"/>
                <a:ea typeface="Times New Roman" panose="02020603050405020304" pitchFamily="18" charset="0"/>
                <a:cs typeface="Times New Roman" panose="02020603050405020304" pitchFamily="18" charset="0"/>
              </a:rPr>
              <a:t> Interior finishing, furniture setup, and final inspections.</a:t>
            </a:r>
            <a:endParaRPr lang="en-US" sz="3000" kern="100" dirty="0">
              <a:solidFill>
                <a:srgbClr val="374151"/>
              </a:solidFill>
              <a:effectLst/>
              <a:latin typeface="So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042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alternatives</a:t>
            </a:r>
          </a:p>
        </p:txBody>
      </p:sp>
      <p:sp>
        <p:nvSpPr>
          <p:cNvPr id="3" name="Content Placeholder 2"/>
          <p:cNvSpPr>
            <a:spLocks noGrp="1"/>
          </p:cNvSpPr>
          <p:nvPr>
            <p:ph idx="1"/>
          </p:nvPr>
        </p:nvSpPr>
        <p:spPr>
          <a:xfrm>
            <a:off x="5155905" y="485678"/>
            <a:ext cx="6545514" cy="5888772"/>
          </a:xfrm>
        </p:spPr>
        <p:txBody>
          <a:bodyPr anchor="ctr">
            <a:noAutofit/>
          </a:bodyPr>
          <a:lstStyle/>
          <a:p>
            <a:r>
              <a:rPr lang="en-US" sz="2700" kern="0" dirty="0">
                <a:solidFill>
                  <a:srgbClr val="374151"/>
                </a:solidFill>
                <a:effectLst/>
                <a:latin typeface="Sohne"/>
                <a:ea typeface="Times New Roman" panose="02020603050405020304" pitchFamily="18" charset="0"/>
                <a:cs typeface="Times New Roman" panose="02020603050405020304" pitchFamily="18" charset="0"/>
              </a:rPr>
              <a:t>Considered alternatives include doing nothing and continuing to use the limited space. This will amplify the current risks and the benefits of building the sanctuary.</a:t>
            </a:r>
          </a:p>
          <a:p>
            <a:r>
              <a:rPr lang="en-US" sz="2700" kern="0" dirty="0">
                <a:solidFill>
                  <a:srgbClr val="374151"/>
                </a:solidFill>
                <a:effectLst/>
                <a:latin typeface="Sohne"/>
                <a:ea typeface="Times New Roman" panose="02020603050405020304" pitchFamily="18" charset="0"/>
                <a:cs typeface="Times New Roman" panose="02020603050405020304" pitchFamily="18" charset="0"/>
              </a:rPr>
              <a:t>The strategic alignment of building the sanctuary at MUARIK supersedes that </a:t>
            </a:r>
            <a:r>
              <a:rPr lang="en-US" sz="2700" kern="0" dirty="0">
                <a:solidFill>
                  <a:srgbClr val="374151"/>
                </a:solidFill>
                <a:latin typeface="Sohne"/>
                <a:ea typeface="Times New Roman" panose="02020603050405020304" pitchFamily="18" charset="0"/>
                <a:cs typeface="Times New Roman" panose="02020603050405020304" pitchFamily="18" charset="0"/>
              </a:rPr>
              <a:t>for </a:t>
            </a:r>
            <a:r>
              <a:rPr lang="en-US" sz="2700" kern="0" dirty="0">
                <a:solidFill>
                  <a:srgbClr val="374151"/>
                </a:solidFill>
                <a:effectLst/>
                <a:latin typeface="Sohne"/>
                <a:ea typeface="Times New Roman" panose="02020603050405020304" pitchFamily="18" charset="0"/>
                <a:cs typeface="Times New Roman" panose="02020603050405020304" pitchFamily="18" charset="0"/>
              </a:rPr>
              <a:t>Phase 3 and doing nothing will be a lost opportunity to strategically expanding the Ministry and presence of St. </a:t>
            </a:r>
            <a:r>
              <a:rPr lang="en-US" sz="2700" kern="0" dirty="0">
                <a:solidFill>
                  <a:srgbClr val="374151"/>
                </a:solidFill>
                <a:latin typeface="Sohne"/>
                <a:ea typeface="Times New Roman" panose="02020603050405020304" pitchFamily="18" charset="0"/>
                <a:cs typeface="Times New Roman" panose="02020603050405020304" pitchFamily="18" charset="0"/>
              </a:rPr>
              <a:t>Francis</a:t>
            </a:r>
            <a:r>
              <a:rPr lang="en-US" sz="2700" kern="0" dirty="0">
                <a:solidFill>
                  <a:srgbClr val="374151"/>
                </a:solidFill>
                <a:effectLst/>
                <a:latin typeface="Sohne"/>
                <a:ea typeface="Times New Roman" panose="02020603050405020304" pitchFamily="18" charset="0"/>
                <a:cs typeface="Times New Roman" panose="02020603050405020304" pitchFamily="18" charset="0"/>
              </a:rPr>
              <a:t> Chapel in a virgin and developing community.  The loss will be clear dominance of other churches and doctrines in Kabanyol</a:t>
            </a:r>
            <a:r>
              <a:rPr lang="en-US" sz="2700" kern="0" dirty="0">
                <a:solidFill>
                  <a:srgbClr val="374151"/>
                </a:solidFill>
                <a:latin typeface="Sohne"/>
                <a:ea typeface="Times New Roman" panose="02020603050405020304" pitchFamily="18" charset="0"/>
                <a:cs typeface="Times New Roman" panose="02020603050405020304" pitchFamily="18" charset="0"/>
              </a:rPr>
              <a:t>o.</a:t>
            </a:r>
            <a:endParaRPr lang="en-US" sz="2700" dirty="0">
              <a:latin typeface="Sohne"/>
            </a:endParaRPr>
          </a:p>
        </p:txBody>
      </p:sp>
    </p:spTree>
    <p:extLst>
      <p:ext uri="{BB962C8B-B14F-4D97-AF65-F5344CB8AC3E}">
        <p14:creationId xmlns:p14="http://schemas.microsoft.com/office/powerpoint/2010/main" val="159275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373357" cy="4624327"/>
          </a:xfrm>
        </p:spPr>
        <p:txBody>
          <a:bodyPr anchor="ctr">
            <a:normAutofit/>
          </a:bodyPr>
          <a:lstStyle/>
          <a:p>
            <a:r>
              <a:rPr lang="en-US" sz="2700" dirty="0">
                <a:solidFill>
                  <a:srgbClr val="FFFFFF"/>
                </a:solidFill>
              </a:rPr>
              <a:t>Conclusion &amp; recommendation</a:t>
            </a:r>
          </a:p>
        </p:txBody>
      </p:sp>
      <p:sp>
        <p:nvSpPr>
          <p:cNvPr id="3" name="Content Placeholder 2"/>
          <p:cNvSpPr>
            <a:spLocks noGrp="1"/>
          </p:cNvSpPr>
          <p:nvPr>
            <p:ph idx="1"/>
          </p:nvPr>
        </p:nvSpPr>
        <p:spPr>
          <a:xfrm>
            <a:off x="5155905" y="740228"/>
            <a:ext cx="6108179" cy="5634221"/>
          </a:xfrm>
        </p:spPr>
        <p:txBody>
          <a:bodyPr anchor="ctr">
            <a:normAutofit fontScale="77500" lnSpcReduction="20000"/>
          </a:bodyPr>
          <a:lstStyle/>
          <a:p>
            <a:pPr marL="0" marR="0">
              <a:lnSpc>
                <a:spcPct val="107000"/>
              </a:lnSpc>
              <a:spcBef>
                <a:spcPts val="0"/>
              </a:spcBef>
              <a:spcAft>
                <a:spcPts val="1500"/>
              </a:spcAft>
            </a:pPr>
            <a:r>
              <a:rPr lang="en-US" sz="3100" kern="0" dirty="0">
                <a:solidFill>
                  <a:srgbClr val="374151"/>
                </a:solidFill>
                <a:effectLst/>
                <a:latin typeface="Sohne"/>
                <a:ea typeface="Times New Roman" panose="02020603050405020304" pitchFamily="18" charset="0"/>
                <a:cs typeface="Times New Roman" panose="02020603050405020304" pitchFamily="18" charset="0"/>
              </a:rPr>
              <a:t>The construction of a dedicated church building aligns with the strategic goals of St. Francis Chapel, providing the necessary infrastructure to support growth, community engagement, and ministry expansion. We are one church with two congregations, and the project  would therefore be the responsibility of the home church.</a:t>
            </a:r>
          </a:p>
          <a:p>
            <a:pPr marL="0">
              <a:lnSpc>
                <a:spcPct val="107000"/>
              </a:lnSpc>
              <a:spcBef>
                <a:spcPts val="0"/>
              </a:spcBef>
              <a:spcAft>
                <a:spcPts val="1500"/>
              </a:spcAft>
            </a:pPr>
            <a:r>
              <a:rPr lang="en-US" sz="3100" kern="0" dirty="0">
                <a:solidFill>
                  <a:srgbClr val="374151"/>
                </a:solidFill>
                <a:effectLst/>
                <a:latin typeface="Sohne"/>
                <a:ea typeface="Times New Roman" panose="02020603050405020304" pitchFamily="18" charset="0"/>
                <a:cs typeface="Times New Roman" panose="02020603050405020304" pitchFamily="18" charset="0"/>
              </a:rPr>
              <a:t>On behalf of the Chaplain, the People’s </a:t>
            </a:r>
            <a:r>
              <a:rPr lang="en-US" sz="3100" kern="0" dirty="0">
                <a:solidFill>
                  <a:srgbClr val="374151"/>
                </a:solidFill>
                <a:latin typeface="Sohne"/>
                <a:ea typeface="Times New Roman" panose="02020603050405020304" pitchFamily="18" charset="0"/>
                <a:cs typeface="Times New Roman" panose="02020603050405020304" pitchFamily="18" charset="0"/>
              </a:rPr>
              <a:t>W</a:t>
            </a:r>
            <a:r>
              <a:rPr lang="en-US" sz="3100" kern="0" dirty="0">
                <a:solidFill>
                  <a:srgbClr val="374151"/>
                </a:solidFill>
                <a:effectLst/>
                <a:latin typeface="Sohne"/>
                <a:ea typeface="Times New Roman" panose="02020603050405020304" pitchFamily="18" charset="0"/>
                <a:cs typeface="Times New Roman" panose="02020603050405020304" pitchFamily="18" charset="0"/>
              </a:rPr>
              <a:t>arden strongly recommends proceeding with the construction of the new church building as outlined in this business case. The long-term benefits will far outweigh the initial investment, contributing to the spiritual, social, and community development goals of St. Francis Chapel for generations.</a:t>
            </a:r>
            <a:endParaRPr lang="en-US" sz="3100" kern="100" dirty="0">
              <a:effectLst/>
              <a:latin typeface="Sohne"/>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619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Questions?????</a:t>
            </a:r>
          </a:p>
        </p:txBody>
      </p:sp>
      <p:sp>
        <p:nvSpPr>
          <p:cNvPr id="3" name="Content Placeholder 2"/>
          <p:cNvSpPr>
            <a:spLocks noGrp="1"/>
          </p:cNvSpPr>
          <p:nvPr>
            <p:ph idx="1"/>
          </p:nvPr>
        </p:nvSpPr>
        <p:spPr>
          <a:xfrm>
            <a:off x="5155905" y="1113764"/>
            <a:ext cx="6108179" cy="4624327"/>
          </a:xfrm>
        </p:spPr>
        <p:txBody>
          <a:bodyPr anchor="ctr">
            <a:normAutofit/>
          </a:bodyPr>
          <a:lstStyle/>
          <a:p>
            <a:endParaRPr dirty="0"/>
          </a:p>
        </p:txBody>
      </p:sp>
    </p:spTree>
    <p:extLst>
      <p:ext uri="{BB962C8B-B14F-4D97-AF65-F5344CB8AC3E}">
        <p14:creationId xmlns:p14="http://schemas.microsoft.com/office/powerpoint/2010/main" val="131016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History</a:t>
            </a:r>
          </a:p>
        </p:txBody>
      </p:sp>
      <p:sp>
        <p:nvSpPr>
          <p:cNvPr id="3" name="Content Placeholder 2"/>
          <p:cNvSpPr>
            <a:spLocks noGrp="1"/>
          </p:cNvSpPr>
          <p:nvPr>
            <p:ph idx="1"/>
          </p:nvPr>
        </p:nvSpPr>
        <p:spPr>
          <a:xfrm>
            <a:off x="5155905" y="1113764"/>
            <a:ext cx="6372066" cy="4624327"/>
          </a:xfrm>
        </p:spPr>
        <p:txBody>
          <a:bodyPr anchor="ctr">
            <a:noAutofit/>
          </a:bodyPr>
          <a:lstStyle/>
          <a:p>
            <a:r>
              <a:rPr lang="en-US" sz="2000" b="0" i="0" dirty="0">
                <a:solidFill>
                  <a:srgbClr val="374151"/>
                </a:solidFill>
                <a:effectLst/>
                <a:latin typeface="Sohne"/>
              </a:rPr>
              <a:t>St Francis Chapel (MAK), established in 1944,  represents the body of believers, referred to as protestants, and are formally institutionalized in MAK as one of the accepted categories of faith, alongside Muslims and Catholics.. </a:t>
            </a:r>
          </a:p>
          <a:p>
            <a:r>
              <a:rPr lang="en-US" sz="2000" b="0" i="0" dirty="0">
                <a:solidFill>
                  <a:srgbClr val="374151"/>
                </a:solidFill>
                <a:effectLst/>
                <a:latin typeface="Sohne"/>
              </a:rPr>
              <a:t>The Chaplain, appointed by the Vice Chancellor is the leader of this faith at the university.</a:t>
            </a:r>
          </a:p>
          <a:p>
            <a:r>
              <a:rPr lang="en-US" sz="2000" dirty="0">
                <a:latin typeface="Sohne"/>
              </a:rPr>
              <a:t>Makerere University Agricultural Research Institute Kabanyolo (MUARIK) was established as a farm in 1953 and upgraded to a fully-fledged Research Institute in 1992 under the then Faculty of Agriculture.  </a:t>
            </a:r>
          </a:p>
          <a:p>
            <a:r>
              <a:rPr lang="en-US" sz="2000" dirty="0">
                <a:latin typeface="Sohne"/>
              </a:rPr>
              <a:t>Over the years, St. Francis Chapel has nurtured a growing congregation of believers at MUARIK and the expressed desire is to build a modern church.</a:t>
            </a:r>
          </a:p>
        </p:txBody>
      </p:sp>
    </p:spTree>
    <p:extLst>
      <p:ext uri="{BB962C8B-B14F-4D97-AF65-F5344CB8AC3E}">
        <p14:creationId xmlns:p14="http://schemas.microsoft.com/office/powerpoint/2010/main" val="167137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EXECUTIVE SUMMARY</a:t>
            </a:r>
          </a:p>
        </p:txBody>
      </p:sp>
      <p:sp>
        <p:nvSpPr>
          <p:cNvPr id="3" name="Content Placeholder 2"/>
          <p:cNvSpPr>
            <a:spLocks noGrp="1"/>
          </p:cNvSpPr>
          <p:nvPr>
            <p:ph idx="1"/>
          </p:nvPr>
        </p:nvSpPr>
        <p:spPr>
          <a:xfrm>
            <a:off x="5155906" y="1113764"/>
            <a:ext cx="6339408" cy="5167293"/>
          </a:xfrm>
        </p:spPr>
        <p:txBody>
          <a:bodyPr anchor="ctr">
            <a:normAutofit fontScale="85000" lnSpcReduction="20000"/>
          </a:bodyPr>
          <a:lstStyle/>
          <a:p>
            <a:r>
              <a:rPr lang="en-US" sz="2600" kern="0" dirty="0">
                <a:solidFill>
                  <a:srgbClr val="374151"/>
                </a:solidFill>
                <a:effectLst/>
                <a:latin typeface="Sohne"/>
                <a:ea typeface="Times New Roman" panose="02020603050405020304" pitchFamily="18" charset="0"/>
                <a:cs typeface="Times New Roman" panose="02020603050405020304" pitchFamily="18" charset="0"/>
              </a:rPr>
              <a:t>This business case advocates for the construction of a dedicated church building for St. Francis Chapel at MUARIK. </a:t>
            </a:r>
          </a:p>
          <a:p>
            <a:r>
              <a:rPr lang="en-US" sz="2600" kern="0" dirty="0">
                <a:solidFill>
                  <a:srgbClr val="374151"/>
                </a:solidFill>
                <a:effectLst/>
                <a:latin typeface="Sohne"/>
                <a:ea typeface="Times New Roman" panose="02020603050405020304" pitchFamily="18" charset="0"/>
                <a:cs typeface="Times New Roman" panose="02020603050405020304" pitchFamily="18" charset="0"/>
              </a:rPr>
              <a:t>A key principle for application is church planting which involves </a:t>
            </a:r>
            <a:r>
              <a:rPr lang="en-US" sz="2600" b="0" i="0" dirty="0">
                <a:solidFill>
                  <a:srgbClr val="374151"/>
                </a:solidFill>
                <a:effectLst/>
                <a:latin typeface="Sohne"/>
              </a:rPr>
              <a:t>the establishment of new congregations or churches with the goal of spreading the Christian faith and expanding the presence of the Church. The Church of Uganda, like many other Christian denominations, recognizes the importance of reaching out to new communities, evangelizing, and establishing vibrant worshipping communities.</a:t>
            </a:r>
            <a:r>
              <a:rPr lang="en-US" sz="2600" kern="0" dirty="0">
                <a:solidFill>
                  <a:srgbClr val="374151"/>
                </a:solidFill>
                <a:effectLst/>
                <a:latin typeface="Sohne"/>
                <a:ea typeface="Times New Roman" panose="02020603050405020304" pitchFamily="18" charset="0"/>
                <a:cs typeface="Times New Roman" panose="02020603050405020304" pitchFamily="18" charset="0"/>
              </a:rPr>
              <a:t>  </a:t>
            </a:r>
          </a:p>
          <a:p>
            <a:r>
              <a:rPr lang="en-US" sz="2600" kern="0" dirty="0">
                <a:solidFill>
                  <a:srgbClr val="374151"/>
                </a:solidFill>
                <a:effectLst/>
                <a:latin typeface="Sohne"/>
                <a:ea typeface="Times New Roman" panose="02020603050405020304" pitchFamily="18" charset="0"/>
                <a:cs typeface="Times New Roman" panose="02020603050405020304" pitchFamily="18" charset="0"/>
              </a:rPr>
              <a:t>The new facility therefore aims to provide an appropriate space for worship, community activities, and outreach programs, addressing the current limitations of the existing allocated space</a:t>
            </a:r>
            <a:r>
              <a:rPr lang="en-US" sz="2600" kern="0" dirty="0">
                <a:solidFill>
                  <a:srgbClr val="374151"/>
                </a:solidFill>
                <a:latin typeface="Sohne"/>
                <a:ea typeface="Times New Roman" panose="02020603050405020304" pitchFamily="18" charset="0"/>
                <a:cs typeface="Times New Roman" panose="02020603050405020304" pitchFamily="18" charset="0"/>
              </a:rPr>
              <a:t> at MUARIK.</a:t>
            </a:r>
            <a:endParaRPr lang="en-US" sz="2600" kern="100" dirty="0">
              <a:effectLst/>
              <a:latin typeface="Sohne"/>
              <a:ea typeface="Calibri" panose="020F0502020204030204" pitchFamily="34" charset="0"/>
              <a:cs typeface="Times New Roman" panose="02020603050405020304" pitchFamily="18" charset="0"/>
            </a:endParaRPr>
          </a:p>
          <a:p>
            <a:endParaRPr dirty="0"/>
          </a:p>
        </p:txBody>
      </p:sp>
    </p:spTree>
    <p:extLst>
      <p:ext uri="{BB962C8B-B14F-4D97-AF65-F5344CB8AC3E}">
        <p14:creationId xmlns:p14="http://schemas.microsoft.com/office/powerpoint/2010/main" val="335102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Business case background</a:t>
            </a:r>
          </a:p>
        </p:txBody>
      </p:sp>
      <p:sp>
        <p:nvSpPr>
          <p:cNvPr id="3" name="Content Placeholder 2"/>
          <p:cNvSpPr>
            <a:spLocks noGrp="1"/>
          </p:cNvSpPr>
          <p:nvPr>
            <p:ph idx="1"/>
          </p:nvPr>
        </p:nvSpPr>
        <p:spPr>
          <a:xfrm>
            <a:off x="5199214" y="703393"/>
            <a:ext cx="6263209" cy="5888772"/>
          </a:xfrm>
        </p:spPr>
        <p:txBody>
          <a:bodyPr anchor="ctr">
            <a:normAutofit lnSpcReduction="10000"/>
          </a:bodyPr>
          <a:lstStyle/>
          <a:p>
            <a:r>
              <a:rPr lang="en-US" sz="2000" dirty="0">
                <a:latin typeface="Sohne"/>
              </a:rPr>
              <a:t>In 2022, the Management and Council of St. Francis Chapel recognized the need to embark on three key Capital projects; Youth Hub, Phase3 and building of a sanctuary at MUARIK.</a:t>
            </a:r>
          </a:p>
          <a:p>
            <a:r>
              <a:rPr lang="en-US" sz="2000" dirty="0">
                <a:latin typeface="Sohne"/>
              </a:rPr>
              <a:t>A feasibility on each was done and commencement on Phase 3 which adopted the Youth Hub was approved pending the finalization of land to be allocated for the sanctuary at MUARIK. It was also agreed that it was prudent to fund one large project at a time.</a:t>
            </a:r>
          </a:p>
          <a:p>
            <a:r>
              <a:rPr lang="en-US" sz="2000" dirty="0">
                <a:latin typeface="Sohne"/>
              </a:rPr>
              <a:t>In 2023, the new Chaplin, pursued through the VC, the allocation of land for the sanctuary at MUARIK and at our preferred site at MUARIK and was successful. The Chaplain has consequently been advised to accelerate the commencement of building a sanctuary at MUARIK.</a:t>
            </a:r>
          </a:p>
          <a:p>
            <a:r>
              <a:rPr lang="en-US" sz="2000" dirty="0">
                <a:latin typeface="Sohne"/>
              </a:rPr>
              <a:t>The Executive met over this change in land status and decided to reprioritize the capital projects with re-prioritization to building a sanctuary at MUARIK. This decision is pending the ratification of the chapel council.</a:t>
            </a:r>
          </a:p>
          <a:p>
            <a:endParaRPr lang="en-US" dirty="0"/>
          </a:p>
        </p:txBody>
      </p:sp>
    </p:spTree>
    <p:extLst>
      <p:ext uri="{BB962C8B-B14F-4D97-AF65-F5344CB8AC3E}">
        <p14:creationId xmlns:p14="http://schemas.microsoft.com/office/powerpoint/2010/main" val="45114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2700" dirty="0">
                <a:solidFill>
                  <a:srgbClr val="FFFFFF"/>
                </a:solidFill>
              </a:rPr>
              <a:t>objectives</a:t>
            </a:r>
          </a:p>
        </p:txBody>
      </p:sp>
      <p:sp>
        <p:nvSpPr>
          <p:cNvPr id="3" name="Content Placeholder 2"/>
          <p:cNvSpPr>
            <a:spLocks noGrp="1"/>
          </p:cNvSpPr>
          <p:nvPr>
            <p:ph idx="1"/>
          </p:nvPr>
        </p:nvSpPr>
        <p:spPr>
          <a:xfrm>
            <a:off x="5155905" y="485678"/>
            <a:ext cx="6108179" cy="5762722"/>
          </a:xfrm>
        </p:spPr>
        <p:txBody>
          <a:bodyPr anchor="ctr">
            <a:normAutofit/>
          </a:bodyPr>
          <a:lstStyle/>
          <a:p>
            <a:r>
              <a:rPr lang="en-US" sz="2000" dirty="0">
                <a:latin typeface="Sohne"/>
              </a:rPr>
              <a:t>In line with the church mission “to make disciples who make disciples for Jesus Christ” and the principles of church planting, the objectives for the sanctuary at MUARIK are:</a:t>
            </a:r>
          </a:p>
          <a:p>
            <a:pPr marL="666900" lvl="1"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Facility Expansion:</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Construct a dedicated church building to accommodate the growing congregation and enhance the worship experience.</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Community Engagement:</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Create a centralized hub for community activities, events, and outreach programs, fostering a stronger sense of fellowship.</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Ministry Growth:</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Support the expansion of various ministries and services by providing adequate space for meetings, classes, and administrative functions.</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718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Current situation</a:t>
            </a:r>
          </a:p>
        </p:txBody>
      </p:sp>
      <p:sp>
        <p:nvSpPr>
          <p:cNvPr id="3" name="Content Placeholder 2"/>
          <p:cNvSpPr>
            <a:spLocks noGrp="1"/>
          </p:cNvSpPr>
          <p:nvPr>
            <p:ph idx="1"/>
          </p:nvPr>
        </p:nvSpPr>
        <p:spPr>
          <a:xfrm>
            <a:off x="5155905" y="1113764"/>
            <a:ext cx="6108179" cy="4624327"/>
          </a:xfrm>
        </p:spPr>
        <p:txBody>
          <a:bodyPr anchor="ctr">
            <a:normAutofit/>
          </a:bodyPr>
          <a:lstStyle/>
          <a:p>
            <a:pPr marL="0" marR="0">
              <a:lnSpc>
                <a:spcPct val="107000"/>
              </a:lnSpc>
              <a:spcBef>
                <a:spcPts val="0"/>
              </a:spcBef>
              <a:spcAft>
                <a:spcPts val="1500"/>
              </a:spcAft>
            </a:pPr>
            <a:r>
              <a:rPr lang="en-US" sz="2400" kern="0" dirty="0">
                <a:solidFill>
                  <a:srgbClr val="374151"/>
                </a:solidFill>
                <a:effectLst/>
                <a:latin typeface="Sohne"/>
                <a:ea typeface="Times New Roman" panose="02020603050405020304" pitchFamily="18" charset="0"/>
                <a:cs typeface="Times New Roman" panose="02020603050405020304" pitchFamily="18" charset="0"/>
              </a:rPr>
              <a:t>The congregation at MUARIK number approximately 400 with a constituent population of 250 children and an annual growth rate of 20% annually.</a:t>
            </a:r>
          </a:p>
          <a:p>
            <a:pPr marL="0" marR="0">
              <a:lnSpc>
                <a:spcPct val="107000"/>
              </a:lnSpc>
              <a:spcBef>
                <a:spcPts val="0"/>
              </a:spcBef>
              <a:spcAft>
                <a:spcPts val="1500"/>
              </a:spcAft>
            </a:pPr>
            <a:r>
              <a:rPr lang="en-US" sz="2400" kern="0" dirty="0">
                <a:solidFill>
                  <a:srgbClr val="374151"/>
                </a:solidFill>
                <a:effectLst/>
                <a:latin typeface="Sohne"/>
                <a:ea typeface="Times New Roman" panose="02020603050405020304" pitchFamily="18" charset="0"/>
                <a:cs typeface="Times New Roman" panose="02020603050405020304" pitchFamily="18" charset="0"/>
              </a:rPr>
              <a:t>They current worship in a shared space, allowing 180 adults max, limiting its ability to grow and conduct activities effectively. </a:t>
            </a:r>
          </a:p>
          <a:p>
            <a:pPr marL="0" marR="0">
              <a:lnSpc>
                <a:spcPct val="107000"/>
              </a:lnSpc>
              <a:spcBef>
                <a:spcPts val="0"/>
              </a:spcBef>
              <a:spcAft>
                <a:spcPts val="1500"/>
              </a:spcAft>
            </a:pPr>
            <a:r>
              <a:rPr lang="en-US" sz="2400" kern="0" dirty="0">
                <a:solidFill>
                  <a:srgbClr val="374151"/>
                </a:solidFill>
                <a:effectLst/>
                <a:latin typeface="Sohne"/>
                <a:ea typeface="Times New Roman" panose="02020603050405020304" pitchFamily="18" charset="0"/>
                <a:cs typeface="Times New Roman" panose="02020603050405020304" pitchFamily="18" charset="0"/>
              </a:rPr>
              <a:t>The existing facility lacks the necessary amenities for a modern church and does not adequately support the congregation's needs</a:t>
            </a:r>
            <a:r>
              <a:rPr lang="en-US" sz="1800" kern="0" dirty="0">
                <a:solidFill>
                  <a:srgbClr val="374151"/>
                </a:solidFill>
                <a:effectLst/>
                <a:latin typeface="A"/>
                <a:ea typeface="Times New Roman" panose="02020603050405020304" pitchFamily="18" charset="0"/>
                <a:cs typeface="Times New Roman" panose="02020603050405020304" pitchFamily="18" charset="0"/>
              </a:rPr>
              <a:t>.</a:t>
            </a:r>
            <a:endParaRPr lang="en-US" sz="1800" kern="100" dirty="0">
              <a:effectLst/>
              <a:latin typeface="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53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Solution overview</a:t>
            </a:r>
          </a:p>
        </p:txBody>
      </p:sp>
      <p:sp>
        <p:nvSpPr>
          <p:cNvPr id="3" name="Content Placeholder 2"/>
          <p:cNvSpPr>
            <a:spLocks noGrp="1"/>
          </p:cNvSpPr>
          <p:nvPr>
            <p:ph idx="1"/>
          </p:nvPr>
        </p:nvSpPr>
        <p:spPr>
          <a:xfrm>
            <a:off x="5124664" y="639534"/>
            <a:ext cx="6108179" cy="5641523"/>
          </a:xfrm>
        </p:spPr>
        <p:txBody>
          <a:bodyPr anchor="ctr">
            <a:noAutofit/>
          </a:bodyPr>
          <a:lstStyle/>
          <a:p>
            <a:pPr marL="0" marR="0">
              <a:lnSpc>
                <a:spcPct val="107000"/>
              </a:lnSpc>
              <a:spcBef>
                <a:spcPts val="0"/>
              </a:spcBef>
              <a:spcAft>
                <a:spcPts val="1500"/>
              </a:spcAft>
            </a:pPr>
            <a:r>
              <a:rPr lang="en-US" sz="2000" kern="0" dirty="0">
                <a:solidFill>
                  <a:srgbClr val="374151"/>
                </a:solidFill>
                <a:effectLst/>
                <a:latin typeface="Sohne"/>
                <a:ea typeface="Times New Roman" panose="02020603050405020304" pitchFamily="18" charset="0"/>
                <a:cs typeface="Times New Roman" panose="02020603050405020304" pitchFamily="18" charset="0"/>
              </a:rPr>
              <a:t>The proposed construction project involves developing a purpose-built church facility. Key features include:</a:t>
            </a:r>
            <a:endParaRPr lang="en-US" sz="2000" kern="100" dirty="0">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Worship Space:</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A dedicated area for worship services with modern audio-visual equipment and comfortable seating for the congregation.</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Multipurpose Rooms:</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Flexible spaces for community events, educational programs, and various ministry activities.</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Administrative Offices:</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Offices for church staff, meeting rooms, and other administrative facilities to support day-to-day operations.</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000" b="1" kern="0" dirty="0">
                <a:solidFill>
                  <a:srgbClr val="374151"/>
                </a:solidFill>
                <a:effectLst/>
                <a:latin typeface="Sohne"/>
                <a:ea typeface="Times New Roman" panose="02020603050405020304" pitchFamily="18" charset="0"/>
                <a:cs typeface="Times New Roman" panose="02020603050405020304" pitchFamily="18" charset="0"/>
              </a:rPr>
              <a:t>Outreach Center:</a:t>
            </a:r>
            <a:r>
              <a:rPr lang="en-US" sz="2000" kern="0" dirty="0">
                <a:solidFill>
                  <a:srgbClr val="374151"/>
                </a:solidFill>
                <a:effectLst/>
                <a:latin typeface="Sohne"/>
                <a:ea typeface="Times New Roman" panose="02020603050405020304" pitchFamily="18" charset="0"/>
                <a:cs typeface="Times New Roman" panose="02020603050405020304" pitchFamily="18" charset="0"/>
              </a:rPr>
              <a:t> A designated area for community outreach programs, counseling services, and support initiatives.</a:t>
            </a:r>
            <a:endParaRPr lang="en-US" sz="2000" kern="100" dirty="0">
              <a:solidFill>
                <a:srgbClr val="374151"/>
              </a:solidFill>
              <a:effectLst/>
              <a:latin typeface="So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667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000" dirty="0">
                <a:solidFill>
                  <a:srgbClr val="FFFFFF"/>
                </a:solidFill>
              </a:rPr>
              <a:t>benefits</a:t>
            </a:r>
          </a:p>
        </p:txBody>
      </p:sp>
      <p:sp>
        <p:nvSpPr>
          <p:cNvPr id="3" name="Content Placeholder 2"/>
          <p:cNvSpPr>
            <a:spLocks noGrp="1"/>
          </p:cNvSpPr>
          <p:nvPr>
            <p:ph idx="1"/>
          </p:nvPr>
        </p:nvSpPr>
        <p:spPr>
          <a:xfrm>
            <a:off x="5155905" y="707571"/>
            <a:ext cx="6108179" cy="5562600"/>
          </a:xfrm>
        </p:spPr>
        <p:txBody>
          <a:bodyPr anchor="ctr">
            <a:normAutofit/>
          </a:bodyPr>
          <a:lstStyle/>
          <a:p>
            <a:pPr marL="342900" marR="0" lvl="0" indent="-342900">
              <a:lnSpc>
                <a:spcPct val="107000"/>
              </a:lnSpc>
              <a:spcBef>
                <a:spcPts val="0"/>
              </a:spcBef>
              <a:spcAft>
                <a:spcPts val="0"/>
              </a:spcAft>
              <a:buFont typeface="+mj-lt"/>
              <a:buAutoNum type="arabicPeriod"/>
              <a:tabLst>
                <a:tab pos="457200" algn="l"/>
              </a:tabLst>
            </a:pPr>
            <a:r>
              <a:rPr lang="en-US" sz="2400" b="1" kern="0" dirty="0">
                <a:solidFill>
                  <a:srgbClr val="374151"/>
                </a:solidFill>
                <a:effectLst/>
                <a:latin typeface="Sohne"/>
                <a:ea typeface="Yu Gothic" panose="020B0400000000000000" pitchFamily="34" charset="-128"/>
                <a:cs typeface="Times New Roman" panose="02020603050405020304" pitchFamily="18" charset="0"/>
              </a:rPr>
              <a:t>Increased Capacity:</a:t>
            </a:r>
            <a:r>
              <a:rPr lang="en-US" sz="2400" kern="0" dirty="0">
                <a:solidFill>
                  <a:srgbClr val="374151"/>
                </a:solidFill>
                <a:effectLst/>
                <a:latin typeface="Sohne"/>
                <a:ea typeface="Yu Gothic" panose="020B0400000000000000" pitchFamily="34" charset="-128"/>
                <a:cs typeface="Times New Roman" panose="02020603050405020304" pitchFamily="18" charset="0"/>
              </a:rPr>
              <a:t> The new building will provide ample space to accommodate the current congregation and allow for future growth.</a:t>
            </a:r>
            <a:endParaRPr lang="en-US" sz="2400" kern="100" dirty="0">
              <a:solidFill>
                <a:srgbClr val="374151"/>
              </a:solidFill>
              <a:effectLst/>
              <a:latin typeface="Sohne"/>
              <a:ea typeface="Yu Gothic" panose="020B0400000000000000" pitchFamily="34"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b="1" kern="0" dirty="0">
                <a:solidFill>
                  <a:srgbClr val="374151"/>
                </a:solidFill>
                <a:effectLst/>
                <a:latin typeface="Sohne"/>
                <a:ea typeface="Yu Gothic" panose="020B0400000000000000" pitchFamily="34" charset="-128"/>
                <a:cs typeface="Times New Roman" panose="02020603050405020304" pitchFamily="18" charset="0"/>
              </a:rPr>
              <a:t>Enhanced Worship Experience:</a:t>
            </a:r>
            <a:r>
              <a:rPr lang="en-US" sz="2400" kern="0" dirty="0">
                <a:solidFill>
                  <a:srgbClr val="374151"/>
                </a:solidFill>
                <a:effectLst/>
                <a:latin typeface="Sohne"/>
                <a:ea typeface="Yu Gothic" panose="020B0400000000000000" pitchFamily="34" charset="-128"/>
                <a:cs typeface="Times New Roman" panose="02020603050405020304" pitchFamily="18" charset="0"/>
              </a:rPr>
              <a:t> A purpose-built worship space with modern facilities will enhance the overall worship experience for the congregation.</a:t>
            </a:r>
            <a:endParaRPr lang="en-US" sz="2400" kern="100" dirty="0">
              <a:solidFill>
                <a:srgbClr val="374151"/>
              </a:solidFill>
              <a:effectLst/>
              <a:latin typeface="Sohne"/>
              <a:ea typeface="Yu Gothic" panose="020B0400000000000000" pitchFamily="34"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b="1" kern="0" dirty="0">
                <a:solidFill>
                  <a:srgbClr val="374151"/>
                </a:solidFill>
                <a:effectLst/>
                <a:latin typeface="Sohne"/>
                <a:ea typeface="Yu Gothic" panose="020B0400000000000000" pitchFamily="34" charset="-128"/>
                <a:cs typeface="Times New Roman" panose="02020603050405020304" pitchFamily="18" charset="0"/>
              </a:rPr>
              <a:t>Community Impact:</a:t>
            </a:r>
            <a:r>
              <a:rPr lang="en-US" sz="2400" kern="0" dirty="0">
                <a:solidFill>
                  <a:srgbClr val="374151"/>
                </a:solidFill>
                <a:effectLst/>
                <a:latin typeface="Sohne"/>
                <a:ea typeface="Yu Gothic" panose="020B0400000000000000" pitchFamily="34" charset="-128"/>
                <a:cs typeface="Times New Roman" panose="02020603050405020304" pitchFamily="18" charset="0"/>
              </a:rPr>
              <a:t> The construction of a dedicated facility will position St. Francis Chapel MUARIK as a central hub for community engagement, outreach, and support</a:t>
            </a:r>
            <a:r>
              <a:rPr lang="en-US" sz="2400" kern="0" dirty="0">
                <a:solidFill>
                  <a:srgbClr val="374151"/>
                </a:solidFill>
                <a:effectLst/>
                <a:latin typeface="Sohne"/>
                <a:ea typeface="Times New Roman" panose="02020603050405020304" pitchFamily="18" charset="0"/>
                <a:cs typeface="Times New Roman" panose="02020603050405020304" pitchFamily="18" charset="0"/>
              </a:rPr>
              <a:t>.</a:t>
            </a:r>
            <a:endParaRPr lang="en-US" sz="2400" kern="100" dirty="0">
              <a:solidFill>
                <a:srgbClr val="374151"/>
              </a:solidFill>
              <a:effectLst/>
              <a:latin typeface="Sohne"/>
              <a:ea typeface="Calibri" panose="020F0502020204030204" pitchFamily="34" charset="0"/>
              <a:cs typeface="Times New Roman" panose="02020603050405020304" pitchFamily="18" charset="0"/>
            </a:endParaRPr>
          </a:p>
          <a:p>
            <a:endParaRPr dirty="0"/>
          </a:p>
        </p:txBody>
      </p:sp>
    </p:spTree>
    <p:extLst>
      <p:ext uri="{BB962C8B-B14F-4D97-AF65-F5344CB8AC3E}">
        <p14:creationId xmlns:p14="http://schemas.microsoft.com/office/powerpoint/2010/main" val="66917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costs</a:t>
            </a:r>
          </a:p>
        </p:txBody>
      </p:sp>
      <p:sp>
        <p:nvSpPr>
          <p:cNvPr id="3" name="Content Placeholder 2"/>
          <p:cNvSpPr>
            <a:spLocks noGrp="1"/>
          </p:cNvSpPr>
          <p:nvPr>
            <p:ph idx="1"/>
          </p:nvPr>
        </p:nvSpPr>
        <p:spPr>
          <a:xfrm>
            <a:off x="5155905" y="1113764"/>
            <a:ext cx="6108179" cy="4624327"/>
          </a:xfrm>
        </p:spPr>
        <p:txBody>
          <a:bodyPr anchor="ctr">
            <a:noAutofit/>
          </a:bodyPr>
          <a:lstStyle/>
          <a:p>
            <a:pPr marR="0" lvl="0">
              <a:lnSpc>
                <a:spcPct val="107000"/>
              </a:lnSpc>
              <a:spcBef>
                <a:spcPts val="0"/>
              </a:spcBef>
              <a:spcAft>
                <a:spcPts val="0"/>
              </a:spcAft>
              <a:buSzPts val="1000"/>
              <a:buFont typeface="Wingdings" panose="05000000000000000000" pitchFamily="2" charset="2"/>
              <a:buChar char="q"/>
              <a:tabLst>
                <a:tab pos="457200" algn="l"/>
              </a:tabLst>
            </a:pPr>
            <a:r>
              <a:rPr lang="en-US" sz="4000" b="1" kern="0" dirty="0">
                <a:solidFill>
                  <a:srgbClr val="374151"/>
                </a:solidFill>
                <a:effectLst/>
                <a:latin typeface="Sohne"/>
                <a:ea typeface="Times New Roman" panose="02020603050405020304" pitchFamily="18" charset="0"/>
                <a:cs typeface="Times New Roman" panose="02020603050405020304" pitchFamily="18" charset="0"/>
              </a:rPr>
              <a:t>Construction Costs:</a:t>
            </a:r>
            <a:r>
              <a:rPr lang="en-US" sz="4000" kern="0" dirty="0">
                <a:solidFill>
                  <a:srgbClr val="374151"/>
                </a:solidFill>
                <a:effectLst/>
                <a:latin typeface="Sohne"/>
                <a:ea typeface="Times New Roman" panose="02020603050405020304" pitchFamily="18" charset="0"/>
                <a:cs typeface="Times New Roman" panose="02020603050405020304" pitchFamily="18" charset="0"/>
              </a:rPr>
              <a:t> estimated at UGX 1bn for a 1,000-seater.</a:t>
            </a:r>
          </a:p>
          <a:p>
            <a:pPr marR="0" lvl="0">
              <a:lnSpc>
                <a:spcPct val="107000"/>
              </a:lnSpc>
              <a:spcBef>
                <a:spcPts val="0"/>
              </a:spcBef>
              <a:spcAft>
                <a:spcPts val="0"/>
              </a:spcAft>
              <a:buSzPts val="1000"/>
              <a:buFont typeface="Wingdings" panose="05000000000000000000" pitchFamily="2" charset="2"/>
              <a:buChar char="q"/>
              <a:tabLst>
                <a:tab pos="457200" algn="l"/>
              </a:tabLst>
            </a:pPr>
            <a:r>
              <a:rPr lang="en-US" sz="4000" b="1" kern="0" dirty="0">
                <a:solidFill>
                  <a:srgbClr val="374151"/>
                </a:solidFill>
                <a:effectLst/>
                <a:latin typeface="Sohne"/>
                <a:ea typeface="Times New Roman" panose="02020603050405020304" pitchFamily="18" charset="0"/>
                <a:cs typeface="Times New Roman" panose="02020603050405020304" pitchFamily="18" charset="0"/>
              </a:rPr>
              <a:t>Contingency Fund:</a:t>
            </a:r>
            <a:r>
              <a:rPr lang="en-US" sz="4000" kern="0" dirty="0">
                <a:solidFill>
                  <a:srgbClr val="374151"/>
                </a:solidFill>
                <a:effectLst/>
                <a:latin typeface="Sohne"/>
                <a:ea typeface="Times New Roman" panose="02020603050405020304" pitchFamily="18" charset="0"/>
                <a:cs typeface="Times New Roman" panose="02020603050405020304" pitchFamily="18" charset="0"/>
              </a:rPr>
              <a:t> 20% of the total construction cost for unforeseen expenses.</a:t>
            </a:r>
            <a:endParaRPr lang="en-US" sz="4000" kern="100" dirty="0">
              <a:solidFill>
                <a:srgbClr val="374151"/>
              </a:solidFill>
              <a:effectLst/>
              <a:latin typeface="So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7527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Web8F71</Template>
  <TotalTime>169</TotalTime>
  <Words>1263</Words>
  <Application>Microsoft Office PowerPoint</Application>
  <PresentationFormat>Widescreen</PresentationFormat>
  <Paragraphs>113</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vt:lpstr>
      <vt:lpstr>Arial</vt:lpstr>
      <vt:lpstr>Calibri</vt:lpstr>
      <vt:lpstr>Gill Sans MT</vt:lpstr>
      <vt:lpstr>Segoe UI</vt:lpstr>
      <vt:lpstr>Sohne</vt:lpstr>
      <vt:lpstr>Symbol</vt:lpstr>
      <vt:lpstr>Wingdings</vt:lpstr>
      <vt:lpstr>Wingdings 2</vt:lpstr>
      <vt:lpstr>Dividend</vt:lpstr>
      <vt:lpstr>Business Case</vt:lpstr>
      <vt:lpstr>History</vt:lpstr>
      <vt:lpstr>EXECUTIVE SUMMARY</vt:lpstr>
      <vt:lpstr>Business case background</vt:lpstr>
      <vt:lpstr>objectives</vt:lpstr>
      <vt:lpstr>Current situation</vt:lpstr>
      <vt:lpstr>Solution overview</vt:lpstr>
      <vt:lpstr>benefits</vt:lpstr>
      <vt:lpstr>costs</vt:lpstr>
      <vt:lpstr>Return on investment</vt:lpstr>
      <vt:lpstr>Risks and mitigation</vt:lpstr>
      <vt:lpstr>Implementation plan (estimated)</vt:lpstr>
      <vt:lpstr>alternatives</vt:lpstr>
      <vt:lpstr>Conclusion &amp; recommendation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Peter Kizza</dc:creator>
  <cp:lastModifiedBy>Peter Kizza</cp:lastModifiedBy>
  <cp:revision>10</cp:revision>
  <cp:lastPrinted>2023-12-20T14:49:21Z</cp:lastPrinted>
  <dcterms:created xsi:type="dcterms:W3CDTF">2023-12-20T12:00:04Z</dcterms:created>
  <dcterms:modified xsi:type="dcterms:W3CDTF">2024-03-18T12:53:19Z</dcterms:modified>
</cp:coreProperties>
</file>