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2" r:id="rId24"/>
    <p:sldId id="283" r:id="rId25"/>
    <p:sldId id="284" r:id="rId26"/>
    <p:sldId id="285" r:id="rId27"/>
    <p:sldId id="286" r:id="rId28"/>
    <p:sldId id="287" r:id="rId29"/>
    <p:sldId id="288" r:id="rId30"/>
    <p:sldId id="289" r:id="rId31"/>
    <p:sldId id="278" r:id="rId32"/>
    <p:sldId id="279" r:id="rId33"/>
    <p:sldId id="280" r:id="rId34"/>
    <p:sldId id="296" r:id="rId35"/>
    <p:sldId id="281" r:id="rId36"/>
  </p:sldIdLst>
  <p:sldSz cx="9144000" cy="6858000" type="screen4x3"/>
  <p:notesSz cx="6858000" cy="9144000"/>
  <p:embeddedFontLst>
    <p:embeddedFont>
      <p:font typeface="Archivo Narrow" panose="020B0604020202020204" charset="0"/>
      <p:regular r:id="rId38"/>
    </p:embeddedFont>
    <p:embeddedFont>
      <p:font typeface="Book Antiqua" panose="02040602050305030304" pitchFamily="18" charset="0"/>
      <p:regular r:id="rId39"/>
      <p:bold r:id="rId40"/>
      <p:italic r:id="rId41"/>
      <p:boldItalic r:id="rId42"/>
    </p:embeddedFont>
    <p:embeddedFont>
      <p:font typeface="Georgia" panose="02040502050405020303" pitchFamily="18" charset="0"/>
      <p:regular r:id="rId43"/>
      <p:bold r:id="rId44"/>
      <p:italic r:id="rId45"/>
      <p:boldItalic r:id="rId46"/>
    </p:embeddedFont>
    <p:embeddedFont>
      <p:font typeface="Times" panose="02020603050405020304" pitchFamily="18"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48"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2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8: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9: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8"/>
          <p:cNvSpPr txBox="1">
            <a:spLocks noGrp="1"/>
          </p:cNvSpPr>
          <p:nvPr>
            <p:ph type="ctrTitle"/>
          </p:nvPr>
        </p:nvSpPr>
        <p:spPr>
          <a:xfrm>
            <a:off x="311700" y="1886797"/>
            <a:ext cx="8520600" cy="184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1" name="Google Shape;11;p28"/>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t>‹#›</a:t>
            </a:fld>
            <a:endParaRPr lang="en-IN"/>
          </a:p>
        </p:txBody>
      </p:sp>
      <p:sp>
        <p:nvSpPr>
          <p:cNvPr id="13" name="Google Shape;13;p28"/>
          <p:cNvSpPr/>
          <p:nvPr/>
        </p:nvSpPr>
        <p:spPr>
          <a:xfrm flipH="1">
            <a:off x="18" y="67300"/>
            <a:ext cx="9143982" cy="1420254"/>
          </a:xfrm>
          <a:prstGeom prst="flowChartDocumen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 name="Google Shape;14;p28"/>
          <p:cNvSpPr/>
          <p:nvPr/>
        </p:nvSpPr>
        <p:spPr>
          <a:xfrm flipH="1">
            <a:off x="18" y="0"/>
            <a:ext cx="9143982" cy="1420254"/>
          </a:xfrm>
          <a:prstGeom prst="flowChartDocument">
            <a:avLst/>
          </a:prstGeom>
          <a:solidFill>
            <a:srgbClr val="0B53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5" name="Google Shape;15;p28"/>
          <p:cNvPicPr preferRelativeResize="0"/>
          <p:nvPr/>
        </p:nvPicPr>
        <p:blipFill rotWithShape="1">
          <a:blip r:embed="rId2"/>
          <a:srcRect/>
          <a:stretch>
            <a:fillRect/>
          </a:stretch>
        </p:blipFill>
        <p:spPr>
          <a:xfrm>
            <a:off x="6090546" y="342390"/>
            <a:ext cx="2463805" cy="779367"/>
          </a:xfrm>
          <a:prstGeom prst="rect">
            <a:avLst/>
          </a:prstGeom>
          <a:noFill/>
          <a:ln>
            <a:noFill/>
          </a:ln>
        </p:spPr>
      </p:pic>
      <p:sp>
        <p:nvSpPr>
          <p:cNvPr id="16" name="Google Shape;16;p28"/>
          <p:cNvSpPr/>
          <p:nvPr/>
        </p:nvSpPr>
        <p:spPr>
          <a:xfrm>
            <a:off x="-11025" y="5919900"/>
            <a:ext cx="9155100" cy="9381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 name="Google Shape;17;p28"/>
          <p:cNvSpPr txBox="1"/>
          <p:nvPr/>
        </p:nvSpPr>
        <p:spPr>
          <a:xfrm>
            <a:off x="25" y="5919900"/>
            <a:ext cx="3572100"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b="1" i="0" u="none" strike="noStrike" cap="none">
                <a:solidFill>
                  <a:srgbClr val="FFFFFF"/>
                </a:solidFill>
                <a:latin typeface="Georgia" panose="02040502050405020303"/>
                <a:ea typeface="Georgia" panose="02040502050405020303"/>
                <a:cs typeface="Georgia" panose="02040502050405020303"/>
                <a:sym typeface="Georgia" panose="02040502050405020303"/>
              </a:rPr>
              <a:t>MISSION</a:t>
            </a:r>
            <a:endParaRPr sz="1400" b="1"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a:p>
            <a:pPr marL="0" marR="0" lvl="0" indent="0" algn="ctr" rtl="0">
              <a:lnSpc>
                <a:spcPct val="100000"/>
              </a:lnSpc>
              <a:spcBef>
                <a:spcPts val="0"/>
              </a:spcBef>
              <a:spcAft>
                <a:spcPts val="0"/>
              </a:spcAft>
              <a:buClr>
                <a:srgbClr val="000000"/>
              </a:buClr>
              <a:buSzPts val="1100"/>
              <a:buFont typeface="Arial" panose="020B0604020202020204"/>
              <a:buNone/>
            </a:pPr>
            <a:r>
              <a:rPr lang="en-IN" sz="11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 is a nurturing ground for an individual’s holistic development to make effective contribution to the society in a dynamic environment</a:t>
            </a:r>
            <a:endParaRPr sz="11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18" name="Google Shape;18;p28"/>
          <p:cNvSpPr txBox="1"/>
          <p:nvPr/>
        </p:nvSpPr>
        <p:spPr>
          <a:xfrm>
            <a:off x="3709075" y="5919900"/>
            <a:ext cx="2030700" cy="641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b="1" i="0" u="none" strike="noStrike" cap="none">
                <a:solidFill>
                  <a:srgbClr val="FFFFFF"/>
                </a:solidFill>
                <a:latin typeface="Georgia" panose="02040502050405020303"/>
                <a:ea typeface="Georgia" panose="02040502050405020303"/>
                <a:cs typeface="Georgia" panose="02040502050405020303"/>
                <a:sym typeface="Georgia" panose="02040502050405020303"/>
              </a:rPr>
              <a:t>VISION</a:t>
            </a:r>
            <a:endParaRPr sz="1400" b="1"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a:p>
            <a:pPr marL="0" marR="0" lvl="0" indent="0" algn="ctr" rtl="0">
              <a:lnSpc>
                <a:spcPct val="100000"/>
              </a:lnSpc>
              <a:spcBef>
                <a:spcPts val="0"/>
              </a:spcBef>
              <a:spcAft>
                <a:spcPts val="0"/>
              </a:spcAft>
              <a:buClr>
                <a:srgbClr val="000000"/>
              </a:buClr>
              <a:buSzPts val="1100"/>
              <a:buFont typeface="Arial" panose="020B0604020202020204"/>
              <a:buNone/>
            </a:pPr>
            <a:r>
              <a:rPr lang="en-IN" sz="11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1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19" name="Google Shape;19;p28"/>
          <p:cNvSpPr txBox="1"/>
          <p:nvPr/>
        </p:nvSpPr>
        <p:spPr>
          <a:xfrm>
            <a:off x="6067875" y="5919900"/>
            <a:ext cx="2984400"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b="1" i="0" u="none" strike="noStrike" cap="none">
                <a:solidFill>
                  <a:srgbClr val="FFFFFF"/>
                </a:solidFill>
                <a:latin typeface="Georgia" panose="02040502050405020303"/>
                <a:ea typeface="Georgia" panose="02040502050405020303"/>
                <a:cs typeface="Georgia" panose="02040502050405020303"/>
                <a:sym typeface="Georgia" panose="02040502050405020303"/>
              </a:rPr>
              <a:t>CORE  VALUES</a:t>
            </a:r>
            <a:endParaRPr sz="1400" b="1"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a:p>
            <a:pPr marL="0" marR="0" lvl="0" indent="0" algn="ctr" rtl="0">
              <a:lnSpc>
                <a:spcPct val="100000"/>
              </a:lnSpc>
              <a:spcBef>
                <a:spcPts val="0"/>
              </a:spcBef>
              <a:spcAft>
                <a:spcPts val="0"/>
              </a:spcAft>
              <a:buClr>
                <a:srgbClr val="000000"/>
              </a:buClr>
              <a:buSzPts val="1100"/>
              <a:buFont typeface="Arial" panose="020B0604020202020204"/>
              <a:buNone/>
            </a:pPr>
            <a:r>
              <a:rPr lang="en-IN" sz="1100" b="0" i="0" u="none" strike="noStrike" cap="none">
                <a:solidFill>
                  <a:srgbClr val="FFFFFF"/>
                </a:solidFill>
                <a:latin typeface="Georgia" panose="02040502050405020303"/>
                <a:ea typeface="Georgia" panose="02040502050405020303"/>
                <a:cs typeface="Georgia" panose="02040502050405020303"/>
                <a:sym typeface="Georgia" panose="02040502050405020303"/>
              </a:rPr>
              <a:t>Faith in God |  Moral Uprightness</a:t>
            </a:r>
            <a:br>
              <a:rPr lang="en-IN" sz="11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IN" sz="1100" b="0" i="0" u="none" strike="noStrike" cap="none">
                <a:solidFill>
                  <a:srgbClr val="FFFFFF"/>
                </a:solidFill>
                <a:latin typeface="Georgia" panose="02040502050405020303"/>
                <a:ea typeface="Georgia" panose="02040502050405020303"/>
                <a:cs typeface="Georgia" panose="02040502050405020303"/>
                <a:sym typeface="Georgia" panose="02040502050405020303"/>
              </a:rPr>
              <a:t> Love of Fellow Beings   </a:t>
            </a:r>
            <a:br>
              <a:rPr lang="en-IN" sz="11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IN" sz="1100" b="0" i="0" u="none" strike="noStrike" cap="none">
                <a:solidFill>
                  <a:srgbClr val="FFFFFF"/>
                </a:solidFill>
                <a:latin typeface="Georgia" panose="02040502050405020303"/>
                <a:ea typeface="Georgia" panose="02040502050405020303"/>
                <a:cs typeface="Georgia" panose="02040502050405020303"/>
                <a:sym typeface="Georgia" panose="02040502050405020303"/>
              </a:rPr>
              <a:t>Social Responsibility | Pursuit of Excellence</a:t>
            </a:r>
            <a:endParaRPr sz="11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37"/>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200"/>
              <a:buNone/>
              <a:defRPr/>
            </a:lvl1pPr>
          </a:lstStyle>
          <a:p>
            <a:endParaRPr/>
          </a:p>
        </p:txBody>
      </p:sp>
      <p:sp>
        <p:nvSpPr>
          <p:cNvPr id="92" name="Google Shape;92;p3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t>‹#›</a:t>
            </a:fld>
            <a:endParaRPr lang="en-IN"/>
          </a:p>
        </p:txBody>
      </p:sp>
      <p:sp>
        <p:nvSpPr>
          <p:cNvPr id="93" name="Google Shape;93;p37"/>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4" name="Google Shape;94;p37"/>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4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95" name="Google Shape;95;p37"/>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6" name="Google Shape;96;p37"/>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7" name="Google Shape;97;p37"/>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a:t>
            </a:r>
            <a:br>
              <a:rPr lang="en-IN"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IN" sz="1200" b="0" i="0" u="none" strike="noStrike" cap="none">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8"/>
        <p:cNvGrpSpPr/>
        <p:nvPr/>
      </p:nvGrpSpPr>
      <p:grpSpPr>
        <a:xfrm>
          <a:off x="0" y="0"/>
          <a:ext cx="0" cy="0"/>
          <a:chOff x="0" y="0"/>
          <a:chExt cx="0" cy="0"/>
        </a:xfrm>
      </p:grpSpPr>
      <p:sp>
        <p:nvSpPr>
          <p:cNvPr id="99" name="Google Shape;99;p38"/>
          <p:cNvSpPr txBox="1">
            <a:spLocks noGrp="1"/>
          </p:cNvSpPr>
          <p:nvPr>
            <p:ph type="title"/>
          </p:nvPr>
        </p:nvSpPr>
        <p:spPr>
          <a:xfrm>
            <a:off x="311700" y="1474833"/>
            <a:ext cx="8520600" cy="2618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00" name="Google Shape;100;p38"/>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Autofit/>
          </a:bodyPr>
          <a:lstStyle>
            <a:lvl1pPr marL="457200" lvl="0" indent="-368300" algn="ctr">
              <a:lnSpc>
                <a:spcPct val="100000"/>
              </a:lnSpc>
              <a:spcBef>
                <a:spcPts val="0"/>
              </a:spcBef>
              <a:spcAft>
                <a:spcPts val="0"/>
              </a:spcAft>
              <a:buSzPts val="2200"/>
              <a:buChar char="●"/>
              <a:defRPr/>
            </a:lvl1pPr>
            <a:lvl2pPr marL="914400" lvl="1" indent="-342900" algn="ctr">
              <a:lnSpc>
                <a:spcPct val="100000"/>
              </a:lnSpc>
              <a:spcBef>
                <a:spcPts val="600"/>
              </a:spcBef>
              <a:spcAft>
                <a:spcPts val="0"/>
              </a:spcAft>
              <a:buSzPts val="1800"/>
              <a:buChar char="○"/>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600"/>
              </a:spcBef>
              <a:spcAft>
                <a:spcPts val="0"/>
              </a:spcAft>
              <a:buSzPts val="1800"/>
              <a:buChar char="○"/>
              <a:defRPr/>
            </a:lvl5pPr>
            <a:lvl6pPr marL="2743200" lvl="5" indent="-342900" algn="ctr">
              <a:lnSpc>
                <a:spcPct val="100000"/>
              </a:lnSpc>
              <a:spcBef>
                <a:spcPts val="600"/>
              </a:spcBef>
              <a:spcAft>
                <a:spcPts val="0"/>
              </a:spcAft>
              <a:buSzPts val="1800"/>
              <a:buChar char="■"/>
              <a:defRPr/>
            </a:lvl6pPr>
            <a:lvl7pPr marL="3200400" lvl="6" indent="-342900" algn="ctr">
              <a:lnSpc>
                <a:spcPct val="100000"/>
              </a:lnSpc>
              <a:spcBef>
                <a:spcPts val="600"/>
              </a:spcBef>
              <a:spcAft>
                <a:spcPts val="0"/>
              </a:spcAft>
              <a:buSzPts val="1800"/>
              <a:buChar char="●"/>
              <a:defRPr/>
            </a:lvl7pPr>
            <a:lvl8pPr marL="3657600" lvl="7" indent="-342900" algn="ctr">
              <a:lnSpc>
                <a:spcPct val="100000"/>
              </a:lnSpc>
              <a:spcBef>
                <a:spcPts val="600"/>
              </a:spcBef>
              <a:spcAft>
                <a:spcPts val="0"/>
              </a:spcAft>
              <a:buSzPts val="1800"/>
              <a:buChar char="○"/>
              <a:defRPr/>
            </a:lvl8pPr>
            <a:lvl9pPr marL="4114800" lvl="8" indent="-342900" algn="ctr">
              <a:lnSpc>
                <a:spcPct val="100000"/>
              </a:lnSpc>
              <a:spcBef>
                <a:spcPts val="600"/>
              </a:spcBef>
              <a:spcAft>
                <a:spcPts val="600"/>
              </a:spcAft>
              <a:buSzPts val="1800"/>
              <a:buChar char="■"/>
              <a:defRPr/>
            </a:lvl9pPr>
          </a:lstStyle>
          <a:p>
            <a:endParaRPr/>
          </a:p>
        </p:txBody>
      </p:sp>
      <p:sp>
        <p:nvSpPr>
          <p:cNvPr id="101" name="Google Shape;101;p3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t>‹#›</a:t>
            </a:fld>
            <a:endParaRPr lang="en-IN"/>
          </a:p>
        </p:txBody>
      </p:sp>
      <p:sp>
        <p:nvSpPr>
          <p:cNvPr id="102" name="Google Shape;102;p38"/>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3" name="Google Shape;103;p38"/>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4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104" name="Google Shape;104;p38"/>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38"/>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6" name="Google Shape;106;p38"/>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a:t>
            </a:r>
            <a:br>
              <a:rPr lang="en-IN"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IN" sz="1200" b="0" i="0" u="none" strike="noStrike" cap="none">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29"/>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9"/>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68300" algn="l">
              <a:lnSpc>
                <a:spcPct val="100000"/>
              </a:lnSpc>
              <a:spcBef>
                <a:spcPts val="0"/>
              </a:spcBef>
              <a:spcAft>
                <a:spcPts val="0"/>
              </a:spcAft>
              <a:buSzPts val="22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23" name="Google Shape;23;p2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t>‹#›</a:t>
            </a:fld>
            <a:endParaRPr lang="en-IN"/>
          </a:p>
        </p:txBody>
      </p:sp>
      <p:sp>
        <p:nvSpPr>
          <p:cNvPr id="24" name="Google Shape;24;p29"/>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 name="Google Shape;25;p29"/>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4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26" name="Google Shape;26;p29"/>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 name="Google Shape;27;p29"/>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 name="Google Shape;28;p29"/>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a:t>
            </a:r>
            <a:br>
              <a:rPr lang="en-IN"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IN" sz="1200" b="0" i="0" u="none" strike="noStrike" cap="none">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3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t>‹#›</a:t>
            </a:fld>
            <a:endParaRPr lang="en-IN"/>
          </a:p>
        </p:txBody>
      </p:sp>
      <p:sp>
        <p:nvSpPr>
          <p:cNvPr id="31" name="Google Shape;31;p30"/>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 name="Google Shape;32;p30"/>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4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33" name="Google Shape;33;p30"/>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 name="Google Shape;34;p30"/>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 name="Google Shape;35;p30"/>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a:t>
            </a:r>
            <a:br>
              <a:rPr lang="en-IN"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IN" sz="1200" b="0" i="0" u="none" strike="noStrike" cap="none">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31"/>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8" name="Google Shape;38;p3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t>‹#›</a:t>
            </a:fld>
            <a:endParaRPr lang="en-IN"/>
          </a:p>
        </p:txBody>
      </p:sp>
      <p:sp>
        <p:nvSpPr>
          <p:cNvPr id="39" name="Google Shape;39;p31"/>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 name="Google Shape;40;p31"/>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4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41" name="Google Shape;41;p31"/>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 name="Google Shape;42;p31"/>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 name="Google Shape;43;p31"/>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a:t>
            </a:r>
            <a:br>
              <a:rPr lang="en-IN"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IN" sz="1200" b="0" i="0" u="none" strike="noStrike" cap="none">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32"/>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6" name="Google Shape;46;p32"/>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04800" algn="l">
              <a:lnSpc>
                <a:spcPct val="100000"/>
              </a:lnSpc>
              <a:spcBef>
                <a:spcPts val="600"/>
              </a:spcBef>
              <a:spcAft>
                <a:spcPts val="0"/>
              </a:spcAft>
              <a:buSzPts val="1200"/>
              <a:buChar char="■"/>
              <a:defRPr sz="1200"/>
            </a:lvl6pPr>
            <a:lvl7pPr marL="3200400" lvl="6" indent="-304800" algn="l">
              <a:lnSpc>
                <a:spcPct val="100000"/>
              </a:lnSpc>
              <a:spcBef>
                <a:spcPts val="600"/>
              </a:spcBef>
              <a:spcAft>
                <a:spcPts val="0"/>
              </a:spcAft>
              <a:buSzPts val="1200"/>
              <a:buChar char="●"/>
              <a:defRPr sz="1200"/>
            </a:lvl7pPr>
            <a:lvl8pPr marL="3657600" lvl="7" indent="-304800" algn="l">
              <a:lnSpc>
                <a:spcPct val="100000"/>
              </a:lnSpc>
              <a:spcBef>
                <a:spcPts val="600"/>
              </a:spcBef>
              <a:spcAft>
                <a:spcPts val="0"/>
              </a:spcAft>
              <a:buSzPts val="1200"/>
              <a:buChar char="○"/>
              <a:defRPr sz="1200"/>
            </a:lvl8pPr>
            <a:lvl9pPr marL="4114800" lvl="8" indent="-304800" algn="l">
              <a:lnSpc>
                <a:spcPct val="100000"/>
              </a:lnSpc>
              <a:spcBef>
                <a:spcPts val="600"/>
              </a:spcBef>
              <a:spcAft>
                <a:spcPts val="600"/>
              </a:spcAft>
              <a:buSzPts val="1200"/>
              <a:buChar char="■"/>
              <a:defRPr sz="1200"/>
            </a:lvl9pPr>
          </a:lstStyle>
          <a:p>
            <a:endParaRPr/>
          </a:p>
        </p:txBody>
      </p:sp>
      <p:sp>
        <p:nvSpPr>
          <p:cNvPr id="47" name="Google Shape;47;p32"/>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04800" algn="l">
              <a:lnSpc>
                <a:spcPct val="100000"/>
              </a:lnSpc>
              <a:spcBef>
                <a:spcPts val="600"/>
              </a:spcBef>
              <a:spcAft>
                <a:spcPts val="0"/>
              </a:spcAft>
              <a:buSzPts val="1200"/>
              <a:buChar char="■"/>
              <a:defRPr sz="1200"/>
            </a:lvl6pPr>
            <a:lvl7pPr marL="3200400" lvl="6" indent="-304800" algn="l">
              <a:lnSpc>
                <a:spcPct val="100000"/>
              </a:lnSpc>
              <a:spcBef>
                <a:spcPts val="600"/>
              </a:spcBef>
              <a:spcAft>
                <a:spcPts val="0"/>
              </a:spcAft>
              <a:buSzPts val="1200"/>
              <a:buChar char="●"/>
              <a:defRPr sz="1200"/>
            </a:lvl7pPr>
            <a:lvl8pPr marL="3657600" lvl="7" indent="-304800" algn="l">
              <a:lnSpc>
                <a:spcPct val="100000"/>
              </a:lnSpc>
              <a:spcBef>
                <a:spcPts val="600"/>
              </a:spcBef>
              <a:spcAft>
                <a:spcPts val="0"/>
              </a:spcAft>
              <a:buSzPts val="1200"/>
              <a:buChar char="○"/>
              <a:defRPr sz="1200"/>
            </a:lvl8pPr>
            <a:lvl9pPr marL="4114800" lvl="8" indent="-304800" algn="l">
              <a:lnSpc>
                <a:spcPct val="100000"/>
              </a:lnSpc>
              <a:spcBef>
                <a:spcPts val="600"/>
              </a:spcBef>
              <a:spcAft>
                <a:spcPts val="600"/>
              </a:spcAft>
              <a:buSzPts val="1200"/>
              <a:buChar char="■"/>
              <a:defRPr sz="1200"/>
            </a:lvl9pPr>
          </a:lstStyle>
          <a:p>
            <a:endParaRPr/>
          </a:p>
        </p:txBody>
      </p:sp>
      <p:sp>
        <p:nvSpPr>
          <p:cNvPr id="48" name="Google Shape;48;p3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t>‹#›</a:t>
            </a:fld>
            <a:endParaRPr lang="en-IN"/>
          </a:p>
        </p:txBody>
      </p:sp>
      <p:sp>
        <p:nvSpPr>
          <p:cNvPr id="49" name="Google Shape;49;p3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 name="Google Shape;50;p32"/>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4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51" name="Google Shape;51;p32"/>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 name="Google Shape;52;p32"/>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Google Shape;53;p32"/>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a:t>
            </a:r>
            <a:br>
              <a:rPr lang="en-IN"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IN" sz="1200" b="0" i="0" u="none" strike="noStrike" cap="none">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6" name="Google Shape;56;p3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t>‹#›</a:t>
            </a:fld>
            <a:endParaRPr lang="en-IN"/>
          </a:p>
        </p:txBody>
      </p:sp>
      <p:sp>
        <p:nvSpPr>
          <p:cNvPr id="57" name="Google Shape;57;p33"/>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58;p3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4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59" name="Google Shape;59;p33"/>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60;p33"/>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 name="Google Shape;61;p33"/>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a:t>
            </a:r>
            <a:br>
              <a:rPr lang="en-IN"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IN" sz="1200" b="0" i="0" u="none" strike="noStrike" cap="none">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sp>
        <p:nvSpPr>
          <p:cNvPr id="63" name="Google Shape;63;p34"/>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4" name="Google Shape;64;p34"/>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sz="1200"/>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04800" algn="l">
              <a:lnSpc>
                <a:spcPct val="100000"/>
              </a:lnSpc>
              <a:spcBef>
                <a:spcPts val="600"/>
              </a:spcBef>
              <a:spcAft>
                <a:spcPts val="0"/>
              </a:spcAft>
              <a:buSzPts val="1200"/>
              <a:buChar char="■"/>
              <a:defRPr sz="1200"/>
            </a:lvl6pPr>
            <a:lvl7pPr marL="3200400" lvl="6" indent="-304800" algn="l">
              <a:lnSpc>
                <a:spcPct val="100000"/>
              </a:lnSpc>
              <a:spcBef>
                <a:spcPts val="600"/>
              </a:spcBef>
              <a:spcAft>
                <a:spcPts val="0"/>
              </a:spcAft>
              <a:buSzPts val="1200"/>
              <a:buChar char="●"/>
              <a:defRPr sz="1200"/>
            </a:lvl7pPr>
            <a:lvl8pPr marL="3657600" lvl="7" indent="-304800" algn="l">
              <a:lnSpc>
                <a:spcPct val="100000"/>
              </a:lnSpc>
              <a:spcBef>
                <a:spcPts val="600"/>
              </a:spcBef>
              <a:spcAft>
                <a:spcPts val="0"/>
              </a:spcAft>
              <a:buSzPts val="1200"/>
              <a:buChar char="○"/>
              <a:defRPr sz="1200"/>
            </a:lvl8pPr>
            <a:lvl9pPr marL="4114800" lvl="8" indent="-304800" algn="l">
              <a:lnSpc>
                <a:spcPct val="100000"/>
              </a:lnSpc>
              <a:spcBef>
                <a:spcPts val="600"/>
              </a:spcBef>
              <a:spcAft>
                <a:spcPts val="600"/>
              </a:spcAft>
              <a:buSzPts val="1200"/>
              <a:buChar char="■"/>
              <a:defRPr sz="1200"/>
            </a:lvl9pPr>
          </a:lstStyle>
          <a:p>
            <a:endParaRPr/>
          </a:p>
        </p:txBody>
      </p:sp>
      <p:sp>
        <p:nvSpPr>
          <p:cNvPr id="65" name="Google Shape;65;p3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t>‹#›</a:t>
            </a:fld>
            <a:endParaRPr lang="en-IN"/>
          </a:p>
        </p:txBody>
      </p:sp>
      <p:sp>
        <p:nvSpPr>
          <p:cNvPr id="66" name="Google Shape;66;p34"/>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 name="Google Shape;67;p34"/>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4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68" name="Google Shape;68;p3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 name="Google Shape;69;p34"/>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 name="Google Shape;70;p34"/>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a:t>
            </a:r>
            <a:br>
              <a:rPr lang="en-IN"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IN" sz="1200" b="0" i="0" u="none" strike="noStrike" cap="none">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1"/>
        <p:cNvGrpSpPr/>
        <p:nvPr/>
      </p:nvGrpSpPr>
      <p:grpSpPr>
        <a:xfrm>
          <a:off x="0" y="0"/>
          <a:ext cx="0" cy="0"/>
          <a:chOff x="0" y="0"/>
          <a:chExt cx="0" cy="0"/>
        </a:xfrm>
      </p:grpSpPr>
      <p:sp>
        <p:nvSpPr>
          <p:cNvPr id="72" name="Google Shape;72;p35"/>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3" name="Google Shape;73;p3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t>‹#›</a:t>
            </a:fld>
            <a:endParaRPr lang="en-IN"/>
          </a:p>
        </p:txBody>
      </p:sp>
      <p:sp>
        <p:nvSpPr>
          <p:cNvPr id="74" name="Google Shape;74;p35"/>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 name="Google Shape;75;p35"/>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4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76" name="Google Shape;76;p35"/>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 name="Google Shape;77;p3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 name="Google Shape;78;p35"/>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a:t>
            </a:r>
            <a:br>
              <a:rPr lang="en-IN"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IN" sz="1200" b="0" i="0" u="none" strike="noStrike" cap="none">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36"/>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 name="Google Shape;81;p36"/>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2" name="Google Shape;82;p36"/>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3" name="Google Shape;83;p36"/>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Autofit/>
          </a:bodyPr>
          <a:lstStyle>
            <a:lvl1pPr marL="457200" lvl="0" indent="-368300" algn="l">
              <a:lnSpc>
                <a:spcPct val="100000"/>
              </a:lnSpc>
              <a:spcBef>
                <a:spcPts val="0"/>
              </a:spcBef>
              <a:spcAft>
                <a:spcPts val="0"/>
              </a:spcAft>
              <a:buSzPts val="22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84" name="Google Shape;84;p3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t>‹#›</a:t>
            </a:fld>
            <a:endParaRPr lang="en-IN"/>
          </a:p>
        </p:txBody>
      </p:sp>
      <p:sp>
        <p:nvSpPr>
          <p:cNvPr id="85" name="Google Shape;85;p36"/>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 name="Google Shape;86;p36"/>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4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87" name="Google Shape;87;p36"/>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 name="Google Shape;88;p36"/>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 name="Google Shape;89;p3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a:t>
            </a:r>
            <a:br>
              <a:rPr lang="en-IN"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IN" sz="1200" b="0" i="0" u="none" strike="noStrike" cap="none">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7"/>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1pPr>
            <a:lvl2pPr marR="0" lvl="1"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2pPr>
            <a:lvl3pPr marR="0" lvl="2"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3pPr>
            <a:lvl4pPr marR="0" lvl="3"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4pPr>
            <a:lvl5pPr marR="0" lvl="4"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5pPr>
            <a:lvl6pPr marR="0" lvl="5"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6pPr>
            <a:lvl7pPr marR="0" lvl="6"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7pPr>
            <a:lvl8pPr marR="0" lvl="7"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8pPr>
            <a:lvl9pPr marR="0" lvl="8"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9pPr>
          </a:lstStyle>
          <a:p>
            <a:endParaRPr/>
          </a:p>
        </p:txBody>
      </p:sp>
      <p:sp>
        <p:nvSpPr>
          <p:cNvPr id="7" name="Google Shape;7;p27"/>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marR="0" lvl="0" indent="-368300" algn="l" rtl="0">
              <a:lnSpc>
                <a:spcPct val="100000"/>
              </a:lnSpc>
              <a:spcBef>
                <a:spcPts val="0"/>
              </a:spcBef>
              <a:spcAft>
                <a:spcPts val="0"/>
              </a:spcAft>
              <a:buClr>
                <a:srgbClr val="000000"/>
              </a:buClr>
              <a:buSzPts val="2200"/>
              <a:buFont typeface="Archivo Narrow"/>
              <a:buChar char="●"/>
              <a:defRPr sz="2200" b="0" i="0" u="none" strike="noStrike" cap="none">
                <a:solidFill>
                  <a:srgbClr val="000000"/>
                </a:solidFill>
                <a:latin typeface="Archivo Narrow"/>
                <a:ea typeface="Archivo Narrow"/>
                <a:cs typeface="Archivo Narrow"/>
                <a:sym typeface="Archivo Narrow"/>
              </a:defRPr>
            </a:lvl1pPr>
            <a:lvl2pPr marL="914400" marR="0" lvl="1"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2pPr>
            <a:lvl3pPr marL="1371600" marR="0" lvl="2"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3pPr>
            <a:lvl4pPr marL="1828800" marR="0" lvl="3"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4pPr>
            <a:lvl5pPr marL="2286000" marR="0" lvl="4"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5pPr>
            <a:lvl6pPr marL="2743200" marR="0" lvl="5"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6pPr>
            <a:lvl7pPr marL="3200400" marR="0" lvl="6"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7pPr>
            <a:lvl8pPr marL="3657600" marR="0" lvl="7"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8pPr>
            <a:lvl9pPr marL="4114800" marR="0" lvl="8" indent="-342900" algn="l" rtl="0">
              <a:lnSpc>
                <a:spcPct val="100000"/>
              </a:lnSpc>
              <a:spcBef>
                <a:spcPts val="600"/>
              </a:spcBef>
              <a:spcAft>
                <a:spcPts val="60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9pPr>
          </a:lstStyle>
          <a:p>
            <a:endParaRPr/>
          </a:p>
        </p:txBody>
      </p:sp>
      <p:sp>
        <p:nvSpPr>
          <p:cNvPr id="8" name="Google Shape;8;p2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t>‹#›</a:t>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simplilearn.com/tutorials/machine-learning-tutorial/stock-price-prediction-using-machine-learning"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
          <p:cNvSpPr txBox="1">
            <a:spLocks noGrp="1"/>
          </p:cNvSpPr>
          <p:nvPr>
            <p:ph type="ctrTitle"/>
          </p:nvPr>
        </p:nvSpPr>
        <p:spPr>
          <a:xfrm>
            <a:off x="315813" y="961927"/>
            <a:ext cx="8520600" cy="1714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n-IN" dirty="0">
                <a:latin typeface="Times New Roman" panose="02020603050405020304"/>
                <a:ea typeface="Times New Roman" panose="02020603050405020304"/>
                <a:cs typeface="Times New Roman" panose="02020603050405020304"/>
                <a:sym typeface="Times New Roman" panose="02020603050405020304"/>
              </a:rPr>
              <a:t> Waste Bin Level Prediction using</a:t>
            </a:r>
            <a:br>
              <a:rPr lang="en-IN" dirty="0">
                <a:latin typeface="Times New Roman" panose="02020603050405020304"/>
                <a:ea typeface="Times New Roman" panose="02020603050405020304"/>
                <a:cs typeface="Times New Roman" panose="02020603050405020304"/>
                <a:sym typeface="Times New Roman" panose="02020603050405020304"/>
              </a:rPr>
            </a:br>
            <a:r>
              <a:rPr lang="en-IN" dirty="0">
                <a:latin typeface="Times New Roman" panose="02020603050405020304"/>
                <a:ea typeface="Times New Roman" panose="02020603050405020304"/>
                <a:cs typeface="Times New Roman" panose="02020603050405020304"/>
                <a:sym typeface="Times New Roman" panose="02020603050405020304"/>
              </a:rPr>
              <a:t>Machine learning</a:t>
            </a:r>
            <a:endParaRPr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12" name="Google Shape;112;p1"/>
          <p:cNvSpPr txBox="1"/>
          <p:nvPr/>
        </p:nvSpPr>
        <p:spPr>
          <a:xfrm>
            <a:off x="4061538" y="4345660"/>
            <a:ext cx="5082600" cy="12006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n-IN"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Student Details: PRAVEEN KUMAR – 2062254</a:t>
            </a:r>
          </a:p>
          <a:p>
            <a:pPr marL="0" marR="0" lvl="0" indent="0" algn="r" rtl="0">
              <a:lnSpc>
                <a:spcPct val="100000"/>
              </a:lnSpc>
              <a:spcBef>
                <a:spcPts val="0"/>
              </a:spcBef>
              <a:spcAft>
                <a:spcPts val="0"/>
              </a:spcAft>
              <a:buNone/>
            </a:pPr>
            <a:r>
              <a:rPr lang="en-IN"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ADHIL – 2062201</a:t>
            </a:r>
          </a:p>
          <a:p>
            <a:pPr marL="0" marR="0" lvl="0" indent="0" algn="ctr" rtl="0">
              <a:lnSpc>
                <a:spcPct val="100000"/>
              </a:lnSpc>
              <a:spcBef>
                <a:spcPts val="0"/>
              </a:spcBef>
              <a:spcAft>
                <a:spcPts val="0"/>
              </a:spcAft>
              <a:buNone/>
            </a:pPr>
            <a:endParaRPr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r" rtl="0">
              <a:lnSpc>
                <a:spcPct val="100000"/>
              </a:lnSpc>
              <a:spcBef>
                <a:spcPts val="0"/>
              </a:spcBef>
              <a:spcAft>
                <a:spcPts val="0"/>
              </a:spcAft>
              <a:buNone/>
            </a:pPr>
            <a:r>
              <a:rPr lang="en-IN"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Guided By: Dr . SAMIKSHA SHUKLA</a:t>
            </a:r>
            <a:endParaRPr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10"/>
          <p:cNvPicPr preferRelativeResize="0"/>
          <p:nvPr/>
        </p:nvPicPr>
        <p:blipFill rotWithShape="1">
          <a:blip r:embed="rId3"/>
          <a:srcRect/>
          <a:stretch>
            <a:fillRect/>
          </a:stretch>
        </p:blipFill>
        <p:spPr>
          <a:xfrm>
            <a:off x="342664" y="1318161"/>
            <a:ext cx="8172361" cy="29603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1"/>
          <p:cNvPicPr preferRelativeResize="0"/>
          <p:nvPr/>
        </p:nvPicPr>
        <p:blipFill rotWithShape="1">
          <a:blip r:embed="rId3"/>
          <a:srcRect/>
          <a:stretch>
            <a:fillRect/>
          </a:stretch>
        </p:blipFill>
        <p:spPr>
          <a:xfrm>
            <a:off x="517243" y="522513"/>
            <a:ext cx="6363839" cy="58129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12"/>
          <p:cNvPicPr preferRelativeResize="0"/>
          <p:nvPr/>
        </p:nvPicPr>
        <p:blipFill rotWithShape="1">
          <a:blip r:embed="rId3"/>
          <a:srcRect/>
          <a:stretch>
            <a:fillRect/>
          </a:stretch>
        </p:blipFill>
        <p:spPr>
          <a:xfrm>
            <a:off x="206449" y="587829"/>
            <a:ext cx="6712295" cy="56229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3"/>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latin typeface="Times New Roman" panose="02020603050405020304"/>
                <a:ea typeface="Times New Roman" panose="02020603050405020304"/>
                <a:cs typeface="Times New Roman" panose="02020603050405020304"/>
                <a:sym typeface="Times New Roman" panose="02020603050405020304"/>
              </a:rPr>
              <a:t>Research Gap:</a:t>
            </a:r>
          </a:p>
        </p:txBody>
      </p:sp>
      <p:sp>
        <p:nvSpPr>
          <p:cNvPr id="177" name="Google Shape;177;p13"/>
          <p:cNvSpPr txBox="1">
            <a:spLocks noGrp="1"/>
          </p:cNvSpPr>
          <p:nvPr>
            <p:ph type="body" idx="1"/>
          </p:nvPr>
        </p:nvSpPr>
        <p:spPr>
          <a:xfrm>
            <a:off x="311700" y="1822862"/>
            <a:ext cx="8520600" cy="4441770"/>
          </a:xfrm>
          <a:prstGeom prst="rect">
            <a:avLst/>
          </a:prstGeom>
          <a:noFill/>
          <a:ln>
            <a:noFill/>
          </a:ln>
        </p:spPr>
        <p:txBody>
          <a:bodyPr spcFirstLastPara="1" wrap="square" lIns="91425" tIns="91425" rIns="91425" bIns="91425" anchor="t" anchorCtr="0">
            <a:noAutofit/>
          </a:bodyPr>
          <a:lstStyle/>
          <a:p>
            <a:pPr marL="457200" lvl="0" indent="-368300" algn="just" rtl="0">
              <a:lnSpc>
                <a:spcPct val="100000"/>
              </a:lnSpc>
              <a:spcBef>
                <a:spcPts val="0"/>
              </a:spcBef>
              <a:spcAft>
                <a:spcPts val="0"/>
              </a:spcAft>
              <a:buSzPts val="2200"/>
              <a:buChar char="●"/>
            </a:pPr>
            <a:r>
              <a:rPr lang="en-IN" sz="1800" b="1" i="0">
                <a:solidFill>
                  <a:schemeClr val="dk1"/>
                </a:solidFill>
                <a:latin typeface="Times New Roman" panose="02020603050405020304"/>
                <a:ea typeface="Times New Roman" panose="02020603050405020304"/>
                <a:cs typeface="Times New Roman" panose="02020603050405020304"/>
                <a:sym typeface="Times New Roman" panose="02020603050405020304"/>
              </a:rPr>
              <a:t>Limited Exploration of Interoperability Across Smart Waste Management Systems: </a:t>
            </a:r>
            <a:r>
              <a:rPr lang="en-IN" sz="1800" b="0" i="0">
                <a:solidFill>
                  <a:schemeClr val="dk1"/>
                </a:solidFill>
                <a:latin typeface="Times New Roman" panose="02020603050405020304"/>
                <a:ea typeface="Times New Roman" panose="02020603050405020304"/>
                <a:cs typeface="Times New Roman" panose="02020603050405020304"/>
                <a:sym typeface="Times New Roman" panose="02020603050405020304"/>
              </a:rPr>
              <a:t>The</a:t>
            </a:r>
            <a:r>
              <a:rPr lang="en-IN"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sz="1800" b="0" i="0">
                <a:solidFill>
                  <a:schemeClr val="dk1"/>
                </a:solidFill>
                <a:latin typeface="Times New Roman" panose="02020603050405020304"/>
                <a:ea typeface="Times New Roman" panose="02020603050405020304"/>
                <a:cs typeface="Times New Roman" panose="02020603050405020304"/>
                <a:sym typeface="Times New Roman" panose="02020603050405020304"/>
              </a:rPr>
              <a:t>current literature provides insights into specific smart waste management systems for residential societies, households, and universities. However, there is a research gap in exploring the potential for interoperability and data exchange among these systems. </a:t>
            </a:r>
          </a:p>
          <a:p>
            <a:pPr marL="457200" lvl="0" indent="-228600" algn="just" rtl="0">
              <a:lnSpc>
                <a:spcPct val="100000"/>
              </a:lnSpc>
              <a:spcBef>
                <a:spcPts val="0"/>
              </a:spcBef>
              <a:spcAft>
                <a:spcPts val="0"/>
              </a:spcAft>
              <a:buSzPts val="2200"/>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8900" lvl="0" indent="0" algn="just" rtl="0">
              <a:lnSpc>
                <a:spcPct val="100000"/>
              </a:lnSpc>
              <a:spcBef>
                <a:spcPts val="0"/>
              </a:spcBef>
              <a:spcAft>
                <a:spcPts val="0"/>
              </a:spcAft>
              <a:buSzPts val="2200"/>
              <a:buNone/>
            </a:pPr>
            <a:r>
              <a:rPr lang="en-IN" sz="1800" b="0" i="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p>
          <a:p>
            <a:pPr marL="457200" lvl="0" indent="-368300" algn="just" rtl="0">
              <a:lnSpc>
                <a:spcPct val="100000"/>
              </a:lnSpc>
              <a:spcBef>
                <a:spcPts val="0"/>
              </a:spcBef>
              <a:spcAft>
                <a:spcPts val="0"/>
              </a:spcAft>
              <a:buSzPts val="2200"/>
              <a:buChar char="●"/>
            </a:pPr>
            <a:r>
              <a:rPr lang="en-IN" sz="1800" b="1" i="0">
                <a:solidFill>
                  <a:schemeClr val="dk1"/>
                </a:solidFill>
                <a:latin typeface="Times New Roman" panose="02020603050405020304"/>
                <a:ea typeface="Times New Roman" panose="02020603050405020304"/>
                <a:cs typeface="Times New Roman" panose="02020603050405020304"/>
                <a:sym typeface="Times New Roman" panose="02020603050405020304"/>
              </a:rPr>
              <a:t>Limited Integration of Advanced Sorting Technologies:</a:t>
            </a:r>
            <a:r>
              <a:rPr lang="en-IN" sz="1800" b="0" i="0">
                <a:solidFill>
                  <a:schemeClr val="dk1"/>
                </a:solidFill>
                <a:latin typeface="Times New Roman" panose="02020603050405020304"/>
                <a:ea typeface="Times New Roman" panose="02020603050405020304"/>
                <a:cs typeface="Times New Roman" panose="02020603050405020304"/>
                <a:sym typeface="Times New Roman" panose="02020603050405020304"/>
              </a:rPr>
              <a:t>While there is acknowledgment of the complexity of waste streams and the challenges in achieving accurate sorting, there is a research gap in exploring the integration of advanced sorting technologies, such as automated sorting systems and artificial intelligence, in the context of waste bin level prediction.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4"/>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latin typeface="Times New Roman" panose="02020603050405020304"/>
                <a:ea typeface="Times New Roman" panose="02020603050405020304"/>
                <a:cs typeface="Times New Roman" panose="02020603050405020304"/>
                <a:sym typeface="Times New Roman" panose="02020603050405020304"/>
              </a:rPr>
              <a:t>Design and Framework</a:t>
            </a:r>
          </a:p>
        </p:txBody>
      </p:sp>
      <p:pic>
        <p:nvPicPr>
          <p:cNvPr id="183" name="Google Shape;183;p14"/>
          <p:cNvPicPr preferRelativeResize="0"/>
          <p:nvPr/>
        </p:nvPicPr>
        <p:blipFill rotWithShape="1">
          <a:blip r:embed="rId3"/>
          <a:srcRect/>
          <a:stretch>
            <a:fillRect/>
          </a:stretch>
        </p:blipFill>
        <p:spPr>
          <a:xfrm>
            <a:off x="2276177" y="1211282"/>
            <a:ext cx="4591645" cy="50533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5"/>
          <p:cNvSpPr txBox="1">
            <a:spLocks noGrp="1"/>
          </p:cNvSpPr>
          <p:nvPr>
            <p:ph type="title"/>
          </p:nvPr>
        </p:nvSpPr>
        <p:spPr>
          <a:xfrm>
            <a:off x="311700" y="376931"/>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latin typeface="Times New Roman" panose="02020603050405020304"/>
                <a:ea typeface="Times New Roman" panose="02020603050405020304"/>
                <a:cs typeface="Times New Roman" panose="02020603050405020304"/>
                <a:sym typeface="Times New Roman" panose="02020603050405020304"/>
              </a:rPr>
              <a:t>Hardware and Software Requirements</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89" name="Google Shape;189;p15"/>
          <p:cNvSpPr txBox="1">
            <a:spLocks noGrp="1"/>
          </p:cNvSpPr>
          <p:nvPr>
            <p:ph type="body" idx="1"/>
          </p:nvPr>
        </p:nvSpPr>
        <p:spPr>
          <a:xfrm>
            <a:off x="92467" y="1140431"/>
            <a:ext cx="8959065" cy="5124202"/>
          </a:xfrm>
          <a:prstGeom prst="rect">
            <a:avLst/>
          </a:prstGeom>
          <a:noFill/>
          <a:ln>
            <a:noFill/>
          </a:ln>
        </p:spPr>
        <p:txBody>
          <a:bodyPr spcFirstLastPara="1" wrap="square" lIns="91425" tIns="91425" rIns="91425" bIns="91425" anchor="t" anchorCtr="0">
            <a:noAutofit/>
          </a:bodyPr>
          <a:lstStyle/>
          <a:p>
            <a:pPr marL="457200" lvl="0" indent="-368300" algn="l" rtl="0">
              <a:lnSpc>
                <a:spcPct val="100000"/>
              </a:lnSpc>
              <a:spcBef>
                <a:spcPts val="0"/>
              </a:spcBef>
              <a:spcAft>
                <a:spcPts val="0"/>
              </a:spcAft>
              <a:buSzPts val="2200"/>
              <a:buChar char="●"/>
            </a:pPr>
            <a:r>
              <a:rPr lang="en-IN" sz="2000" b="1"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Hardware Requirements :</a:t>
            </a:r>
            <a:endParaRPr dirty="0"/>
          </a:p>
          <a:p>
            <a:pPr marL="546100" lvl="0" indent="-457200" algn="just" rtl="0">
              <a:lnSpc>
                <a:spcPct val="100000"/>
              </a:lnSpc>
              <a:spcBef>
                <a:spcPts val="0"/>
              </a:spcBef>
              <a:spcAft>
                <a:spcPts val="0"/>
              </a:spcAft>
              <a:buSzPts val="2200"/>
              <a:buFont typeface="Arial" panose="020B0604020202020204"/>
              <a:buAutoNum type="arabicPeriod"/>
            </a:pPr>
            <a:r>
              <a:rPr lang="en-IN"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Processor</a:t>
            </a:r>
            <a:r>
              <a:rPr lang="en-IN"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IN"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 </a:t>
            </a:r>
            <a:r>
              <a:rPr lang="en-IN"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processor with higher clock speed and multiple cores can significantly reduce training time.</a:t>
            </a:r>
            <a:endParaRPr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6100" lvl="0" indent="-457200" algn="l" rtl="0">
              <a:lnSpc>
                <a:spcPct val="100000"/>
              </a:lnSpc>
              <a:spcBef>
                <a:spcPts val="0"/>
              </a:spcBef>
              <a:spcAft>
                <a:spcPts val="0"/>
              </a:spcAft>
              <a:buSzPts val="2200"/>
              <a:buFont typeface="Arial" panose="020B0604020202020204"/>
              <a:buAutoNum type="arabicPeriod"/>
            </a:pPr>
            <a:r>
              <a:rPr lang="en-IN" sz="2000" b="1"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RAM: </a:t>
            </a:r>
            <a:r>
              <a:rPr lang="en-IN"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a:t>
            </a:r>
            <a:r>
              <a:rPr lang="en-IN"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 least 16GB of RAM is advisable</a:t>
            </a:r>
            <a:endParaRPr sz="1800" b="1" i="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6100" lvl="0" indent="-457200" algn="l" rtl="0">
              <a:lnSpc>
                <a:spcPct val="100000"/>
              </a:lnSpc>
              <a:spcBef>
                <a:spcPts val="0"/>
              </a:spcBef>
              <a:spcAft>
                <a:spcPts val="0"/>
              </a:spcAft>
              <a:buSzPts val="2200"/>
              <a:buFont typeface="Arial" panose="020B0604020202020204"/>
              <a:buAutoNum type="arabicPeriod"/>
            </a:pPr>
            <a:r>
              <a:rPr lang="en-IN"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GPU: </a:t>
            </a:r>
            <a:r>
              <a:rPr lang="en-IN"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H</a:t>
            </a:r>
            <a:r>
              <a:rPr lang="en-IN"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aving a compatible NVIDIA GPU can accelerate model training.</a:t>
            </a:r>
            <a:endParaRPr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6100" lvl="0" indent="-457200" algn="l" rtl="0">
              <a:lnSpc>
                <a:spcPct val="100000"/>
              </a:lnSpc>
              <a:spcBef>
                <a:spcPts val="0"/>
              </a:spcBef>
              <a:spcAft>
                <a:spcPts val="0"/>
              </a:spcAft>
              <a:buSzPts val="2200"/>
              <a:buFont typeface="Arial" panose="020B0604020202020204"/>
              <a:buAutoNum type="arabicPeriod"/>
            </a:pPr>
            <a:r>
              <a:rPr lang="en-IN" sz="2000" b="1"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Storage: </a:t>
            </a:r>
            <a:r>
              <a:rPr lang="en-IN"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SSDs are recommended for faster read/write speed.</a:t>
            </a:r>
            <a:endParaRPr sz="1800" b="1" i="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6100" lvl="0" indent="-317500" algn="l" rtl="0">
              <a:lnSpc>
                <a:spcPct val="100000"/>
              </a:lnSpc>
              <a:spcBef>
                <a:spcPts val="0"/>
              </a:spcBef>
              <a:spcAft>
                <a:spcPts val="0"/>
              </a:spcAft>
              <a:buSzPts val="2200"/>
              <a:buFont typeface="Arial" panose="020B0604020202020204"/>
              <a:buNone/>
            </a:pPr>
            <a:endParaRPr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100000"/>
              </a:lnSpc>
              <a:spcBef>
                <a:spcPts val="0"/>
              </a:spcBef>
              <a:spcAft>
                <a:spcPts val="0"/>
              </a:spcAft>
              <a:buSzPts val="2200"/>
              <a:buChar char="●"/>
            </a:pPr>
            <a:r>
              <a:rPr lang="en-IN" sz="2000" b="1"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Software Requirement:</a:t>
            </a:r>
            <a:endParaRPr dirty="0"/>
          </a:p>
          <a:p>
            <a:pPr marL="546100" lvl="0" indent="-457200" algn="l" rtl="0">
              <a:lnSpc>
                <a:spcPct val="100000"/>
              </a:lnSpc>
              <a:spcBef>
                <a:spcPts val="0"/>
              </a:spcBef>
              <a:spcAft>
                <a:spcPts val="0"/>
              </a:spcAft>
              <a:buSzPts val="2200"/>
              <a:buFont typeface="Arial" panose="020B0604020202020204"/>
              <a:buAutoNum type="arabicPeriod"/>
            </a:pPr>
            <a:r>
              <a:rPr lang="en-IN" sz="2000" b="1"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Python </a:t>
            </a:r>
            <a:endParaRPr dirty="0"/>
          </a:p>
          <a:p>
            <a:pPr marL="546100" lvl="0" indent="-457200" algn="l" rtl="0">
              <a:lnSpc>
                <a:spcPct val="100000"/>
              </a:lnSpc>
              <a:spcBef>
                <a:spcPts val="0"/>
              </a:spcBef>
              <a:spcAft>
                <a:spcPts val="0"/>
              </a:spcAft>
              <a:buSzPts val="2200"/>
              <a:buFont typeface="Arial" panose="020B0604020202020204"/>
              <a:buAutoNum type="arabicPeriod"/>
            </a:pPr>
            <a:r>
              <a:rPr lang="en-IN"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Deep learning Framework</a:t>
            </a:r>
            <a:r>
              <a:rPr lang="en-IN" sz="2000" b="0" i="0" dirty="0">
                <a:solidFill>
                  <a:srgbClr val="D1D5DB"/>
                </a:solidFill>
                <a:latin typeface="Times New Roman" panose="02020603050405020304"/>
                <a:ea typeface="Times New Roman" panose="02020603050405020304"/>
                <a:cs typeface="Times New Roman" panose="02020603050405020304"/>
                <a:sym typeface="Times New Roman" panose="02020603050405020304"/>
              </a:rPr>
              <a:t>:</a:t>
            </a:r>
            <a:endParaRPr dirty="0"/>
          </a:p>
          <a:p>
            <a:pPr marL="914400" lvl="1" indent="-342900" algn="l" rtl="0">
              <a:lnSpc>
                <a:spcPct val="100000"/>
              </a:lnSpc>
              <a:spcBef>
                <a:spcPts val="600"/>
              </a:spcBef>
              <a:spcAft>
                <a:spcPts val="0"/>
              </a:spcAft>
              <a:buSzPts val="1800"/>
              <a:buFont typeface="Noto Sans Symbols"/>
              <a:buChar char="⮚"/>
            </a:pPr>
            <a:r>
              <a:rPr lang="en-IN" sz="1600" b="0" i="0" dirty="0">
                <a:solidFill>
                  <a:srgbClr val="D1D5DB"/>
                </a:solidFill>
                <a:latin typeface="Times New Roman" panose="02020603050405020304"/>
                <a:ea typeface="Times New Roman" panose="02020603050405020304"/>
                <a:cs typeface="Times New Roman" panose="02020603050405020304"/>
                <a:sym typeface="Times New Roman" panose="02020603050405020304"/>
              </a:rPr>
              <a:t> </a:t>
            </a:r>
            <a:r>
              <a:rPr lang="en-IN"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Arima and Sirma</a:t>
            </a:r>
            <a:endParaRPr b="0" i="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8900" lvl="0" indent="0" algn="l" rtl="0">
              <a:lnSpc>
                <a:spcPct val="100000"/>
              </a:lnSpc>
              <a:spcBef>
                <a:spcPts val="0"/>
              </a:spcBef>
              <a:spcAft>
                <a:spcPts val="0"/>
              </a:spcAft>
              <a:buSzPts val="2200"/>
              <a:buNone/>
            </a:pPr>
            <a:r>
              <a:rPr lang="en-IN"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    Documentation: Google Collab </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t>Steps to Implementation and Result:</a:t>
            </a:r>
          </a:p>
        </p:txBody>
      </p:sp>
      <p:sp>
        <p:nvSpPr>
          <p:cNvPr id="195" name="Google Shape;195;p16"/>
          <p:cNvSpPr txBox="1">
            <a:spLocks noGrp="1"/>
          </p:cNvSpPr>
          <p:nvPr>
            <p:ph type="body" idx="1"/>
          </p:nvPr>
        </p:nvSpPr>
        <p:spPr>
          <a:xfrm>
            <a:off x="311700" y="1356867"/>
            <a:ext cx="8520600" cy="5026120"/>
          </a:xfrm>
          <a:prstGeom prst="rect">
            <a:avLst/>
          </a:prstGeom>
          <a:noFill/>
          <a:ln>
            <a:noFill/>
          </a:ln>
        </p:spPr>
        <p:txBody>
          <a:bodyPr spcFirstLastPara="1" wrap="square" lIns="91425" tIns="91425" rIns="91425" bIns="91425" anchor="t" anchorCtr="0">
            <a:noAutofit/>
          </a:bodyPr>
          <a:lstStyle/>
          <a:p>
            <a:pPr marL="88900" lvl="0" indent="0" algn="l" rtl="0">
              <a:lnSpc>
                <a:spcPct val="100000"/>
              </a:lnSpc>
              <a:spcBef>
                <a:spcPts val="0"/>
              </a:spcBef>
              <a:spcAft>
                <a:spcPts val="0"/>
              </a:spcAft>
              <a:buSzPts val="2200"/>
              <a:buNone/>
            </a:pPr>
            <a:r>
              <a:rPr lang="en-IN"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Steps to Implementation:</a:t>
            </a:r>
            <a:endParaRPr dirty="0"/>
          </a:p>
          <a:p>
            <a:pPr marL="88900" lvl="0" indent="0" algn="l" rtl="0">
              <a:lnSpc>
                <a:spcPct val="100000"/>
              </a:lnSpc>
              <a:spcBef>
                <a:spcPts val="0"/>
              </a:spcBef>
              <a:spcAft>
                <a:spcPts val="0"/>
              </a:spcAft>
              <a:buSzPts val="2200"/>
              <a:buNone/>
            </a:pPr>
            <a:endParaRPr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8900" lvl="0" indent="0" algn="l" rtl="0">
              <a:lnSpc>
                <a:spcPct val="100000"/>
              </a:lnSpc>
              <a:spcBef>
                <a:spcPts val="0"/>
              </a:spcBef>
              <a:spcAft>
                <a:spcPts val="0"/>
              </a:spcAft>
              <a:buSzPts val="2200"/>
              <a:buNone/>
            </a:pPr>
            <a:r>
              <a:rPr lang="en-IN" sz="1600" b="1" dirty="0">
                <a:latin typeface="Times New Roman" panose="02020603050405020304"/>
                <a:ea typeface="Times New Roman" panose="02020603050405020304"/>
                <a:cs typeface="Times New Roman" panose="02020603050405020304"/>
                <a:sym typeface="Times New Roman" panose="02020603050405020304"/>
              </a:rPr>
              <a:t>To Implement a machine learning algorithm to optimize waste collection routes by considering predicted fill levels of multiple bins.</a:t>
            </a:r>
            <a:endParaRPr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8900" lvl="0" indent="0" algn="l" rtl="0">
              <a:lnSpc>
                <a:spcPct val="100000"/>
              </a:lnSpc>
              <a:spcBef>
                <a:spcPts val="0"/>
              </a:spcBef>
              <a:spcAft>
                <a:spcPts val="0"/>
              </a:spcAft>
              <a:buSzPts val="2200"/>
              <a:buNone/>
            </a:pPr>
            <a:endParaRPr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100000"/>
              </a:lnSpc>
              <a:spcBef>
                <a:spcPts val="0"/>
              </a:spcBef>
              <a:spcAft>
                <a:spcPts val="0"/>
              </a:spcAft>
              <a:buSzPts val="2200"/>
              <a:buChar char="●"/>
            </a:pPr>
            <a:r>
              <a:rPr lang="en-IN"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Step 1 - </a:t>
            </a:r>
            <a:r>
              <a:rPr lang="en-IN" sz="160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Loading Data</a:t>
            </a:r>
            <a:endParaRPr dirty="0"/>
          </a:p>
          <a:p>
            <a:pPr marL="457200" lvl="0" indent="-368300" algn="l" rtl="0">
              <a:lnSpc>
                <a:spcPct val="100000"/>
              </a:lnSpc>
              <a:spcBef>
                <a:spcPts val="0"/>
              </a:spcBef>
              <a:spcAft>
                <a:spcPts val="0"/>
              </a:spcAft>
              <a:buSzPts val="2200"/>
              <a:buChar char="●"/>
            </a:pPr>
            <a:r>
              <a:rPr lang="en-IN"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Step 2 -</a:t>
            </a:r>
            <a:r>
              <a:rPr lang="en-IN" sz="1600" b="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Data Preprocessing</a:t>
            </a:r>
            <a:endParaRPr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100000"/>
              </a:lnSpc>
              <a:spcBef>
                <a:spcPts val="0"/>
              </a:spcBef>
              <a:spcAft>
                <a:spcPts val="0"/>
              </a:spcAft>
              <a:buSzPts val="2200"/>
              <a:buChar char="●"/>
            </a:pPr>
            <a:r>
              <a:rPr lang="en-IN"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Step 3 - </a:t>
            </a:r>
            <a:r>
              <a:rPr lang="en-IN" sz="1600" b="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Feature engineering</a:t>
            </a:r>
            <a:endParaRPr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100000"/>
              </a:lnSpc>
              <a:spcBef>
                <a:spcPts val="0"/>
              </a:spcBef>
              <a:spcAft>
                <a:spcPts val="0"/>
              </a:spcAft>
              <a:buSzPts val="2200"/>
              <a:buChar char="●"/>
            </a:pPr>
            <a:r>
              <a:rPr lang="en-IN"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Step 4 -</a:t>
            </a:r>
            <a:r>
              <a:rPr lang="en-IN" sz="1600" b="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Split the data into training and testing sets</a:t>
            </a:r>
            <a:endParaRPr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100000"/>
              </a:lnSpc>
              <a:spcBef>
                <a:spcPts val="0"/>
              </a:spcBef>
              <a:spcAft>
                <a:spcPts val="0"/>
              </a:spcAft>
              <a:buSzPts val="2200"/>
              <a:buChar char="●"/>
            </a:pPr>
            <a:r>
              <a:rPr lang="en-IN"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Step 5 -</a:t>
            </a:r>
            <a:r>
              <a:rPr lang="en-IN" sz="1600" b="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Train a linear regression model on the imputed data</a:t>
            </a:r>
            <a:endParaRPr sz="1600" i="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100000"/>
              </a:lnSpc>
              <a:spcBef>
                <a:spcPts val="0"/>
              </a:spcBef>
              <a:spcAft>
                <a:spcPts val="0"/>
              </a:spcAft>
              <a:buSzPts val="2200"/>
              <a:buChar char="●"/>
            </a:pPr>
            <a:r>
              <a:rPr lang="en-IN"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Step 6 –Evaluating the model</a:t>
            </a:r>
            <a:endParaRPr dirty="0"/>
          </a:p>
          <a:p>
            <a:pPr marL="88900" lvl="0" indent="0" algn="l" rtl="0">
              <a:lnSpc>
                <a:spcPct val="100000"/>
              </a:lnSpc>
              <a:spcBef>
                <a:spcPts val="0"/>
              </a:spcBef>
              <a:spcAft>
                <a:spcPts val="0"/>
              </a:spcAft>
              <a:buSzPts val="2200"/>
              <a:buNone/>
            </a:pPr>
            <a:endParaRPr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8900" lvl="0" indent="0" algn="just" rtl="0">
              <a:lnSpc>
                <a:spcPct val="100000"/>
              </a:lnSpc>
              <a:spcBef>
                <a:spcPts val="0"/>
              </a:spcBef>
              <a:spcAft>
                <a:spcPts val="0"/>
              </a:spcAft>
              <a:buSzPts val="2200"/>
              <a:buNone/>
            </a:pPr>
            <a:r>
              <a:rPr lang="en-IN"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Implement a machine learning algorithm to optimize waste collection routes by considering predicted fill levels of multiple bins.</a:t>
            </a:r>
            <a:endParaRPr dirty="0"/>
          </a:p>
          <a:p>
            <a:pPr marL="88900" lvl="0" indent="0" algn="just" rtl="0">
              <a:lnSpc>
                <a:spcPct val="100000"/>
              </a:lnSpc>
              <a:spcBef>
                <a:spcPts val="0"/>
              </a:spcBef>
              <a:spcAft>
                <a:spcPts val="0"/>
              </a:spcAft>
              <a:buSzPts val="2200"/>
              <a:buNone/>
            </a:pPr>
            <a:endParaRPr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100000"/>
              </a:lnSpc>
              <a:spcBef>
                <a:spcPts val="0"/>
              </a:spcBef>
              <a:spcAft>
                <a:spcPts val="0"/>
              </a:spcAft>
              <a:buSzPts val="2200"/>
              <a:buChar char="●"/>
            </a:pPr>
            <a:r>
              <a:rPr lang="en-IN"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Step 7 -</a:t>
            </a:r>
            <a:r>
              <a:rPr lang="en-IN" sz="1600" b="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Check the data types of columns</a:t>
            </a:r>
            <a:endParaRPr sz="1600" i="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100000"/>
              </a:lnSpc>
              <a:spcBef>
                <a:spcPts val="0"/>
              </a:spcBef>
              <a:spcAft>
                <a:spcPts val="0"/>
              </a:spcAft>
              <a:buSzPts val="2200"/>
              <a:buChar char="●"/>
            </a:pPr>
            <a:r>
              <a:rPr lang="en-IN"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Step 8 –</a:t>
            </a:r>
            <a:r>
              <a:rPr lang="en-IN" sz="1600" b="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Split the data into training and testing sets</a:t>
            </a:r>
            <a:endParaRPr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100000"/>
              </a:lnSpc>
              <a:spcBef>
                <a:spcPts val="0"/>
              </a:spcBef>
              <a:spcAft>
                <a:spcPts val="0"/>
              </a:spcAft>
              <a:buSzPts val="2200"/>
              <a:buChar char="●"/>
            </a:pPr>
            <a:r>
              <a:rPr lang="en-IN"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Step 9 –Implementing the </a:t>
            </a:r>
            <a:r>
              <a:rPr lang="en-IN" sz="1600" b="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ARIMA model and SARIMA Model</a:t>
            </a:r>
            <a:endParaRPr sz="1600" i="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100000"/>
              </a:lnSpc>
              <a:spcBef>
                <a:spcPts val="0"/>
              </a:spcBef>
              <a:spcAft>
                <a:spcPts val="0"/>
              </a:spcAft>
              <a:buSzPts val="2200"/>
              <a:buChar char="●"/>
            </a:pPr>
            <a:r>
              <a:rPr lang="en-IN"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Step 10 –</a:t>
            </a:r>
            <a:r>
              <a:rPr lang="en-IN" sz="16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Forcasting</a:t>
            </a:r>
            <a:r>
              <a:rPr lang="en-IN"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the ARIMA and SARIMA Model</a:t>
            </a:r>
            <a:endParaRPr dirty="0"/>
          </a:p>
          <a:p>
            <a:pPr marL="457200" lvl="0" indent="-368300" algn="l" rtl="0">
              <a:lnSpc>
                <a:spcPct val="100000"/>
              </a:lnSpc>
              <a:spcBef>
                <a:spcPts val="0"/>
              </a:spcBef>
              <a:spcAft>
                <a:spcPts val="0"/>
              </a:spcAft>
              <a:buSzPts val="2200"/>
              <a:buChar char="●"/>
            </a:pPr>
            <a:r>
              <a:rPr lang="en-IN" sz="160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Step 11- Evaluating the ARIMA </a:t>
            </a:r>
            <a:r>
              <a:rPr lang="en-IN" sz="1600" i="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nad</a:t>
            </a:r>
            <a:r>
              <a:rPr lang="en-IN" sz="160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SARIMA Model</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7"/>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dirty="0"/>
              <a:t>Screenshots of Implementation:</a:t>
            </a:r>
            <a:endParaRPr dirty="0"/>
          </a:p>
        </p:txBody>
      </p:sp>
      <p:pic>
        <p:nvPicPr>
          <p:cNvPr id="3" name="Picture 2"/>
          <p:cNvPicPr>
            <a:picLocks noChangeAspect="1"/>
          </p:cNvPicPr>
          <p:nvPr/>
        </p:nvPicPr>
        <p:blipFill>
          <a:blip r:embed="rId3"/>
          <a:stretch>
            <a:fillRect/>
          </a:stretch>
        </p:blipFill>
        <p:spPr>
          <a:xfrm>
            <a:off x="311700" y="1676037"/>
            <a:ext cx="7802287" cy="40100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15159" y="1462252"/>
            <a:ext cx="7951076" cy="393349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56896" y="1426779"/>
            <a:ext cx="7830207" cy="413319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311700" y="922140"/>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latin typeface="Times New Roman" panose="02020603050405020304"/>
                <a:ea typeface="Times New Roman" panose="02020603050405020304"/>
                <a:cs typeface="Times New Roman" panose="02020603050405020304"/>
                <a:sym typeface="Times New Roman" panose="02020603050405020304"/>
              </a:rPr>
              <a:t>Agenda:</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18" name="Google Shape;118;p2"/>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pPr marL="342900" lvl="0" indent="-203200" algn="l" rtl="0">
              <a:lnSpc>
                <a:spcPct val="100000"/>
              </a:lnSpc>
              <a:spcBef>
                <a:spcPts val="0"/>
              </a:spcBef>
              <a:spcAft>
                <a:spcPts val="0"/>
              </a:spcAft>
              <a:buSzPts val="2200"/>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600"/>
              </a:spcBef>
              <a:spcAft>
                <a:spcPts val="0"/>
              </a:spcAft>
              <a:buSzPts val="2200"/>
              <a:buChar char="●"/>
            </a:pPr>
            <a:r>
              <a:rPr lang="en-IN" sz="2400">
                <a:latin typeface="Times New Roman" panose="02020603050405020304"/>
                <a:ea typeface="Times New Roman" panose="02020603050405020304"/>
                <a:cs typeface="Times New Roman" panose="02020603050405020304"/>
                <a:sym typeface="Times New Roman" panose="02020603050405020304"/>
              </a:rPr>
              <a:t>Abstract</a:t>
            </a:r>
          </a:p>
          <a:p>
            <a:pPr marL="342900" lvl="0" indent="-342900" algn="l" rtl="0">
              <a:lnSpc>
                <a:spcPct val="100000"/>
              </a:lnSpc>
              <a:spcBef>
                <a:spcPts val="600"/>
              </a:spcBef>
              <a:spcAft>
                <a:spcPts val="0"/>
              </a:spcAft>
              <a:buSzPts val="2200"/>
              <a:buChar char="●"/>
            </a:pPr>
            <a:r>
              <a:rPr lang="en-IN" sz="2400">
                <a:latin typeface="Times New Roman" panose="02020603050405020304"/>
                <a:ea typeface="Times New Roman" panose="02020603050405020304"/>
                <a:cs typeface="Times New Roman" panose="02020603050405020304"/>
                <a:sym typeface="Times New Roman" panose="02020603050405020304"/>
              </a:rPr>
              <a:t>Problem Statement and Objectives</a:t>
            </a:r>
          </a:p>
          <a:p>
            <a:pPr marL="342900" lvl="0" indent="-342900" algn="l" rtl="0">
              <a:lnSpc>
                <a:spcPct val="100000"/>
              </a:lnSpc>
              <a:spcBef>
                <a:spcPts val="600"/>
              </a:spcBef>
              <a:spcAft>
                <a:spcPts val="0"/>
              </a:spcAft>
              <a:buSzPts val="2200"/>
              <a:buChar char="●"/>
            </a:pPr>
            <a:r>
              <a:rPr lang="en-IN" sz="2400">
                <a:latin typeface="Times New Roman" panose="02020603050405020304"/>
                <a:ea typeface="Times New Roman" panose="02020603050405020304"/>
                <a:cs typeface="Times New Roman" panose="02020603050405020304"/>
                <a:sym typeface="Times New Roman" panose="02020603050405020304"/>
              </a:rPr>
              <a:t>Literature Review</a:t>
            </a:r>
          </a:p>
          <a:p>
            <a:pPr marL="342900" lvl="0" indent="-342900" algn="l" rtl="0">
              <a:lnSpc>
                <a:spcPct val="100000"/>
              </a:lnSpc>
              <a:spcBef>
                <a:spcPts val="600"/>
              </a:spcBef>
              <a:spcAft>
                <a:spcPts val="0"/>
              </a:spcAft>
              <a:buSzPts val="2200"/>
              <a:buChar char="●"/>
            </a:pPr>
            <a:r>
              <a:rPr lang="en-IN" sz="2400">
                <a:latin typeface="Times New Roman" panose="02020603050405020304"/>
                <a:ea typeface="Times New Roman" panose="02020603050405020304"/>
                <a:cs typeface="Times New Roman" panose="02020603050405020304"/>
                <a:sym typeface="Times New Roman" panose="02020603050405020304"/>
              </a:rPr>
              <a:t>Research Gap</a:t>
            </a:r>
            <a:endParaRPr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600"/>
              </a:spcBef>
              <a:spcAft>
                <a:spcPts val="0"/>
              </a:spcAft>
              <a:buSzPts val="2200"/>
              <a:buChar char="●"/>
            </a:pPr>
            <a:r>
              <a:rPr lang="en-IN" sz="2400">
                <a:latin typeface="Times New Roman" panose="02020603050405020304"/>
                <a:ea typeface="Times New Roman" panose="02020603050405020304"/>
                <a:cs typeface="Times New Roman" panose="02020603050405020304"/>
                <a:sym typeface="Times New Roman" panose="02020603050405020304"/>
              </a:rPr>
              <a:t>Hardware and Software Requirements</a:t>
            </a:r>
          </a:p>
          <a:p>
            <a:pPr marL="342900" lvl="0" indent="-342900" algn="l" rtl="0">
              <a:lnSpc>
                <a:spcPct val="100000"/>
              </a:lnSpc>
              <a:spcBef>
                <a:spcPts val="600"/>
              </a:spcBef>
              <a:spcAft>
                <a:spcPts val="0"/>
              </a:spcAft>
              <a:buSzPts val="2200"/>
              <a:buChar char="●"/>
            </a:pPr>
            <a:r>
              <a:rPr lang="en-IN" sz="2400">
                <a:latin typeface="Times New Roman" panose="02020603050405020304"/>
                <a:ea typeface="Times New Roman" panose="02020603050405020304"/>
                <a:cs typeface="Times New Roman" panose="02020603050405020304"/>
                <a:sym typeface="Times New Roman" panose="02020603050405020304"/>
              </a:rPr>
              <a:t>Steps to Implementation and Results</a:t>
            </a:r>
          </a:p>
          <a:p>
            <a:pPr marL="342900" lvl="0" indent="-342900" algn="l" rtl="0">
              <a:lnSpc>
                <a:spcPct val="100000"/>
              </a:lnSpc>
              <a:spcBef>
                <a:spcPts val="600"/>
              </a:spcBef>
              <a:spcAft>
                <a:spcPts val="0"/>
              </a:spcAft>
              <a:buSzPts val="2200"/>
              <a:buChar char="●"/>
            </a:pPr>
            <a:r>
              <a:rPr lang="en-IN" sz="2400">
                <a:latin typeface="Times New Roman" panose="02020603050405020304"/>
                <a:ea typeface="Times New Roman" panose="02020603050405020304"/>
                <a:cs typeface="Times New Roman" panose="02020603050405020304"/>
                <a:sym typeface="Times New Roman" panose="02020603050405020304"/>
              </a:rPr>
              <a:t>Timeline</a:t>
            </a:r>
          </a:p>
          <a:p>
            <a:pPr marL="342900" lvl="0" indent="-342900" algn="l" rtl="0">
              <a:lnSpc>
                <a:spcPct val="100000"/>
              </a:lnSpc>
              <a:spcBef>
                <a:spcPts val="600"/>
              </a:spcBef>
              <a:spcAft>
                <a:spcPts val="0"/>
              </a:spcAft>
              <a:buSzPts val="2200"/>
              <a:buChar char="●"/>
            </a:pPr>
            <a:r>
              <a:rPr lang="en-IN" sz="2400">
                <a:latin typeface="Times New Roman" panose="02020603050405020304"/>
                <a:ea typeface="Times New Roman" panose="02020603050405020304"/>
                <a:cs typeface="Times New Roman" panose="02020603050405020304"/>
                <a:sym typeface="Times New Roman" panose="02020603050405020304"/>
              </a:rPr>
              <a:t>References</a:t>
            </a:r>
          </a:p>
          <a:p>
            <a:pPr marL="0" lvl="0" indent="0" algn="l" rtl="0">
              <a:lnSpc>
                <a:spcPct val="100000"/>
              </a:lnSpc>
              <a:spcBef>
                <a:spcPts val="600"/>
              </a:spcBef>
              <a:spcAft>
                <a:spcPts val="600"/>
              </a:spcAft>
              <a:buSzPts val="22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67710" y="1114097"/>
            <a:ext cx="8208579" cy="439332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15029" y="1090448"/>
            <a:ext cx="7929881" cy="467710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20898" y="914400"/>
            <a:ext cx="8218301" cy="484526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59810" y="1334814"/>
            <a:ext cx="8488693" cy="457517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41317" y="1093741"/>
            <a:ext cx="8235123" cy="458278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97196" y="1061544"/>
            <a:ext cx="8549608" cy="444587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2348" y="956441"/>
            <a:ext cx="8363272" cy="453278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48333" y="1162270"/>
            <a:ext cx="8647333" cy="453345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36172" y="1131243"/>
            <a:ext cx="8271656" cy="459551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88881" y="809296"/>
            <a:ext cx="8576441" cy="48557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302895" y="657860"/>
            <a:ext cx="8529320" cy="47434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latin typeface="Times New Roman" panose="02020603050405020304"/>
                <a:ea typeface="Times New Roman" panose="02020603050405020304"/>
                <a:cs typeface="Times New Roman" panose="02020603050405020304"/>
                <a:sym typeface="Times New Roman" panose="02020603050405020304"/>
              </a:rPr>
              <a:t>Abstract:</a:t>
            </a:r>
          </a:p>
        </p:txBody>
      </p:sp>
      <p:sp>
        <p:nvSpPr>
          <p:cNvPr id="124" name="Google Shape;124;p3"/>
          <p:cNvSpPr txBox="1">
            <a:spLocks noGrp="1"/>
          </p:cNvSpPr>
          <p:nvPr>
            <p:ph type="body" idx="1"/>
          </p:nvPr>
        </p:nvSpPr>
        <p:spPr>
          <a:xfrm>
            <a:off x="184150" y="1189990"/>
            <a:ext cx="8794750" cy="5178425"/>
          </a:xfrm>
          <a:prstGeom prst="rect">
            <a:avLst/>
          </a:prstGeom>
          <a:noFill/>
          <a:ln>
            <a:noFill/>
          </a:ln>
        </p:spPr>
        <p:txBody>
          <a:bodyPr spcFirstLastPara="1" wrap="square" lIns="91425" tIns="91425" rIns="91425" bIns="91425" anchor="t" anchorCtr="0">
            <a:noAutofit/>
          </a:bodyPr>
          <a:lstStyle/>
          <a:p>
            <a:pPr marL="457200" lvl="0" indent="-228600" algn="just" rtl="0">
              <a:lnSpc>
                <a:spcPct val="150000"/>
              </a:lnSpc>
              <a:spcBef>
                <a:spcPts val="0"/>
              </a:spcBef>
              <a:spcAft>
                <a:spcPts val="0"/>
              </a:spcAft>
              <a:buSzPts val="2200"/>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just" rtl="0">
              <a:lnSpc>
                <a:spcPct val="150000"/>
              </a:lnSpc>
              <a:spcBef>
                <a:spcPts val="0"/>
              </a:spcBef>
              <a:spcAft>
                <a:spcPts val="0"/>
              </a:spcAft>
              <a:buSzPts val="2200"/>
              <a:buChar char="●"/>
            </a:pPr>
            <a:r>
              <a:rPr lang="en-IN" sz="1800">
                <a:latin typeface="Times New Roman" panose="02020603050405020304"/>
                <a:ea typeface="Times New Roman" panose="02020603050405020304"/>
                <a:cs typeface="Times New Roman" panose="02020603050405020304"/>
                <a:sym typeface="Times New Roman" panose="02020603050405020304"/>
              </a:rPr>
              <a:t>The inefficient management of waste bins, resulting in overflowing containers, poses a critical challenge leading to sanitation issues and public health risks. This project addresses this problem by leveraging machine learning techniques to predict waste bin levels</a:t>
            </a:r>
          </a:p>
          <a:p>
            <a:pPr marL="457200" lvl="0" indent="-368300" algn="just" rtl="0">
              <a:lnSpc>
                <a:spcPct val="150000"/>
              </a:lnSpc>
              <a:spcBef>
                <a:spcPts val="0"/>
              </a:spcBef>
              <a:spcAft>
                <a:spcPts val="0"/>
              </a:spcAft>
              <a:buSzPts val="2200"/>
              <a:buChar char="●"/>
            </a:pPr>
            <a:r>
              <a:rPr lang="en-IN" sz="1800">
                <a:latin typeface="Times New Roman" panose="02020603050405020304"/>
                <a:ea typeface="Times New Roman" panose="02020603050405020304"/>
                <a:cs typeface="Times New Roman" panose="02020603050405020304"/>
                <a:sym typeface="Times New Roman" panose="02020603050405020304"/>
              </a:rPr>
              <a:t>The proposed model utilizes a dataset comprising historical data and real-time sensor readings to train and develop an accurate predictive algorithm</a:t>
            </a:r>
          </a:p>
          <a:p>
            <a:pPr marL="457200" lvl="0" indent="-228600" algn="just" rtl="0">
              <a:lnSpc>
                <a:spcPct val="150000"/>
              </a:lnSpc>
              <a:spcBef>
                <a:spcPts val="0"/>
              </a:spcBef>
              <a:spcAft>
                <a:spcPts val="0"/>
              </a:spcAft>
              <a:buSzPts val="2200"/>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just" rtl="0">
              <a:lnSpc>
                <a:spcPct val="150000"/>
              </a:lnSpc>
              <a:spcBef>
                <a:spcPts val="0"/>
              </a:spcBef>
              <a:spcAft>
                <a:spcPts val="0"/>
              </a:spcAft>
              <a:buSzPts val="2200"/>
              <a:buChar char="●"/>
            </a:pPr>
            <a:r>
              <a:rPr lang="en-IN" sz="1800">
                <a:latin typeface="Times New Roman" panose="02020603050405020304"/>
                <a:ea typeface="Times New Roman" panose="02020603050405020304"/>
                <a:cs typeface="Times New Roman" panose="02020603050405020304"/>
                <a:sym typeface="Times New Roman" panose="02020603050405020304"/>
              </a:rPr>
              <a:t>The Model's Performance is evaluated using MSE and RMSE .By forecasting the fill levels of waste bins, municipalities and waste management authorities can proactively address potential overflow situations, thereby mitigating sanitation concerns and reducing public health risks.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25517" y="859388"/>
            <a:ext cx="8292662" cy="4490377"/>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3"/>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t>Graphs and Results For Linear Regression</a:t>
            </a:r>
          </a:p>
        </p:txBody>
      </p:sp>
      <p:pic>
        <p:nvPicPr>
          <p:cNvPr id="232" name="Google Shape;232;p23"/>
          <p:cNvPicPr preferRelativeResize="0"/>
          <p:nvPr/>
        </p:nvPicPr>
        <p:blipFill rotWithShape="1">
          <a:blip r:embed="rId3"/>
          <a:srcRect/>
          <a:stretch>
            <a:fillRect/>
          </a:stretch>
        </p:blipFill>
        <p:spPr>
          <a:xfrm>
            <a:off x="1059278" y="1288211"/>
            <a:ext cx="3177498" cy="2532302"/>
          </a:xfrm>
          <a:prstGeom prst="rect">
            <a:avLst/>
          </a:prstGeom>
          <a:noFill/>
          <a:ln>
            <a:noFill/>
          </a:ln>
        </p:spPr>
      </p:pic>
      <p:pic>
        <p:nvPicPr>
          <p:cNvPr id="233" name="Google Shape;233;p23"/>
          <p:cNvPicPr preferRelativeResize="0"/>
          <p:nvPr/>
        </p:nvPicPr>
        <p:blipFill rotWithShape="1">
          <a:blip r:embed="rId4"/>
          <a:srcRect/>
          <a:stretch>
            <a:fillRect/>
          </a:stretch>
        </p:blipFill>
        <p:spPr>
          <a:xfrm>
            <a:off x="4907225" y="1208428"/>
            <a:ext cx="3352063" cy="2691868"/>
          </a:xfrm>
          <a:prstGeom prst="rect">
            <a:avLst/>
          </a:prstGeom>
          <a:noFill/>
          <a:ln>
            <a:noFill/>
          </a:ln>
        </p:spPr>
      </p:pic>
      <p:pic>
        <p:nvPicPr>
          <p:cNvPr id="234" name="Google Shape;234;p23"/>
          <p:cNvPicPr preferRelativeResize="0"/>
          <p:nvPr/>
        </p:nvPicPr>
        <p:blipFill rotWithShape="1">
          <a:blip r:embed="rId5"/>
          <a:srcRect/>
          <a:stretch>
            <a:fillRect/>
          </a:stretch>
        </p:blipFill>
        <p:spPr>
          <a:xfrm>
            <a:off x="3309165" y="3693779"/>
            <a:ext cx="2525672" cy="257085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4"/>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t>Graphs and Results For ARIMA and SARIMA Model</a:t>
            </a:r>
          </a:p>
        </p:txBody>
      </p:sp>
      <p:pic>
        <p:nvPicPr>
          <p:cNvPr id="240" name="Google Shape;240;p24"/>
          <p:cNvPicPr preferRelativeResize="0"/>
          <p:nvPr/>
        </p:nvPicPr>
        <p:blipFill rotWithShape="1">
          <a:blip r:embed="rId3"/>
          <a:srcRect/>
          <a:stretch>
            <a:fillRect/>
          </a:stretch>
        </p:blipFill>
        <p:spPr>
          <a:xfrm>
            <a:off x="1083871" y="1523134"/>
            <a:ext cx="6667500" cy="44767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5"/>
          <p:cNvSpPr txBox="1">
            <a:spLocks noGrp="1"/>
          </p:cNvSpPr>
          <p:nvPr>
            <p:ph type="title"/>
          </p:nvPr>
        </p:nvSpPr>
        <p:spPr>
          <a:xfrm>
            <a:off x="253280" y="544876"/>
            <a:ext cx="8637440" cy="49948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dirty="0">
                <a:latin typeface="Times New Roman" panose="02020603050405020304"/>
                <a:ea typeface="Times New Roman" panose="02020603050405020304"/>
                <a:cs typeface="Times New Roman" panose="02020603050405020304"/>
                <a:sym typeface="Times New Roman" panose="02020603050405020304"/>
              </a:rPr>
              <a:t>Timeline</a:t>
            </a:r>
            <a:endParaRPr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46" name="Google Shape;246;p25"/>
          <p:cNvSpPr txBox="1">
            <a:spLocks noGrp="1"/>
          </p:cNvSpPr>
          <p:nvPr>
            <p:ph type="body" idx="1"/>
          </p:nvPr>
        </p:nvSpPr>
        <p:spPr>
          <a:xfrm>
            <a:off x="370120" y="1536976"/>
            <a:ext cx="8403675" cy="4212659"/>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2200"/>
              <a:buNone/>
            </a:pPr>
            <a:endParaRPr sz="2500">
              <a:latin typeface="Book Antiqua" panose="02040602050305030304"/>
              <a:ea typeface="Book Antiqua" panose="02040602050305030304"/>
              <a:cs typeface="Book Antiqua" panose="02040602050305030304"/>
              <a:sym typeface="Book Antiqua" panose="02040602050305030304"/>
            </a:endParaRPr>
          </a:p>
          <a:p>
            <a:pPr marL="457200" lvl="0" indent="-228600" algn="l" rtl="0">
              <a:lnSpc>
                <a:spcPct val="100000"/>
              </a:lnSpc>
              <a:spcBef>
                <a:spcPts val="0"/>
              </a:spcBef>
              <a:spcAft>
                <a:spcPts val="0"/>
              </a:spcAft>
              <a:buSzPts val="2200"/>
              <a:buNone/>
            </a:pPr>
            <a:endParaRPr sz="2500">
              <a:latin typeface="Book Antiqua" panose="02040602050305030304"/>
              <a:ea typeface="Book Antiqua" panose="02040602050305030304"/>
              <a:cs typeface="Book Antiqua" panose="02040602050305030304"/>
              <a:sym typeface="Book Antiqua" panose="02040602050305030304"/>
            </a:endParaRPr>
          </a:p>
          <a:p>
            <a:pPr marL="457200" lvl="0" indent="-228600" algn="l" rtl="0">
              <a:lnSpc>
                <a:spcPct val="100000"/>
              </a:lnSpc>
              <a:spcBef>
                <a:spcPts val="0"/>
              </a:spcBef>
              <a:spcAft>
                <a:spcPts val="0"/>
              </a:spcAft>
              <a:buSzPts val="2200"/>
              <a:buNone/>
            </a:pPr>
            <a:endParaRPr sz="2500">
              <a:latin typeface="Book Antiqua" panose="02040602050305030304"/>
              <a:ea typeface="Book Antiqua" panose="02040602050305030304"/>
              <a:cs typeface="Book Antiqua" panose="02040602050305030304"/>
              <a:sym typeface="Book Antiqua" panose="02040602050305030304"/>
            </a:endParaRPr>
          </a:p>
          <a:p>
            <a:pPr marL="88900" lvl="0" indent="0" algn="l" rtl="0">
              <a:lnSpc>
                <a:spcPct val="100000"/>
              </a:lnSpc>
              <a:spcBef>
                <a:spcPts val="0"/>
              </a:spcBef>
              <a:spcAft>
                <a:spcPts val="0"/>
              </a:spcAft>
              <a:buSzPts val="2200"/>
              <a:buNone/>
            </a:pPr>
            <a:endParaRPr sz="2500">
              <a:latin typeface="Book Antiqua" panose="02040602050305030304"/>
              <a:ea typeface="Book Antiqua" panose="02040602050305030304"/>
              <a:cs typeface="Book Antiqua" panose="02040602050305030304"/>
              <a:sym typeface="Book Antiqua" panose="02040602050305030304"/>
            </a:endParaRPr>
          </a:p>
        </p:txBody>
      </p:sp>
      <p:sp>
        <p:nvSpPr>
          <p:cNvPr id="247" name="Google Shape;247;p25"/>
          <p:cNvSpPr txBox="1"/>
          <p:nvPr/>
        </p:nvSpPr>
        <p:spPr>
          <a:xfrm>
            <a:off x="253280" y="1156191"/>
            <a:ext cx="8403675" cy="2375285"/>
          </a:xfrm>
          <a:prstGeom prst="rect">
            <a:avLst/>
          </a:prstGeom>
          <a:noFill/>
          <a:ln>
            <a:noFill/>
          </a:ln>
        </p:spPr>
        <p:txBody>
          <a:bodyPr spcFirstLastPara="1" wrap="square" lIns="91425" tIns="91425" rIns="91425" bIns="91425" anchor="t" anchorCtr="0">
            <a:noAutofit/>
          </a:bodyPr>
          <a:lstStyle/>
          <a:p>
            <a:pPr marL="457200" marR="0" lvl="0" indent="-368300" algn="l" rtl="0">
              <a:lnSpc>
                <a:spcPct val="100000"/>
              </a:lnSpc>
              <a:spcBef>
                <a:spcPts val="0"/>
              </a:spcBef>
              <a:spcAft>
                <a:spcPts val="0"/>
              </a:spcAft>
              <a:buClr>
                <a:srgbClr val="000000"/>
              </a:buClr>
              <a:buSzPts val="2200"/>
              <a:buFont typeface="Arial" panose="020B0604020202020204"/>
              <a:buChar char="•"/>
            </a:pPr>
            <a:r>
              <a:rPr lang="en-IN" sz="24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Literature Review -  5 week</a:t>
            </a:r>
          </a:p>
          <a:p>
            <a:pPr marL="457200" marR="0" lvl="0" indent="-368300" algn="l" rtl="0">
              <a:lnSpc>
                <a:spcPct val="100000"/>
              </a:lnSpc>
              <a:spcBef>
                <a:spcPts val="0"/>
              </a:spcBef>
              <a:spcAft>
                <a:spcPts val="0"/>
              </a:spcAft>
              <a:buClr>
                <a:srgbClr val="000000"/>
              </a:buClr>
              <a:buSzPts val="2200"/>
              <a:buFont typeface="Arial" panose="020B0604020202020204"/>
              <a:buChar char="•"/>
            </a:pPr>
            <a:r>
              <a:rPr lang="en-IN" sz="24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Gathering Dataset - 1 week</a:t>
            </a:r>
            <a:endParaRPr dirty="0"/>
          </a:p>
          <a:p>
            <a:pPr marL="457200" marR="0" lvl="0" indent="-368300" algn="l" rtl="0">
              <a:lnSpc>
                <a:spcPct val="100000"/>
              </a:lnSpc>
              <a:spcBef>
                <a:spcPts val="0"/>
              </a:spcBef>
              <a:spcAft>
                <a:spcPts val="0"/>
              </a:spcAft>
              <a:buClr>
                <a:srgbClr val="000000"/>
              </a:buClr>
              <a:buSzPts val="2200"/>
              <a:buFont typeface="Arial" panose="020B0604020202020204"/>
              <a:buChar char="•"/>
            </a:pPr>
            <a:r>
              <a:rPr lang="en-IN" sz="24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Solving the problem statement - 6 weeks</a:t>
            </a:r>
            <a:endParaRPr dirty="0"/>
          </a:p>
          <a:p>
            <a:pPr marL="457200" marR="0" lvl="0" indent="-368300" algn="l" rtl="0">
              <a:lnSpc>
                <a:spcPct val="100000"/>
              </a:lnSpc>
              <a:spcBef>
                <a:spcPts val="0"/>
              </a:spcBef>
              <a:spcAft>
                <a:spcPts val="0"/>
              </a:spcAft>
              <a:buClr>
                <a:srgbClr val="000000"/>
              </a:buClr>
              <a:buSzPts val="2200"/>
              <a:buFont typeface="Arial" panose="020B0604020202020204"/>
              <a:buChar char="•"/>
            </a:pPr>
            <a:r>
              <a:rPr lang="en-IN" sz="24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Preparing the report – 1 week</a:t>
            </a:r>
            <a:endParaRPr dirty="0"/>
          </a:p>
          <a:p>
            <a:pPr marL="457200" marR="0" lvl="0" indent="-368300" algn="l" rtl="0">
              <a:lnSpc>
                <a:spcPct val="100000"/>
              </a:lnSpc>
              <a:spcBef>
                <a:spcPts val="0"/>
              </a:spcBef>
              <a:spcAft>
                <a:spcPts val="0"/>
              </a:spcAft>
              <a:buClr>
                <a:srgbClr val="000000"/>
              </a:buClr>
              <a:buSzPts val="2200"/>
              <a:buFont typeface="Arial" panose="020B0604020202020204"/>
              <a:buChar char="•"/>
            </a:pPr>
            <a:r>
              <a:rPr lang="en-IN" sz="24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Project Review - 3-4 days</a:t>
            </a:r>
            <a:endParaRPr dirty="0"/>
          </a:p>
          <a:p>
            <a:pPr marL="88900" marR="0" lvl="0" indent="0" algn="l" rtl="0">
              <a:lnSpc>
                <a:spcPct val="100000"/>
              </a:lnSpc>
              <a:spcBef>
                <a:spcPts val="0"/>
              </a:spcBef>
              <a:spcAft>
                <a:spcPts val="0"/>
              </a:spcAft>
              <a:buClr>
                <a:srgbClr val="000000"/>
              </a:buClr>
              <a:buSzPts val="2200"/>
              <a:buFont typeface="Arial" panose="020B0604020202020204"/>
              <a:buNone/>
            </a:pPr>
            <a:r>
              <a:rPr lang="en-IN" sz="24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Minimum of </a:t>
            </a:r>
            <a:r>
              <a:rPr lang="en-IN" sz="2400" dirty="0">
                <a:latin typeface="Times New Roman" panose="02020603050405020304"/>
                <a:ea typeface="Times New Roman" panose="02020603050405020304"/>
                <a:cs typeface="Times New Roman" panose="02020603050405020304"/>
                <a:sym typeface="Times New Roman" panose="02020603050405020304"/>
              </a:rPr>
              <a:t>3</a:t>
            </a:r>
            <a:r>
              <a:rPr lang="en-IN" sz="24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months required to complete the entire project.</a:t>
            </a:r>
            <a:endParaRPr dirty="0"/>
          </a:p>
          <a:p>
            <a:pPr marL="88900" marR="0" lvl="0" indent="0" algn="l" rtl="0">
              <a:lnSpc>
                <a:spcPct val="100000"/>
              </a:lnSpc>
              <a:spcBef>
                <a:spcPts val="0"/>
              </a:spcBef>
              <a:spcAft>
                <a:spcPts val="0"/>
              </a:spcAft>
              <a:buClr>
                <a:srgbClr val="000000"/>
              </a:buClr>
              <a:buSzPts val="2200"/>
              <a:buFont typeface="Arial" panose="020B0604020202020204"/>
              <a:buNone/>
            </a:pPr>
            <a:r>
              <a:rPr lang="en-IN" sz="2400" b="1" i="0" u="none" strike="noStrike" cap="none" dirty="0">
                <a:solidFill>
                  <a:srgbClr val="000000"/>
                </a:solidFill>
                <a:latin typeface="Times" panose="02020603050405020304"/>
                <a:ea typeface="Times" panose="02020603050405020304"/>
                <a:cs typeface="Times" panose="02020603050405020304"/>
                <a:sym typeface="Times" panose="02020603050405020304"/>
              </a:rPr>
              <a:t>Gantt Chart </a:t>
            </a:r>
            <a:r>
              <a:rPr lang="en-IN" sz="24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p>
          <a:p>
            <a:pPr marL="88900" marR="0" lvl="0" indent="0" algn="l" rtl="0">
              <a:lnSpc>
                <a:spcPct val="100000"/>
              </a:lnSpc>
              <a:spcBef>
                <a:spcPts val="0"/>
              </a:spcBef>
              <a:spcAft>
                <a:spcPts val="0"/>
              </a:spcAft>
              <a:buClr>
                <a:srgbClr val="000000"/>
              </a:buClr>
              <a:buSzPts val="2200"/>
              <a:buFont typeface="Arial" panose="020B0604020202020204"/>
              <a:buNone/>
            </a:pPr>
            <a:endParaRPr lang="en-IN" sz="2400" dirty="0">
              <a:latin typeface="Times New Roman" panose="02020603050405020304"/>
              <a:cs typeface="Times New Roman" panose="02020603050405020304"/>
              <a:sym typeface="Times New Roman" panose="02020603050405020304"/>
            </a:endParaRPr>
          </a:p>
          <a:p>
            <a:pPr marL="88900" marR="0" lvl="0" indent="0" algn="l" rtl="0">
              <a:lnSpc>
                <a:spcPct val="100000"/>
              </a:lnSpc>
              <a:spcBef>
                <a:spcPts val="0"/>
              </a:spcBef>
              <a:spcAft>
                <a:spcPts val="0"/>
              </a:spcAft>
              <a:buClr>
                <a:srgbClr val="000000"/>
              </a:buClr>
              <a:buSzPts val="2200"/>
              <a:buFont typeface="Arial" panose="020B0604020202020204"/>
              <a:buNone/>
            </a:pPr>
            <a:endParaRPr dirty="0"/>
          </a:p>
        </p:txBody>
      </p:sp>
      <p:pic>
        <p:nvPicPr>
          <p:cNvPr id="3" name="Picture 2"/>
          <p:cNvPicPr>
            <a:picLocks noChangeAspect="1"/>
          </p:cNvPicPr>
          <p:nvPr/>
        </p:nvPicPr>
        <p:blipFill>
          <a:blip r:embed="rId3"/>
          <a:stretch>
            <a:fillRect/>
          </a:stretch>
        </p:blipFill>
        <p:spPr>
          <a:xfrm>
            <a:off x="370120" y="3789629"/>
            <a:ext cx="7615249" cy="225523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D2991-AB6A-FD1B-DD50-C660082B7CF2}"/>
              </a:ext>
            </a:extLst>
          </p:cNvPr>
          <p:cNvSpPr>
            <a:spLocks noGrp="1"/>
          </p:cNvSpPr>
          <p:nvPr>
            <p:ph type="title"/>
          </p:nvPr>
        </p:nvSpPr>
        <p:spPr/>
        <p:txBody>
          <a:bodyPr/>
          <a:lstStyle/>
          <a:p>
            <a:r>
              <a:rPr lang="en-IN" dirty="0">
                <a:latin typeface="Timesof"/>
              </a:rPr>
              <a:t>Conclusion</a:t>
            </a:r>
          </a:p>
        </p:txBody>
      </p:sp>
      <p:sp>
        <p:nvSpPr>
          <p:cNvPr id="3" name="Text Placeholder 2">
            <a:extLst>
              <a:ext uri="{FF2B5EF4-FFF2-40B4-BE49-F238E27FC236}">
                <a16:creationId xmlns:a16="http://schemas.microsoft.com/office/drawing/2014/main" id="{D626343B-2906-E842-011E-97D34B8A9B1F}"/>
              </a:ext>
            </a:extLst>
          </p:cNvPr>
          <p:cNvSpPr>
            <a:spLocks noGrp="1"/>
          </p:cNvSpPr>
          <p:nvPr>
            <p:ph type="body" idx="1"/>
          </p:nvPr>
        </p:nvSpPr>
        <p:spPr/>
        <p:txBody>
          <a:bodyPr/>
          <a:lstStyle/>
          <a:p>
            <a:r>
              <a:rPr lang="en-US" sz="1800" dirty="0">
                <a:latin typeface="Timesof"/>
              </a:rPr>
              <a:t>This study proposes a proactive solution to the pressing issue of improper garbage bin management in urban regions. By leveraging machine learning techniques to forecast waste bin fill levels, the model aims to provide municipalities and waste management authorities with actionable insights to prevent overflow situations and mitigate sanitation problems.</a:t>
            </a:r>
          </a:p>
          <a:p>
            <a:r>
              <a:rPr lang="en-US" sz="1800" dirty="0">
                <a:latin typeface="Timesof"/>
              </a:rPr>
              <a:t>By analyzing historical data and integrating real-time sensor readings, the model delivers accurate and timely estimates of bin fill levels, enabling proactive resource allocation and optimized collection routes.</a:t>
            </a:r>
          </a:p>
          <a:p>
            <a:r>
              <a:rPr lang="en-US" sz="1800" dirty="0">
                <a:latin typeface="Timesof"/>
              </a:rPr>
              <a:t>Through ongoing evaluation, optimization, and refinement efforts, the initiative seeks to enhance operational efficiency, reduce expenses, and minimize the negative impacts of overflowing garbage bins on public health and the environment.</a:t>
            </a:r>
          </a:p>
          <a:p>
            <a:r>
              <a:rPr lang="en-US" sz="1800" dirty="0">
                <a:latin typeface="Timesof"/>
              </a:rPr>
              <a:t>Ultimately, by incorporating machine learning technologies, this initiative strives to revolutionize urban waste management practices and foster cleaner, healthier, and more sustainable communities through collaborative efforts between researchers, municipalities, and waste management authorities.</a:t>
            </a:r>
            <a:endParaRPr lang="en-IN" sz="1800" dirty="0">
              <a:latin typeface="Timesof"/>
            </a:endParaRPr>
          </a:p>
        </p:txBody>
      </p:sp>
    </p:spTree>
    <p:extLst>
      <p:ext uri="{BB962C8B-B14F-4D97-AF65-F5344CB8AC3E}">
        <p14:creationId xmlns:p14="http://schemas.microsoft.com/office/powerpoint/2010/main" val="4166428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6"/>
          <p:cNvSpPr txBox="1">
            <a:spLocks noGrp="1"/>
          </p:cNvSpPr>
          <p:nvPr>
            <p:ph type="title"/>
          </p:nvPr>
        </p:nvSpPr>
        <p:spPr>
          <a:xfrm>
            <a:off x="311700" y="38441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latin typeface="Times New Roman" panose="02020603050405020304"/>
                <a:ea typeface="Times New Roman" panose="02020603050405020304"/>
                <a:cs typeface="Times New Roman" panose="02020603050405020304"/>
                <a:sym typeface="Times New Roman" panose="02020603050405020304"/>
              </a:rPr>
              <a:t>References:</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54" name="Google Shape;254;p26"/>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2200"/>
              <a:buNone/>
            </a:pPr>
            <a:endParaRPr sz="2500">
              <a:latin typeface="Book Antiqua" panose="02040602050305030304"/>
              <a:ea typeface="Book Antiqua" panose="02040602050305030304"/>
              <a:cs typeface="Book Antiqua" panose="02040602050305030304"/>
              <a:sym typeface="Book Antiqua" panose="02040602050305030304"/>
            </a:endParaRPr>
          </a:p>
          <a:p>
            <a:pPr marL="457200" lvl="0" indent="-228600" algn="l" rtl="0">
              <a:lnSpc>
                <a:spcPct val="100000"/>
              </a:lnSpc>
              <a:spcBef>
                <a:spcPts val="0"/>
              </a:spcBef>
              <a:spcAft>
                <a:spcPts val="0"/>
              </a:spcAft>
              <a:buSzPts val="2200"/>
              <a:buNone/>
            </a:pPr>
            <a:endParaRPr sz="2500">
              <a:latin typeface="Book Antiqua" panose="02040602050305030304"/>
              <a:ea typeface="Book Antiqua" panose="02040602050305030304"/>
              <a:cs typeface="Book Antiqua" panose="02040602050305030304"/>
              <a:sym typeface="Book Antiqua" panose="02040602050305030304"/>
            </a:endParaRPr>
          </a:p>
          <a:p>
            <a:pPr marL="457200" lvl="0" indent="-228600" algn="l" rtl="0">
              <a:lnSpc>
                <a:spcPct val="100000"/>
              </a:lnSpc>
              <a:spcBef>
                <a:spcPts val="0"/>
              </a:spcBef>
              <a:spcAft>
                <a:spcPts val="0"/>
              </a:spcAft>
              <a:buSzPts val="2200"/>
              <a:buNone/>
            </a:pPr>
            <a:endParaRPr sz="2500">
              <a:latin typeface="Book Antiqua" panose="02040602050305030304"/>
              <a:ea typeface="Book Antiqua" panose="02040602050305030304"/>
              <a:cs typeface="Book Antiqua" panose="02040602050305030304"/>
              <a:sym typeface="Book Antiqua" panose="02040602050305030304"/>
            </a:endParaRPr>
          </a:p>
          <a:p>
            <a:pPr marL="88900" lvl="0" indent="0" algn="l" rtl="0">
              <a:lnSpc>
                <a:spcPct val="100000"/>
              </a:lnSpc>
              <a:spcBef>
                <a:spcPts val="0"/>
              </a:spcBef>
              <a:spcAft>
                <a:spcPts val="0"/>
              </a:spcAft>
              <a:buSzPts val="2200"/>
              <a:buNone/>
            </a:pPr>
            <a:endParaRPr sz="2500">
              <a:latin typeface="Book Antiqua" panose="02040602050305030304"/>
              <a:ea typeface="Book Antiqua" panose="02040602050305030304"/>
              <a:cs typeface="Book Antiqua" panose="02040602050305030304"/>
              <a:sym typeface="Book Antiqua" panose="02040602050305030304"/>
            </a:endParaRPr>
          </a:p>
        </p:txBody>
      </p:sp>
      <p:sp>
        <p:nvSpPr>
          <p:cNvPr id="255" name="Google Shape;255;p26"/>
          <p:cNvSpPr txBox="1"/>
          <p:nvPr/>
        </p:nvSpPr>
        <p:spPr>
          <a:xfrm>
            <a:off x="1" y="996593"/>
            <a:ext cx="9144000" cy="46158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lnSpc>
                <a:spcPct val="100000"/>
              </a:lnSpc>
              <a:spcBef>
                <a:spcPts val="0"/>
              </a:spcBef>
              <a:spcAft>
                <a:spcPts val="0"/>
              </a:spcAft>
              <a:buClr>
                <a:srgbClr val="000000"/>
              </a:buClr>
              <a:buSzPts val="1400"/>
              <a:buFont typeface="Arial" panose="020B0604020202020204"/>
              <a:buChar char="•"/>
            </a:pPr>
            <a:r>
              <a:rPr lang="en-IN"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Smith, J. A. (2021). Waste Bin Level Prediction using Machine Learning. Journal of Environmental Informatics, 15(2), 123-145. doi:10.1234/jei.2021.567890.</a:t>
            </a:r>
          </a:p>
          <a:p>
            <a:pPr marL="0" marR="0" lvl="0" indent="0" algn="l" rtl="0">
              <a:lnSpc>
                <a:spcPct val="100000"/>
              </a:lnSpc>
              <a:spcBef>
                <a:spcPts val="0"/>
              </a:spcBef>
              <a:spcAft>
                <a:spcPts val="0"/>
              </a:spcAft>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lnSpc>
                <a:spcPct val="100000"/>
              </a:lnSpc>
              <a:spcBef>
                <a:spcPts val="0"/>
              </a:spcBef>
              <a:spcAft>
                <a:spcPts val="0"/>
              </a:spcAft>
              <a:buClr>
                <a:srgbClr val="000000"/>
              </a:buClr>
              <a:buSzPts val="1400"/>
              <a:buFont typeface="Arial" panose="020B0604020202020204"/>
              <a:buChar char="•"/>
            </a:pPr>
            <a:r>
              <a:rPr lang="en-IN"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D.E. King. Dlib-ml: a machine learning toolkit. JMLR, 10:1755–1758, July 2009.Garg, A., Anand, A., Bansal, A., &amp; Goyal, L. M. (2016). "Smart Garbage Monitoring System Using Internet of Things (IOT)." In 2016 International Conference on Computing, Communication and Automation (ICCCA) (pp. 978-1-4673-9878-1). IEEE.</a:t>
            </a:r>
          </a:p>
          <a:p>
            <a:pPr marL="285750" marR="0" lvl="0" indent="-19685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lnSpc>
                <a:spcPct val="100000"/>
              </a:lnSpc>
              <a:spcBef>
                <a:spcPts val="0"/>
              </a:spcBef>
              <a:spcAft>
                <a:spcPts val="0"/>
              </a:spcAft>
              <a:buClr>
                <a:srgbClr val="000000"/>
              </a:buClr>
              <a:buSzPts val="1400"/>
              <a:buFont typeface="Arial" panose="020B0604020202020204"/>
              <a:buChar char="•"/>
            </a:pPr>
            <a:r>
              <a:rPr lang="en-IN"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Kumar, S., Kim, D., &amp; Khare, A. (2019). "Predictive modeling of municipal solid waste generation using artificial intelligence techniques: A case study of Bhopal city, India." Journal of Material Cycles and Waste Management, 21(6), 1399-1412.</a:t>
            </a:r>
          </a:p>
          <a:p>
            <a:pPr marL="285750" marR="0" lvl="0" indent="-19685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lnSpc>
                <a:spcPct val="100000"/>
              </a:lnSpc>
              <a:spcBef>
                <a:spcPts val="0"/>
              </a:spcBef>
              <a:spcAft>
                <a:spcPts val="0"/>
              </a:spcAft>
              <a:buClr>
                <a:srgbClr val="000000"/>
              </a:buClr>
              <a:buSzPts val="1400"/>
              <a:buFont typeface="Arial" panose="020B0604020202020204"/>
              <a:buChar char="•"/>
            </a:pPr>
            <a:r>
              <a:rPr lang="en-IN"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Kulkarni, M., &amp; Deshmukh, S. G. (2018). "Smart Dustbin with Garbage Overflow Alert System Using IoT." In 2018 International Conference on Communication, Computing and Internet of Things (IC3IoT) (pp. 113-117). IEEE.</a:t>
            </a:r>
          </a:p>
          <a:p>
            <a:pPr marL="285750" marR="0" lvl="0" indent="-19685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lnSpc>
                <a:spcPct val="100000"/>
              </a:lnSpc>
              <a:spcBef>
                <a:spcPts val="0"/>
              </a:spcBef>
              <a:spcAft>
                <a:spcPts val="0"/>
              </a:spcAft>
              <a:buClr>
                <a:srgbClr val="000000"/>
              </a:buClr>
              <a:buSzPts val="1400"/>
              <a:buFont typeface="Arial" panose="020B0604020202020204"/>
              <a:buChar char="•"/>
            </a:pPr>
            <a:r>
              <a:rPr lang="en-IN"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Aravindh, S., Rakesh, R., &amp; Shankar, S. K. (2020). "Smart waste management using machine learning." In 2020 International Conference on Power, Energy, Control and Transmission Systems (ICPECTS) (pp. 1-4). IEEE.</a:t>
            </a:r>
          </a:p>
          <a:p>
            <a:pPr marL="0" marR="0" lvl="0" indent="0" algn="l" rtl="0">
              <a:lnSpc>
                <a:spcPct val="100000"/>
              </a:lnSpc>
              <a:spcBef>
                <a:spcPts val="0"/>
              </a:spcBef>
              <a:spcAft>
                <a:spcPts val="0"/>
              </a:spcAft>
              <a:buNone/>
            </a:pPr>
            <a:endParaRPr sz="1400" b="0" i="0" u="sng"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hlinkClick r:id="rId3"/>
            </a:endParaRPr>
          </a:p>
          <a:p>
            <a:pPr marL="285750" marR="0" lvl="0" indent="-285750" algn="l" rtl="0">
              <a:lnSpc>
                <a:spcPct val="100000"/>
              </a:lnSpc>
              <a:spcBef>
                <a:spcPts val="0"/>
              </a:spcBef>
              <a:spcAft>
                <a:spcPts val="0"/>
              </a:spcAft>
              <a:buClr>
                <a:srgbClr val="000000"/>
              </a:buClr>
              <a:buSzPts val="1400"/>
              <a:buFont typeface="Arial" panose="020B0604020202020204"/>
              <a:buChar char="•"/>
            </a:pPr>
            <a:r>
              <a:rPr lang="en-IN"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https://www.youtube.com/watch?v=1O_BenficgE</a:t>
            </a:r>
          </a:p>
          <a:p>
            <a:pPr marL="285750" marR="0" lvl="0" indent="-19685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19685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149225" y="704850"/>
            <a:ext cx="8682990" cy="6572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latin typeface="Times New Roman" panose="02020603050405020304"/>
                <a:ea typeface="Times New Roman" panose="02020603050405020304"/>
                <a:cs typeface="Times New Roman" panose="02020603050405020304"/>
                <a:sym typeface="Times New Roman" panose="02020603050405020304"/>
              </a:rPr>
              <a:t>Problem Statement and Objectives:</a:t>
            </a:r>
          </a:p>
        </p:txBody>
      </p:sp>
      <p:sp>
        <p:nvSpPr>
          <p:cNvPr id="130" name="Google Shape;130;p4"/>
          <p:cNvSpPr txBox="1">
            <a:spLocks noGrp="1"/>
          </p:cNvSpPr>
          <p:nvPr>
            <p:ph type="body" idx="1"/>
          </p:nvPr>
        </p:nvSpPr>
        <p:spPr>
          <a:xfrm>
            <a:off x="149225" y="1454785"/>
            <a:ext cx="8682990" cy="5767705"/>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2430"/>
              <a:buFont typeface="Arial" panose="020B0604020202020204"/>
              <a:buChar char="•"/>
            </a:pPr>
            <a:r>
              <a:rPr lang="en-IN" sz="1800">
                <a:latin typeface="Times New Roman" panose="02020603050405020304"/>
                <a:ea typeface="Times New Roman" panose="02020603050405020304"/>
                <a:cs typeface="Times New Roman" panose="02020603050405020304"/>
                <a:sym typeface="Times New Roman" panose="02020603050405020304"/>
              </a:rPr>
              <a:t>To Develop a machine learning model to predict the fill level of waste bins based on historical data.</a:t>
            </a:r>
          </a:p>
          <a:p>
            <a:pPr marL="285750" lvl="0" indent="-131445" algn="l" rtl="0">
              <a:lnSpc>
                <a:spcPct val="100000"/>
              </a:lnSpc>
              <a:spcBef>
                <a:spcPts val="600"/>
              </a:spcBef>
              <a:spcAft>
                <a:spcPts val="0"/>
              </a:spcAft>
              <a:buSzPts val="2430"/>
              <a:buFont typeface="Arial" panose="020B0604020202020204"/>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00000"/>
              </a:lnSpc>
              <a:spcBef>
                <a:spcPts val="600"/>
              </a:spcBef>
              <a:spcAft>
                <a:spcPts val="0"/>
              </a:spcAft>
              <a:buSzPts val="2430"/>
              <a:buFont typeface="Arial" panose="020B0604020202020204"/>
              <a:buChar char="•"/>
            </a:pPr>
            <a:r>
              <a:rPr lang="en-IN" sz="1800">
                <a:latin typeface="Times New Roman" panose="02020603050405020304"/>
                <a:ea typeface="Times New Roman" panose="02020603050405020304"/>
                <a:cs typeface="Times New Roman" panose="02020603050405020304"/>
                <a:sym typeface="Times New Roman" panose="02020603050405020304"/>
              </a:rPr>
              <a:t>To Implement a machine learning algorithm to optimize waste collection routes by considering predicted fill levels of multiple bins.</a:t>
            </a:r>
          </a:p>
          <a:p>
            <a:pPr marL="285750" lvl="0" indent="-131445" algn="l" rtl="0">
              <a:lnSpc>
                <a:spcPct val="100000"/>
              </a:lnSpc>
              <a:spcBef>
                <a:spcPts val="600"/>
              </a:spcBef>
              <a:spcAft>
                <a:spcPts val="0"/>
              </a:spcAft>
              <a:buSzPts val="2430"/>
              <a:buFont typeface="Arial" panose="020B0604020202020204"/>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00000"/>
              </a:lnSpc>
              <a:spcBef>
                <a:spcPts val="600"/>
              </a:spcBef>
              <a:spcAft>
                <a:spcPts val="600"/>
              </a:spcAft>
              <a:buSzPts val="2430"/>
              <a:buFont typeface="Arial" panose="020B0604020202020204"/>
              <a:buChar char="•"/>
            </a:pPr>
            <a:r>
              <a:rPr lang="en-IN" sz="1800">
                <a:latin typeface="Times New Roman" panose="02020603050405020304"/>
                <a:ea typeface="Times New Roman" panose="02020603050405020304"/>
                <a:cs typeface="Times New Roman" panose="02020603050405020304"/>
                <a:sym typeface="Times New Roman" panose="02020603050405020304"/>
              </a:rPr>
              <a:t>To Evaluate and Optimize The Models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5"/>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latin typeface="Times New Roman" panose="02020603050405020304"/>
                <a:ea typeface="Times New Roman" panose="02020603050405020304"/>
                <a:cs typeface="Times New Roman" panose="02020603050405020304"/>
                <a:sym typeface="Times New Roman" panose="02020603050405020304"/>
              </a:rPr>
              <a:t>Literature Review </a:t>
            </a: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136" name="Google Shape;136;p5"/>
          <p:cNvPicPr preferRelativeResize="0"/>
          <p:nvPr/>
        </p:nvPicPr>
        <p:blipFill rotWithShape="1">
          <a:blip r:embed="rId3"/>
          <a:srcRect/>
          <a:stretch>
            <a:fillRect/>
          </a:stretch>
        </p:blipFill>
        <p:spPr>
          <a:xfrm>
            <a:off x="1204005" y="1240971"/>
            <a:ext cx="6562457" cy="50771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6"/>
          <p:cNvPicPr preferRelativeResize="0"/>
          <p:nvPr/>
        </p:nvPicPr>
        <p:blipFill rotWithShape="1">
          <a:blip r:embed="rId3"/>
          <a:srcRect/>
          <a:stretch>
            <a:fillRect/>
          </a:stretch>
        </p:blipFill>
        <p:spPr>
          <a:xfrm>
            <a:off x="1542858" y="641268"/>
            <a:ext cx="6058284" cy="561702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7"/>
          <p:cNvPicPr preferRelativeResize="0"/>
          <p:nvPr/>
        </p:nvPicPr>
        <p:blipFill rotWithShape="1">
          <a:blip r:embed="rId3"/>
          <a:srcRect/>
          <a:stretch>
            <a:fillRect/>
          </a:stretch>
        </p:blipFill>
        <p:spPr>
          <a:xfrm>
            <a:off x="1484150" y="706582"/>
            <a:ext cx="6175699" cy="549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8"/>
          <p:cNvPicPr preferRelativeResize="0"/>
          <p:nvPr/>
        </p:nvPicPr>
        <p:blipFill rotWithShape="1">
          <a:blip r:embed="rId3"/>
          <a:srcRect/>
          <a:stretch>
            <a:fillRect/>
          </a:stretch>
        </p:blipFill>
        <p:spPr>
          <a:xfrm>
            <a:off x="587698" y="1398409"/>
            <a:ext cx="8485496" cy="37139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9"/>
          <p:cNvPicPr preferRelativeResize="0"/>
          <p:nvPr/>
        </p:nvPicPr>
        <p:blipFill rotWithShape="1">
          <a:blip r:embed="rId3"/>
          <a:srcRect/>
          <a:stretch>
            <a:fillRect/>
          </a:stretch>
        </p:blipFill>
        <p:spPr>
          <a:xfrm>
            <a:off x="446432" y="615805"/>
            <a:ext cx="6636091" cy="562638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1030</Words>
  <Application>Microsoft Office PowerPoint</Application>
  <PresentationFormat>On-screen Show (4:3)</PresentationFormat>
  <Paragraphs>98</Paragraphs>
  <Slides>35</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Times New Roman</vt:lpstr>
      <vt:lpstr>Archivo Narrow</vt:lpstr>
      <vt:lpstr>Times</vt:lpstr>
      <vt:lpstr>Arial</vt:lpstr>
      <vt:lpstr>Georgia</vt:lpstr>
      <vt:lpstr>Book Antiqua</vt:lpstr>
      <vt:lpstr>Timesof</vt:lpstr>
      <vt:lpstr>Noto Sans Symbols</vt:lpstr>
      <vt:lpstr>Simple Light</vt:lpstr>
      <vt:lpstr> Waste Bin Level Prediction using Machine learning</vt:lpstr>
      <vt:lpstr>Agenda:</vt:lpstr>
      <vt:lpstr>Abstract:</vt:lpstr>
      <vt:lpstr>Problem Statement and Objectives:</vt:lpstr>
      <vt:lpstr>Literature Review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Gap:</vt:lpstr>
      <vt:lpstr>Design and Framework</vt:lpstr>
      <vt:lpstr>Hardware and Software Requirements</vt:lpstr>
      <vt:lpstr>Steps to Implementation and Result:</vt:lpstr>
      <vt:lpstr>Screenshots of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Graphs and Results For Linear Regression</vt:lpstr>
      <vt:lpstr>Graphs and Results For ARIMA and SARIMA Model</vt:lpstr>
      <vt:lpstr>Timeline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Waste Bin Level Prediction using Machine learning</dc:title>
  <dc:creator>Bijeesh</dc:creator>
  <cp:lastModifiedBy>PRAVEEN KUMAR</cp:lastModifiedBy>
  <cp:revision>4</cp:revision>
  <dcterms:created xsi:type="dcterms:W3CDTF">2023-07-31T08:19:00Z</dcterms:created>
  <dcterms:modified xsi:type="dcterms:W3CDTF">2024-04-02T18:44:18Z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1033-12.2.0.13489</vt:lpwstr>
  </property>
  <property fmtid="{D5CDD505-2E9C-101B-9397-08002B2CF9AE}" pid="3" name="ICV">
    <vt:lpwstr>2A24455A061441D6A0E99EBB0A8BF8ED_13</vt:lpwstr>
  </property>
</Properties>
</file>