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a:t>Asset vs Liability</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4706362672384283E-2"/>
          <c:y val="0.21547316708903771"/>
          <c:w val="0.9259430867935059"/>
          <c:h val="0.70984397696571877"/>
        </c:manualLayout>
      </c:layout>
      <c:barChart>
        <c:barDir val="col"/>
        <c:grouping val="clustered"/>
        <c:varyColors val="0"/>
        <c:ser>
          <c:idx val="0"/>
          <c:order val="0"/>
          <c:tx>
            <c:strRef>
              <c:f>Sheet1!$B$1</c:f>
              <c:strCache>
                <c:ptCount val="1"/>
                <c:pt idx="0">
                  <c:v>Loan_amount</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Non_Default</c:v>
                </c:pt>
                <c:pt idx="1">
                  <c:v>Defaulter</c:v>
                </c:pt>
              </c:strCache>
            </c:strRef>
          </c:cat>
          <c:val>
            <c:numRef>
              <c:f>Sheet1!$B$2:$B$3</c:f>
              <c:numCache>
                <c:formatCode>General</c:formatCode>
                <c:ptCount val="2"/>
                <c:pt idx="0">
                  <c:v>595960.74763600004</c:v>
                </c:pt>
                <c:pt idx="1">
                  <c:v>753757</c:v>
                </c:pt>
              </c:numCache>
            </c:numRef>
          </c:val>
          <c:extLst>
            <c:ext xmlns:c16="http://schemas.microsoft.com/office/drawing/2014/chart" uri="{C3380CC4-5D6E-409C-BE32-E72D297353CC}">
              <c16:uniqueId val="{00000000-9725-4767-A19F-1E716462105E}"/>
            </c:ext>
          </c:extLst>
        </c:ser>
        <c:ser>
          <c:idx val="1"/>
          <c:order val="1"/>
          <c:tx>
            <c:strRef>
              <c:f>Sheet1!$C$1</c:f>
              <c:strCache>
                <c:ptCount val="1"/>
                <c:pt idx="0">
                  <c:v>Houses</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Non_Default</c:v>
                </c:pt>
                <c:pt idx="1">
                  <c:v>Defaulter</c:v>
                </c:pt>
              </c:strCache>
            </c:strRef>
          </c:cat>
          <c:val>
            <c:numRef>
              <c:f>Sheet1!$C$2:$C$3</c:f>
              <c:numCache>
                <c:formatCode>General</c:formatCode>
                <c:ptCount val="2"/>
                <c:pt idx="0">
                  <c:v>301907</c:v>
                </c:pt>
                <c:pt idx="1">
                  <c:v>80930</c:v>
                </c:pt>
              </c:numCache>
            </c:numRef>
          </c:val>
          <c:extLst>
            <c:ext xmlns:c16="http://schemas.microsoft.com/office/drawing/2014/chart" uri="{C3380CC4-5D6E-409C-BE32-E72D297353CC}">
              <c16:uniqueId val="{00000001-9725-4767-A19F-1E716462105E}"/>
            </c:ext>
          </c:extLst>
        </c:ser>
        <c:dLbls>
          <c:dLblPos val="inEnd"/>
          <c:showLegendKey val="0"/>
          <c:showVal val="1"/>
          <c:showCatName val="0"/>
          <c:showSerName val="0"/>
          <c:showPercent val="0"/>
          <c:showBubbleSize val="0"/>
        </c:dLbls>
        <c:gapWidth val="444"/>
        <c:overlap val="-90"/>
        <c:axId val="46331696"/>
        <c:axId val="46332528"/>
      </c:barChart>
      <c:catAx>
        <c:axId val="463316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6332528"/>
        <c:crosses val="autoZero"/>
        <c:auto val="1"/>
        <c:lblAlgn val="ctr"/>
        <c:lblOffset val="100"/>
        <c:noMultiLvlLbl val="0"/>
      </c:catAx>
      <c:valAx>
        <c:axId val="46332528"/>
        <c:scaling>
          <c:orientation val="minMax"/>
        </c:scaling>
        <c:delete val="1"/>
        <c:axPos val="l"/>
        <c:numFmt formatCode="General" sourceLinked="1"/>
        <c:majorTickMark val="none"/>
        <c:minorTickMark val="none"/>
        <c:tickLblPos val="nextTo"/>
        <c:crossAx val="4633169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dirty="0"/>
              <a:t>Average</a:t>
            </a:r>
            <a:r>
              <a:rPr lang="en-IN" baseline="0" dirty="0"/>
              <a:t> income vs loan amount to education</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AMT_INCOME_TOTAL</c:v>
                </c:pt>
              </c:strCache>
            </c:strRef>
          </c:tx>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50800" dist="381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Sheet1!$A$2:$A$6</c:f>
              <c:strCache>
                <c:ptCount val="5"/>
                <c:pt idx="0">
                  <c:v>Academic degree</c:v>
                </c:pt>
                <c:pt idx="1">
                  <c:v>Higher education</c:v>
                </c:pt>
                <c:pt idx="2">
                  <c:v>Incomplete higher</c:v>
                </c:pt>
                <c:pt idx="3">
                  <c:v>Lower secondary</c:v>
                </c:pt>
                <c:pt idx="4">
                  <c:v>Secondary / secondary special</c:v>
                </c:pt>
              </c:strCache>
            </c:strRef>
          </c:cat>
          <c:val>
            <c:numRef>
              <c:f>Sheet1!$B$2:$B$6</c:f>
              <c:numCache>
                <c:formatCode>General</c:formatCode>
                <c:ptCount val="5"/>
                <c:pt idx="0">
                  <c:v>208010.20408163199</c:v>
                </c:pt>
                <c:pt idx="1">
                  <c:v>193418.014378458</c:v>
                </c:pt>
                <c:pt idx="2">
                  <c:v>174290.84587155899</c:v>
                </c:pt>
                <c:pt idx="3">
                  <c:v>127532.361202635</c:v>
                </c:pt>
                <c:pt idx="4">
                  <c:v>151980.72367739299</c:v>
                </c:pt>
              </c:numCache>
            </c:numRef>
          </c:val>
          <c:extLst>
            <c:ext xmlns:c16="http://schemas.microsoft.com/office/drawing/2014/chart" uri="{C3380CC4-5D6E-409C-BE32-E72D297353CC}">
              <c16:uniqueId val="{00000000-7AB1-4E9C-9388-15DD534EBCBD}"/>
            </c:ext>
          </c:extLst>
        </c:ser>
        <c:ser>
          <c:idx val="1"/>
          <c:order val="1"/>
          <c:tx>
            <c:strRef>
              <c:f>Sheet1!$C$1</c:f>
              <c:strCache>
                <c:ptCount val="1"/>
                <c:pt idx="0">
                  <c:v>AMT_CREDIT</c:v>
                </c:pt>
              </c:strCache>
            </c:strRef>
          </c:tx>
          <c:spPr>
            <a:gradFill rotWithShape="1">
              <a:gsLst>
                <a:gs pos="0">
                  <a:schemeClr val="accent2">
                    <a:tint val="98000"/>
                    <a:lumMod val="100000"/>
                  </a:schemeClr>
                </a:gs>
                <a:gs pos="100000">
                  <a:schemeClr val="accent2">
                    <a:shade val="88000"/>
                    <a:lumMod val="88000"/>
                  </a:schemeClr>
                </a:gs>
              </a:gsLst>
              <a:lin ang="5400000" scaled="1"/>
            </a:gradFill>
            <a:ln>
              <a:noFill/>
            </a:ln>
            <a:effectLst>
              <a:outerShdw blurRad="50800" dist="381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Sheet1!$A$2:$A$6</c:f>
              <c:strCache>
                <c:ptCount val="5"/>
                <c:pt idx="0">
                  <c:v>Academic degree</c:v>
                </c:pt>
                <c:pt idx="1">
                  <c:v>Higher education</c:v>
                </c:pt>
                <c:pt idx="2">
                  <c:v>Incomplete higher</c:v>
                </c:pt>
                <c:pt idx="3">
                  <c:v>Lower secondary</c:v>
                </c:pt>
                <c:pt idx="4">
                  <c:v>Secondary / secondary special</c:v>
                </c:pt>
              </c:strCache>
            </c:strRef>
          </c:cat>
          <c:val>
            <c:numRef>
              <c:f>Sheet1!$C$2:$C$6</c:f>
              <c:numCache>
                <c:formatCode>General</c:formatCode>
                <c:ptCount val="5"/>
                <c:pt idx="0">
                  <c:v>808302.12244897895</c:v>
                </c:pt>
                <c:pt idx="1">
                  <c:v>673135.56030984805</c:v>
                </c:pt>
                <c:pt idx="2">
                  <c:v>563487.22981651302</c:v>
                </c:pt>
                <c:pt idx="3">
                  <c:v>500741.64044480998</c:v>
                </c:pt>
                <c:pt idx="4">
                  <c:v>567633.54026425397</c:v>
                </c:pt>
              </c:numCache>
            </c:numRef>
          </c:val>
          <c:extLst>
            <c:ext xmlns:c16="http://schemas.microsoft.com/office/drawing/2014/chart" uri="{C3380CC4-5D6E-409C-BE32-E72D297353CC}">
              <c16:uniqueId val="{00000001-7AB1-4E9C-9388-15DD534EBCBD}"/>
            </c:ext>
          </c:extLst>
        </c:ser>
        <c:dLbls>
          <c:dLblPos val="ctr"/>
          <c:showLegendKey val="0"/>
          <c:showVal val="1"/>
          <c:showCatName val="0"/>
          <c:showSerName val="0"/>
          <c:showPercent val="0"/>
          <c:showBubbleSize val="0"/>
        </c:dLbls>
        <c:gapWidth val="150"/>
        <c:overlap val="100"/>
        <c:axId val="197263600"/>
        <c:axId val="197265264"/>
      </c:barChart>
      <c:catAx>
        <c:axId val="197263600"/>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7265264"/>
        <c:crosses val="autoZero"/>
        <c:auto val="1"/>
        <c:lblAlgn val="ctr"/>
        <c:lblOffset val="100"/>
        <c:noMultiLvlLbl val="0"/>
      </c:catAx>
      <c:valAx>
        <c:axId val="197265264"/>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7263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a:t>Average income vs Loan amount on occupation</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AMT_INCOME_TOTAL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Sheet1!$A$2:$A$10</c:f>
              <c:strCache>
                <c:ptCount val="9"/>
                <c:pt idx="0">
                  <c:v>IT staff</c:v>
                </c:pt>
                <c:pt idx="1">
                  <c:v>Managers</c:v>
                </c:pt>
                <c:pt idx="2">
                  <c:v>Drivers</c:v>
                </c:pt>
                <c:pt idx="3">
                  <c:v>Realty agents</c:v>
                </c:pt>
                <c:pt idx="4">
                  <c:v>Laborers</c:v>
                </c:pt>
                <c:pt idx="5">
                  <c:v>Waiters/barmen staff</c:v>
                </c:pt>
                <c:pt idx="6">
                  <c:v>Private service staff</c:v>
                </c:pt>
                <c:pt idx="7">
                  <c:v>Low-skill Laborers</c:v>
                </c:pt>
                <c:pt idx="8">
                  <c:v>High skill tech staff</c:v>
                </c:pt>
              </c:strCache>
            </c:strRef>
          </c:cat>
          <c:val>
            <c:numRef>
              <c:f>Sheet1!$B$2:$B$10</c:f>
              <c:numCache>
                <c:formatCode>General</c:formatCode>
                <c:ptCount val="9"/>
                <c:pt idx="0">
                  <c:v>193732.56213017699</c:v>
                </c:pt>
                <c:pt idx="1">
                  <c:v>229376.71874515701</c:v>
                </c:pt>
                <c:pt idx="2">
                  <c:v>183119.38930163399</c:v>
                </c:pt>
                <c:pt idx="3">
                  <c:v>187930.78512396599</c:v>
                </c:pt>
                <c:pt idx="4">
                  <c:v>161943.47777715899</c:v>
                </c:pt>
                <c:pt idx="5">
                  <c:v>143848.11212814599</c:v>
                </c:pt>
                <c:pt idx="6">
                  <c:v>174215.612398609</c:v>
                </c:pt>
                <c:pt idx="7">
                  <c:v>130546.934042553</c:v>
                </c:pt>
                <c:pt idx="8">
                  <c:v>177319.03986986299</c:v>
                </c:pt>
              </c:numCache>
            </c:numRef>
          </c:val>
          <c:extLst>
            <c:ext xmlns:c16="http://schemas.microsoft.com/office/drawing/2014/chart" uri="{C3380CC4-5D6E-409C-BE32-E72D297353CC}">
              <c16:uniqueId val="{00000000-B46A-41F3-928A-63CC7FC73522}"/>
            </c:ext>
          </c:extLst>
        </c:ser>
        <c:ser>
          <c:idx val="1"/>
          <c:order val="1"/>
          <c:tx>
            <c:strRef>
              <c:f>Sheet1!$C$1</c:f>
              <c:strCache>
                <c:ptCount val="1"/>
                <c:pt idx="0">
                  <c:v>AMT_CREDIT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Sheet1!$A$2:$A$10</c:f>
              <c:strCache>
                <c:ptCount val="9"/>
                <c:pt idx="0">
                  <c:v>IT staff</c:v>
                </c:pt>
                <c:pt idx="1">
                  <c:v>Managers</c:v>
                </c:pt>
                <c:pt idx="2">
                  <c:v>Drivers</c:v>
                </c:pt>
                <c:pt idx="3">
                  <c:v>Realty agents</c:v>
                </c:pt>
                <c:pt idx="4">
                  <c:v>Laborers</c:v>
                </c:pt>
                <c:pt idx="5">
                  <c:v>Waiters/barmen staff</c:v>
                </c:pt>
                <c:pt idx="6">
                  <c:v>Private service staff</c:v>
                </c:pt>
                <c:pt idx="7">
                  <c:v>Low-skill Laborers</c:v>
                </c:pt>
                <c:pt idx="8">
                  <c:v>High skill tech staff</c:v>
                </c:pt>
              </c:strCache>
            </c:strRef>
          </c:cat>
          <c:val>
            <c:numRef>
              <c:f>Sheet1!$C$2:$C$10</c:f>
              <c:numCache>
                <c:formatCode>General</c:formatCode>
                <c:ptCount val="9"/>
                <c:pt idx="0">
                  <c:v>586661.80473372701</c:v>
                </c:pt>
                <c:pt idx="1">
                  <c:v>752828.89603960398</c:v>
                </c:pt>
                <c:pt idx="2">
                  <c:v>612170.92570579494</c:v>
                </c:pt>
                <c:pt idx="3">
                  <c:v>634563.98553718999</c:v>
                </c:pt>
                <c:pt idx="4">
                  <c:v>565964.58847416099</c:v>
                </c:pt>
                <c:pt idx="5">
                  <c:v>506667.94393592601</c:v>
                </c:pt>
                <c:pt idx="6">
                  <c:v>620999.05619930394</c:v>
                </c:pt>
                <c:pt idx="7">
                  <c:v>467312.93617021199</c:v>
                </c:pt>
                <c:pt idx="8">
                  <c:v>646900.43547945202</c:v>
                </c:pt>
              </c:numCache>
            </c:numRef>
          </c:val>
          <c:extLst>
            <c:ext xmlns:c16="http://schemas.microsoft.com/office/drawing/2014/chart" uri="{C3380CC4-5D6E-409C-BE32-E72D297353CC}">
              <c16:uniqueId val="{00000001-B46A-41F3-928A-63CC7FC73522}"/>
            </c:ext>
          </c:extLst>
        </c:ser>
        <c:dLbls>
          <c:dLblPos val="ctr"/>
          <c:showLegendKey val="0"/>
          <c:showVal val="1"/>
          <c:showCatName val="0"/>
          <c:showSerName val="0"/>
          <c:showPercent val="0"/>
          <c:showBubbleSize val="0"/>
        </c:dLbls>
        <c:gapWidth val="79"/>
        <c:overlap val="100"/>
        <c:axId val="2093162480"/>
        <c:axId val="2093158320"/>
      </c:barChart>
      <c:catAx>
        <c:axId val="209316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2093158320"/>
        <c:crosses val="autoZero"/>
        <c:auto val="1"/>
        <c:lblAlgn val="ctr"/>
        <c:lblOffset val="100"/>
        <c:noMultiLvlLbl val="0"/>
      </c:catAx>
      <c:valAx>
        <c:axId val="2093158320"/>
        <c:scaling>
          <c:orientation val="minMax"/>
        </c:scaling>
        <c:delete val="1"/>
        <c:axPos val="b"/>
        <c:numFmt formatCode="General" sourceLinked="1"/>
        <c:majorTickMark val="none"/>
        <c:minorTickMark val="none"/>
        <c:tickLblPos val="nextTo"/>
        <c:crossAx val="209316248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12/31/2022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26080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5352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11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6938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5082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0732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975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933044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4807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922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333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330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8524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6624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12/31/2022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938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4061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7192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12/31/2022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7412921"/>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FD41-3D8C-CB4E-8DE1-B201C80C15EE}"/>
              </a:ext>
            </a:extLst>
          </p:cNvPr>
          <p:cNvSpPr>
            <a:spLocks noGrp="1"/>
          </p:cNvSpPr>
          <p:nvPr>
            <p:ph type="ctrTitle"/>
          </p:nvPr>
        </p:nvSpPr>
        <p:spPr/>
        <p:txBody>
          <a:bodyPr/>
          <a:lstStyle/>
          <a:p>
            <a:r>
              <a:rPr lang="en-IN" b="1" dirty="0"/>
              <a:t>Credit analysis</a:t>
            </a:r>
          </a:p>
        </p:txBody>
      </p:sp>
      <p:sp>
        <p:nvSpPr>
          <p:cNvPr id="3" name="Subtitle 2">
            <a:extLst>
              <a:ext uri="{FF2B5EF4-FFF2-40B4-BE49-F238E27FC236}">
                <a16:creationId xmlns:a16="http://schemas.microsoft.com/office/drawing/2014/main" id="{07389707-F923-2C5A-B40E-0AF314F075F0}"/>
              </a:ext>
            </a:extLst>
          </p:cNvPr>
          <p:cNvSpPr>
            <a:spLocks noGrp="1"/>
          </p:cNvSpPr>
          <p:nvPr>
            <p:ph type="subTitle" idx="1"/>
          </p:nvPr>
        </p:nvSpPr>
        <p:spPr/>
        <p:txBody>
          <a:bodyPr>
            <a:normAutofit/>
          </a:bodyPr>
          <a:lstStyle/>
          <a:p>
            <a:r>
              <a:rPr lang="en-IN" sz="2200" dirty="0"/>
              <a:t>Statistical analysis on credit information of gold Atlantis to identify customers with low probability of default. </a:t>
            </a:r>
          </a:p>
        </p:txBody>
      </p:sp>
    </p:spTree>
    <p:extLst>
      <p:ext uri="{BB962C8B-B14F-4D97-AF65-F5344CB8AC3E}">
        <p14:creationId xmlns:p14="http://schemas.microsoft.com/office/powerpoint/2010/main" val="1901807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FBB9-8FA8-B388-ADE3-6AB13E4099AB}"/>
              </a:ext>
            </a:extLst>
          </p:cNvPr>
          <p:cNvSpPr>
            <a:spLocks noGrp="1"/>
          </p:cNvSpPr>
          <p:nvPr>
            <p:ph type="title"/>
          </p:nvPr>
        </p:nvSpPr>
        <p:spPr>
          <a:xfrm>
            <a:off x="685801" y="229098"/>
            <a:ext cx="10131425" cy="1456267"/>
          </a:xfrm>
        </p:spPr>
        <p:txBody>
          <a:bodyPr/>
          <a:lstStyle/>
          <a:p>
            <a:r>
              <a:rPr lang="en-IN" dirty="0"/>
              <a:t>Features comprised in given dataset:	</a:t>
            </a:r>
          </a:p>
        </p:txBody>
      </p:sp>
      <p:sp>
        <p:nvSpPr>
          <p:cNvPr id="10" name="Content Placeholder 9">
            <a:extLst>
              <a:ext uri="{FF2B5EF4-FFF2-40B4-BE49-F238E27FC236}">
                <a16:creationId xmlns:a16="http://schemas.microsoft.com/office/drawing/2014/main" id="{FA1AD4E1-0516-C32C-28E9-4FCA0183EF0A}"/>
              </a:ext>
            </a:extLst>
          </p:cNvPr>
          <p:cNvSpPr>
            <a:spLocks noGrp="1"/>
          </p:cNvSpPr>
          <p:nvPr>
            <p:ph idx="1"/>
          </p:nvPr>
        </p:nvSpPr>
        <p:spPr>
          <a:xfrm>
            <a:off x="685801" y="1783976"/>
            <a:ext cx="4970928" cy="4249271"/>
          </a:xfrm>
        </p:spPr>
        <p:txBody>
          <a:bodyPr>
            <a:normAutofit/>
          </a:bodyPr>
          <a:lstStyle/>
          <a:p>
            <a:r>
              <a:rPr lang="en-US" dirty="0"/>
              <a:t>SK_ID_CURR</a:t>
            </a:r>
          </a:p>
          <a:p>
            <a:r>
              <a:rPr lang="en-US" dirty="0"/>
              <a:t>TARGET</a:t>
            </a:r>
          </a:p>
          <a:p>
            <a:r>
              <a:rPr lang="en-US" dirty="0"/>
              <a:t>NAME_CONTRACT_TYPE</a:t>
            </a:r>
          </a:p>
          <a:p>
            <a:r>
              <a:rPr lang="en-US" dirty="0"/>
              <a:t>GENDER</a:t>
            </a:r>
          </a:p>
          <a:p>
            <a:r>
              <a:rPr lang="en-US" dirty="0"/>
              <a:t>Car</a:t>
            </a:r>
          </a:p>
          <a:p>
            <a:r>
              <a:rPr lang="en-US" dirty="0"/>
              <a:t>House</a:t>
            </a:r>
          </a:p>
          <a:p>
            <a:r>
              <a:rPr lang="en-US" dirty="0"/>
              <a:t>CNT_CHILDREN</a:t>
            </a:r>
          </a:p>
          <a:p>
            <a:r>
              <a:rPr lang="en-US" dirty="0"/>
              <a:t>AMT_INCOME_TOTAL</a:t>
            </a:r>
          </a:p>
          <a:p>
            <a:r>
              <a:rPr lang="en-US" dirty="0"/>
              <a:t>AMT_CREDIT</a:t>
            </a:r>
          </a:p>
          <a:p>
            <a:r>
              <a:rPr lang="en-US" dirty="0"/>
              <a:t>AMT_GOODS_PRICE</a:t>
            </a:r>
          </a:p>
        </p:txBody>
      </p:sp>
      <p:sp>
        <p:nvSpPr>
          <p:cNvPr id="11" name="TextBox 10">
            <a:extLst>
              <a:ext uri="{FF2B5EF4-FFF2-40B4-BE49-F238E27FC236}">
                <a16:creationId xmlns:a16="http://schemas.microsoft.com/office/drawing/2014/main" id="{50A2917A-C2A4-0703-0713-69EF995496FF}"/>
              </a:ext>
            </a:extLst>
          </p:cNvPr>
          <p:cNvSpPr txBox="1"/>
          <p:nvPr/>
        </p:nvSpPr>
        <p:spPr>
          <a:xfrm>
            <a:off x="6096000" y="1685365"/>
            <a:ext cx="451821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NAME_FAMILY_STATUS</a:t>
            </a:r>
          </a:p>
          <a:p>
            <a:pPr marL="285750" indent="-285750">
              <a:buFont typeface="Arial" panose="020B0604020202020204" pitchFamily="34" charset="0"/>
              <a:buChar char="•"/>
            </a:pPr>
            <a:r>
              <a:rPr lang="en-US" dirty="0"/>
              <a:t>DAYS_EMPLOYED</a:t>
            </a:r>
          </a:p>
          <a:p>
            <a:pPr marL="285750" indent="-285750">
              <a:buFont typeface="Arial" panose="020B0604020202020204" pitchFamily="34" charset="0"/>
              <a:buChar char="•"/>
            </a:pPr>
            <a:r>
              <a:rPr lang="en-US" dirty="0"/>
              <a:t>MOBILE</a:t>
            </a:r>
          </a:p>
          <a:p>
            <a:pPr marL="285750" indent="-285750">
              <a:buFont typeface="Arial" panose="020B0604020202020204" pitchFamily="34" charset="0"/>
              <a:buChar char="•"/>
            </a:pPr>
            <a:r>
              <a:rPr lang="en-US" dirty="0"/>
              <a:t>WORK_PHONE</a:t>
            </a:r>
          </a:p>
          <a:p>
            <a:pPr marL="285750" indent="-285750">
              <a:buFont typeface="Arial" panose="020B0604020202020204" pitchFamily="34" charset="0"/>
              <a:buChar char="•"/>
            </a:pPr>
            <a:r>
              <a:rPr lang="en-US" dirty="0"/>
              <a:t>HOME_PHONE</a:t>
            </a:r>
          </a:p>
          <a:p>
            <a:pPr marL="285750" indent="-285750">
              <a:buFont typeface="Arial" panose="020B0604020202020204" pitchFamily="34" charset="0"/>
              <a:buChar char="•"/>
            </a:pPr>
            <a:r>
              <a:rPr lang="en-US" dirty="0"/>
              <a:t>MOBILE_REACHABLE</a:t>
            </a:r>
          </a:p>
          <a:p>
            <a:pPr marL="285750" indent="-285750">
              <a:buFont typeface="Arial" panose="020B0604020202020204" pitchFamily="34" charset="0"/>
              <a:buChar char="•"/>
            </a:pPr>
            <a:r>
              <a:rPr lang="en-US" dirty="0"/>
              <a:t>FLAG_EMAIL</a:t>
            </a:r>
          </a:p>
          <a:p>
            <a:pPr marL="285750" indent="-285750">
              <a:buFont typeface="Arial" panose="020B0604020202020204" pitchFamily="34" charset="0"/>
              <a:buChar char="•"/>
            </a:pPr>
            <a:r>
              <a:rPr lang="en-US" dirty="0"/>
              <a:t>OCCUPATION_TYPE</a:t>
            </a:r>
          </a:p>
          <a:p>
            <a:pPr marL="285750" indent="-285750">
              <a:buFont typeface="Arial" panose="020B0604020202020204" pitchFamily="34" charset="0"/>
              <a:buChar char="•"/>
            </a:pPr>
            <a:r>
              <a:rPr lang="en-US" dirty="0"/>
              <a:t>CNT_FAM_MEMBERS</a:t>
            </a:r>
          </a:p>
          <a:p>
            <a:pPr marL="285750" indent="-285750">
              <a:buFont typeface="Arial" panose="020B0604020202020204" pitchFamily="34" charset="0"/>
              <a:buChar char="•"/>
            </a:pPr>
            <a:r>
              <a:rPr lang="en-US" dirty="0"/>
              <a:t>APPLICATION_DAY</a:t>
            </a:r>
          </a:p>
          <a:p>
            <a:pPr marL="285750" indent="-285750">
              <a:buFont typeface="Arial" panose="020B0604020202020204" pitchFamily="34" charset="0"/>
              <a:buChar char="•"/>
            </a:pPr>
            <a:r>
              <a:rPr lang="en-US" dirty="0"/>
              <a:t>TOTAL_DOC_SUBMITTED</a:t>
            </a:r>
          </a:p>
          <a:p>
            <a:pPr marL="285750" indent="-285750">
              <a:buFont typeface="Arial" panose="020B0604020202020204" pitchFamily="34" charset="0"/>
              <a:buChar char="•"/>
            </a:pPr>
            <a:r>
              <a:rPr lang="en-US" dirty="0"/>
              <a:t>NAME_TYPE_SUITE</a:t>
            </a:r>
          </a:p>
          <a:p>
            <a:pPr marL="285750" indent="-285750">
              <a:buFont typeface="Arial" panose="020B0604020202020204" pitchFamily="34" charset="0"/>
              <a:buChar char="•"/>
            </a:pPr>
            <a:r>
              <a:rPr lang="en-US" dirty="0"/>
              <a:t>NAME_INCOME_TYPE</a:t>
            </a:r>
          </a:p>
          <a:p>
            <a:pPr marL="285750" indent="-285750">
              <a:buFont typeface="Arial" panose="020B0604020202020204" pitchFamily="34" charset="0"/>
              <a:buChar char="•"/>
            </a:pPr>
            <a:r>
              <a:rPr lang="en-US" dirty="0"/>
              <a:t>NAME_EDUCATION_TYPE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103394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D443-7C04-1C1A-3908-1552D5D0C4E3}"/>
              </a:ext>
            </a:extLst>
          </p:cNvPr>
          <p:cNvSpPr>
            <a:spLocks noGrp="1"/>
          </p:cNvSpPr>
          <p:nvPr>
            <p:ph type="title"/>
          </p:nvPr>
        </p:nvSpPr>
        <p:spPr/>
        <p:txBody>
          <a:bodyPr/>
          <a:lstStyle/>
          <a:p>
            <a:r>
              <a:rPr lang="en-IN" dirty="0"/>
              <a:t>Factors affecting repayment capacity:</a:t>
            </a:r>
          </a:p>
        </p:txBody>
      </p:sp>
      <p:sp>
        <p:nvSpPr>
          <p:cNvPr id="3" name="Content Placeholder 2">
            <a:extLst>
              <a:ext uri="{FF2B5EF4-FFF2-40B4-BE49-F238E27FC236}">
                <a16:creationId xmlns:a16="http://schemas.microsoft.com/office/drawing/2014/main" id="{48E16E0A-41B0-18D0-9290-F79DD851123B}"/>
              </a:ext>
            </a:extLst>
          </p:cNvPr>
          <p:cNvSpPr>
            <a:spLocks noGrp="1"/>
          </p:cNvSpPr>
          <p:nvPr>
            <p:ph idx="1"/>
          </p:nvPr>
        </p:nvSpPr>
        <p:spPr/>
        <p:txBody>
          <a:bodyPr/>
          <a:lstStyle/>
          <a:p>
            <a:r>
              <a:rPr lang="en-US" dirty="0"/>
              <a:t>House</a:t>
            </a:r>
          </a:p>
          <a:p>
            <a:r>
              <a:rPr lang="en-US" dirty="0"/>
              <a:t>AMT_INCOME_TOTAL</a:t>
            </a:r>
          </a:p>
          <a:p>
            <a:r>
              <a:rPr lang="en-US" dirty="0"/>
              <a:t>AMT_CREDIT</a:t>
            </a:r>
          </a:p>
          <a:p>
            <a:r>
              <a:rPr lang="en-US" dirty="0"/>
              <a:t>AMT_GOODS_PRICE</a:t>
            </a:r>
          </a:p>
          <a:p>
            <a:pPr marL="285750" indent="-285750">
              <a:buFont typeface="Arial" panose="020B0604020202020204" pitchFamily="34" charset="0"/>
              <a:buChar char="•"/>
            </a:pPr>
            <a:r>
              <a:rPr lang="en-US" dirty="0"/>
              <a:t>CNT_FAM_MEMBERS</a:t>
            </a:r>
          </a:p>
          <a:p>
            <a:pPr marL="285750" indent="-285750">
              <a:buFont typeface="Arial" panose="020B0604020202020204" pitchFamily="34" charset="0"/>
              <a:buChar char="•"/>
            </a:pPr>
            <a:r>
              <a:rPr lang="en-US" dirty="0"/>
              <a:t>OCCUPATION_TYPE</a:t>
            </a:r>
          </a:p>
          <a:p>
            <a:pPr marL="285750" indent="-285750">
              <a:buFont typeface="Arial" panose="020B0604020202020204" pitchFamily="34" charset="0"/>
              <a:buChar char="•"/>
            </a:pPr>
            <a:r>
              <a:rPr lang="en-US" dirty="0"/>
              <a:t>NAME_EDUCATION_TYPE</a:t>
            </a:r>
          </a:p>
          <a:p>
            <a:endParaRPr lang="en-IN" dirty="0"/>
          </a:p>
        </p:txBody>
      </p:sp>
    </p:spTree>
    <p:extLst>
      <p:ext uri="{BB962C8B-B14F-4D97-AF65-F5344CB8AC3E}">
        <p14:creationId xmlns:p14="http://schemas.microsoft.com/office/powerpoint/2010/main" val="118588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0728-A5F7-7993-DC03-79DDFC102486}"/>
              </a:ext>
            </a:extLst>
          </p:cNvPr>
          <p:cNvSpPr>
            <a:spLocks noGrp="1"/>
          </p:cNvSpPr>
          <p:nvPr>
            <p:ph type="title"/>
          </p:nvPr>
        </p:nvSpPr>
        <p:spPr/>
        <p:txBody>
          <a:bodyPr/>
          <a:lstStyle/>
          <a:p>
            <a:r>
              <a:rPr lang="en-IN" dirty="0"/>
              <a:t>Inferences which have been observed from preforming analysis: </a:t>
            </a:r>
          </a:p>
        </p:txBody>
      </p:sp>
      <p:sp>
        <p:nvSpPr>
          <p:cNvPr id="3" name="Content Placeholder 2">
            <a:extLst>
              <a:ext uri="{FF2B5EF4-FFF2-40B4-BE49-F238E27FC236}">
                <a16:creationId xmlns:a16="http://schemas.microsoft.com/office/drawing/2014/main" id="{282062E1-4489-B3F0-418E-F990425B4766}"/>
              </a:ext>
            </a:extLst>
          </p:cNvPr>
          <p:cNvSpPr>
            <a:spLocks noGrp="1"/>
          </p:cNvSpPr>
          <p:nvPr>
            <p:ph idx="1"/>
          </p:nvPr>
        </p:nvSpPr>
        <p:spPr/>
        <p:txBody>
          <a:bodyPr/>
          <a:lstStyle/>
          <a:p>
            <a:r>
              <a:rPr lang="en-US" sz="2300" dirty="0"/>
              <a:t>1) How does a defaulter and genuine customer vary in terms of liability and income?</a:t>
            </a:r>
          </a:p>
          <a:p>
            <a:r>
              <a:rPr lang="en-US" sz="2300" dirty="0"/>
              <a:t>2) How does a education a factor of indicating individual's spending habits?</a:t>
            </a:r>
          </a:p>
          <a:p>
            <a:r>
              <a:rPr lang="en-US" sz="2300" dirty="0"/>
              <a:t>3) which profession of customers are the safest to loan to?</a:t>
            </a:r>
          </a:p>
          <a:p>
            <a:endParaRPr lang="en-US" dirty="0"/>
          </a:p>
        </p:txBody>
      </p:sp>
    </p:spTree>
    <p:extLst>
      <p:ext uri="{BB962C8B-B14F-4D97-AF65-F5344CB8AC3E}">
        <p14:creationId xmlns:p14="http://schemas.microsoft.com/office/powerpoint/2010/main" val="5835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0ED33-EEFE-6345-4001-75A63758E378}"/>
              </a:ext>
            </a:extLst>
          </p:cNvPr>
          <p:cNvSpPr>
            <a:spLocks noGrp="1"/>
          </p:cNvSpPr>
          <p:nvPr>
            <p:ph type="title"/>
          </p:nvPr>
        </p:nvSpPr>
        <p:spPr>
          <a:xfrm>
            <a:off x="885826" y="724164"/>
            <a:ext cx="10086974" cy="1057275"/>
          </a:xfrm>
        </p:spPr>
        <p:txBody>
          <a:bodyPr>
            <a:normAutofit fontScale="90000"/>
          </a:bodyPr>
          <a:lstStyle/>
          <a:p>
            <a:r>
              <a:rPr lang="en-US" b="1" dirty="0"/>
              <a:t>How does a defaulter and genuine customer vary in terms of liability and income?</a:t>
            </a:r>
            <a:br>
              <a:rPr lang="en-US" dirty="0"/>
            </a:br>
            <a:endParaRPr lang="en-IN" dirty="0"/>
          </a:p>
        </p:txBody>
      </p:sp>
      <p:graphicFrame>
        <p:nvGraphicFramePr>
          <p:cNvPr id="16" name="Content Placeholder 15">
            <a:extLst>
              <a:ext uri="{FF2B5EF4-FFF2-40B4-BE49-F238E27FC236}">
                <a16:creationId xmlns:a16="http://schemas.microsoft.com/office/drawing/2014/main" id="{D5E14526-AB58-3B8B-64F3-24C501A1B1D1}"/>
              </a:ext>
            </a:extLst>
          </p:cNvPr>
          <p:cNvGraphicFramePr>
            <a:graphicFrameLocks noGrp="1"/>
          </p:cNvGraphicFramePr>
          <p:nvPr>
            <p:ph idx="1"/>
            <p:extLst>
              <p:ext uri="{D42A27DB-BD31-4B8C-83A1-F6EECF244321}">
                <p14:modId xmlns:p14="http://schemas.microsoft.com/office/powerpoint/2010/main" val="686500552"/>
              </p:ext>
            </p:extLst>
          </p:nvPr>
        </p:nvGraphicFramePr>
        <p:xfrm>
          <a:off x="790576" y="1914525"/>
          <a:ext cx="10277474" cy="3690673"/>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a:extLst>
              <a:ext uri="{FF2B5EF4-FFF2-40B4-BE49-F238E27FC236}">
                <a16:creationId xmlns:a16="http://schemas.microsoft.com/office/drawing/2014/main" id="{4C3B76F3-BC8E-24F2-340B-BAC4A6BE520F}"/>
              </a:ext>
            </a:extLst>
          </p:cNvPr>
          <p:cNvSpPr txBox="1"/>
          <p:nvPr/>
        </p:nvSpPr>
        <p:spPr>
          <a:xfrm>
            <a:off x="790576" y="5533671"/>
            <a:ext cx="10801349" cy="1200329"/>
          </a:xfrm>
          <a:prstGeom prst="rect">
            <a:avLst/>
          </a:prstGeom>
          <a:noFill/>
        </p:spPr>
        <p:txBody>
          <a:bodyPr wrap="square" rtlCol="0">
            <a:spAutoFit/>
          </a:bodyPr>
          <a:lstStyle/>
          <a:p>
            <a:r>
              <a:rPr lang="en-IN" b="1" dirty="0"/>
              <a:t>Its clearly visible that all the non defaulters have lesser loan amount and have assets like homes and cars where are defaulters show that their having lesser number of homes or assets but higher loan amounts than non defaulters on average, So there is a higher chance a customer is a defaulter when he has no assets and lower financial support.</a:t>
            </a:r>
          </a:p>
        </p:txBody>
      </p:sp>
    </p:spTree>
    <p:extLst>
      <p:ext uri="{BB962C8B-B14F-4D97-AF65-F5344CB8AC3E}">
        <p14:creationId xmlns:p14="http://schemas.microsoft.com/office/powerpoint/2010/main" val="2631799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37E9-9445-43BA-76BB-33B080D557EC}"/>
              </a:ext>
            </a:extLst>
          </p:cNvPr>
          <p:cNvSpPr>
            <a:spLocks noGrp="1"/>
          </p:cNvSpPr>
          <p:nvPr>
            <p:ph type="title"/>
          </p:nvPr>
        </p:nvSpPr>
        <p:spPr/>
        <p:txBody>
          <a:bodyPr>
            <a:normAutofit fontScale="90000"/>
          </a:bodyPr>
          <a:lstStyle/>
          <a:p>
            <a:r>
              <a:rPr lang="en-US" sz="3600" b="1" dirty="0"/>
              <a:t>How does a education a factor of indicating individual's spending habits?</a:t>
            </a:r>
            <a:br>
              <a:rPr lang="en-US" sz="3600" b="1" dirty="0"/>
            </a:br>
            <a:endParaRPr lang="en-IN" b="1" dirty="0"/>
          </a:p>
        </p:txBody>
      </p:sp>
      <p:graphicFrame>
        <p:nvGraphicFramePr>
          <p:cNvPr id="11" name="Content Placeholder 10">
            <a:extLst>
              <a:ext uri="{FF2B5EF4-FFF2-40B4-BE49-F238E27FC236}">
                <a16:creationId xmlns:a16="http://schemas.microsoft.com/office/drawing/2014/main" id="{DC44BEA9-1D7A-5861-34BC-CCFA98C457CE}"/>
              </a:ext>
            </a:extLst>
          </p:cNvPr>
          <p:cNvGraphicFramePr>
            <a:graphicFrameLocks noGrp="1"/>
          </p:cNvGraphicFramePr>
          <p:nvPr>
            <p:ph idx="1"/>
            <p:extLst>
              <p:ext uri="{D42A27DB-BD31-4B8C-83A1-F6EECF244321}">
                <p14:modId xmlns:p14="http://schemas.microsoft.com/office/powerpoint/2010/main" val="357438168"/>
              </p:ext>
            </p:extLst>
          </p:nvPr>
        </p:nvGraphicFramePr>
        <p:xfrm>
          <a:off x="685800" y="1770063"/>
          <a:ext cx="10131425" cy="364966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C5AFCB10-CAEB-C6AF-0E9F-F8ADB3AFF773}"/>
              </a:ext>
            </a:extLst>
          </p:cNvPr>
          <p:cNvSpPr txBox="1"/>
          <p:nvPr/>
        </p:nvSpPr>
        <p:spPr>
          <a:xfrm>
            <a:off x="685800" y="5286375"/>
            <a:ext cx="10801349" cy="1200329"/>
          </a:xfrm>
          <a:prstGeom prst="rect">
            <a:avLst/>
          </a:prstGeom>
          <a:noFill/>
        </p:spPr>
        <p:txBody>
          <a:bodyPr wrap="square" rtlCol="0">
            <a:spAutoFit/>
          </a:bodyPr>
          <a:lstStyle/>
          <a:p>
            <a:r>
              <a:rPr lang="en-US" dirty="0"/>
              <a:t>Its astonishing that lower secondary education group of customer shares very similar salary to academic degree customer although the total  loan amount inferred is nearly half...from this its observable that education has very minimal on income status of this group ..but in some way a person with high academic degree is tending to have more liability than other groups so the safest groups to provide a loan is secondary special and higher education.</a:t>
            </a:r>
            <a:endParaRPr lang="en-IN" dirty="0"/>
          </a:p>
        </p:txBody>
      </p:sp>
    </p:spTree>
    <p:extLst>
      <p:ext uri="{BB962C8B-B14F-4D97-AF65-F5344CB8AC3E}">
        <p14:creationId xmlns:p14="http://schemas.microsoft.com/office/powerpoint/2010/main" val="170205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AE1C1-EFDE-05A4-ED77-945D413A9863}"/>
              </a:ext>
            </a:extLst>
          </p:cNvPr>
          <p:cNvSpPr>
            <a:spLocks noGrp="1"/>
          </p:cNvSpPr>
          <p:nvPr>
            <p:ph type="title"/>
          </p:nvPr>
        </p:nvSpPr>
        <p:spPr>
          <a:xfrm>
            <a:off x="642938" y="352426"/>
            <a:ext cx="10906124" cy="1085850"/>
          </a:xfrm>
        </p:spPr>
        <p:txBody>
          <a:bodyPr>
            <a:normAutofit fontScale="90000"/>
          </a:bodyPr>
          <a:lstStyle/>
          <a:p>
            <a:r>
              <a:rPr lang="en-US" sz="3600" b="1" dirty="0"/>
              <a:t>which profession of customers are the safest to loan ?  </a:t>
            </a:r>
            <a:br>
              <a:rPr lang="en-US" sz="3600" b="1" dirty="0"/>
            </a:br>
            <a:endParaRPr lang="en-IN" b="1" dirty="0"/>
          </a:p>
        </p:txBody>
      </p:sp>
      <p:graphicFrame>
        <p:nvGraphicFramePr>
          <p:cNvPr id="6" name="Content Placeholder 5">
            <a:extLst>
              <a:ext uri="{FF2B5EF4-FFF2-40B4-BE49-F238E27FC236}">
                <a16:creationId xmlns:a16="http://schemas.microsoft.com/office/drawing/2014/main" id="{3C88ED8F-B4D8-8C2B-435D-FE4BD4219092}"/>
              </a:ext>
            </a:extLst>
          </p:cNvPr>
          <p:cNvGraphicFramePr>
            <a:graphicFrameLocks noGrp="1"/>
          </p:cNvGraphicFramePr>
          <p:nvPr>
            <p:ph idx="1"/>
            <p:extLst>
              <p:ext uri="{D42A27DB-BD31-4B8C-83A1-F6EECF244321}">
                <p14:modId xmlns:p14="http://schemas.microsoft.com/office/powerpoint/2010/main" val="637654808"/>
              </p:ext>
            </p:extLst>
          </p:nvPr>
        </p:nvGraphicFramePr>
        <p:xfrm>
          <a:off x="642938" y="1219200"/>
          <a:ext cx="10174287"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18126E5E-9B55-E97F-9F20-E26E1A44C034}"/>
              </a:ext>
            </a:extLst>
          </p:cNvPr>
          <p:cNvSpPr txBox="1"/>
          <p:nvPr/>
        </p:nvSpPr>
        <p:spPr>
          <a:xfrm flipH="1">
            <a:off x="866773" y="5572125"/>
            <a:ext cx="9950451" cy="1200329"/>
          </a:xfrm>
          <a:prstGeom prst="rect">
            <a:avLst/>
          </a:prstGeom>
          <a:noFill/>
        </p:spPr>
        <p:txBody>
          <a:bodyPr wrap="square" rtlCol="0">
            <a:spAutoFit/>
          </a:bodyPr>
          <a:lstStyle/>
          <a:p>
            <a:r>
              <a:rPr lang="en-IN" b="1" dirty="0"/>
              <a:t>These are top 10 occupation of customers who have been sorted by average salary on income ration which is another main factor the more lower this factor is the higher the chances this customer might default. These customers from group of occupations are more probable to profit the bank as well as have lesser chances of defaulting in returns.</a:t>
            </a:r>
          </a:p>
        </p:txBody>
      </p:sp>
    </p:spTree>
    <p:extLst>
      <p:ext uri="{BB962C8B-B14F-4D97-AF65-F5344CB8AC3E}">
        <p14:creationId xmlns:p14="http://schemas.microsoft.com/office/powerpoint/2010/main" val="1233709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A04B3-E045-0ABD-0F81-6F0B2D9F7D99}"/>
              </a:ext>
            </a:extLst>
          </p:cNvPr>
          <p:cNvSpPr>
            <a:spLocks noGrp="1"/>
          </p:cNvSpPr>
          <p:nvPr>
            <p:ph type="title"/>
          </p:nvPr>
        </p:nvSpPr>
        <p:spPr/>
        <p:txBody>
          <a:bodyPr/>
          <a:lstStyle/>
          <a:p>
            <a:r>
              <a:rPr lang="en-IN" b="1" dirty="0"/>
              <a:t>Final conclusion from analysis:</a:t>
            </a:r>
          </a:p>
        </p:txBody>
      </p:sp>
      <p:sp>
        <p:nvSpPr>
          <p:cNvPr id="3" name="Content Placeholder 2">
            <a:extLst>
              <a:ext uri="{FF2B5EF4-FFF2-40B4-BE49-F238E27FC236}">
                <a16:creationId xmlns:a16="http://schemas.microsoft.com/office/drawing/2014/main" id="{B71A045C-00F4-174E-F1BE-2108B950C191}"/>
              </a:ext>
            </a:extLst>
          </p:cNvPr>
          <p:cNvSpPr>
            <a:spLocks noGrp="1"/>
          </p:cNvSpPr>
          <p:nvPr>
            <p:ph idx="1"/>
          </p:nvPr>
        </p:nvSpPr>
        <p:spPr>
          <a:xfrm>
            <a:off x="342900" y="2142067"/>
            <a:ext cx="11506199" cy="3982508"/>
          </a:xfrm>
        </p:spPr>
        <p:txBody>
          <a:bodyPr/>
          <a:lstStyle/>
          <a:p>
            <a:pPr algn="l"/>
            <a:r>
              <a:rPr lang="en-US" b="1" i="0" dirty="0">
                <a:solidFill>
                  <a:srgbClr val="D1D5DB"/>
                </a:solidFill>
                <a:effectLst/>
                <a:latin typeface="Söhne"/>
              </a:rPr>
              <a:t>It is generally true that having assets, such as a home or car, can be a good indicator of a person's financial stability and ability to repay a loan. However, it is important to consider a variety of factors when evaluating a loan application, as relying on just one or two indicators can be risky.</a:t>
            </a:r>
          </a:p>
          <a:p>
            <a:pPr algn="l"/>
            <a:r>
              <a:rPr lang="en-US" b="1" i="0" dirty="0">
                <a:solidFill>
                  <a:srgbClr val="D1D5DB"/>
                </a:solidFill>
                <a:effectLst/>
                <a:latin typeface="Söhne"/>
              </a:rPr>
              <a:t>It is also important to note that education level may not always be a strong predictor of income or financial stability. There are many other factors that can influence a person's income, such as their job, industry, location, and years of experience.</a:t>
            </a:r>
          </a:p>
          <a:p>
            <a:pPr algn="l"/>
            <a:r>
              <a:rPr lang="en-US" b="1" i="0" dirty="0">
                <a:solidFill>
                  <a:srgbClr val="D1D5DB"/>
                </a:solidFill>
                <a:effectLst/>
                <a:latin typeface="Söhne"/>
              </a:rPr>
              <a:t>When it comes to evaluating loan applications, it is generally advisable to consider a range of factors, including the applicant's income, assets, credit history, and overall financial stability. This can help to reduce the risk of default and increase the likelihood that the loan will be repaid.</a:t>
            </a:r>
          </a:p>
          <a:p>
            <a:endParaRPr lang="en-IN" b="1" dirty="0"/>
          </a:p>
        </p:txBody>
      </p:sp>
    </p:spTree>
    <p:extLst>
      <p:ext uri="{BB962C8B-B14F-4D97-AF65-F5344CB8AC3E}">
        <p14:creationId xmlns:p14="http://schemas.microsoft.com/office/powerpoint/2010/main" val="391685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120</TotalTime>
  <Words>619</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Celestial</vt:lpstr>
      <vt:lpstr>Credit analysis</vt:lpstr>
      <vt:lpstr>Features comprised in given dataset: </vt:lpstr>
      <vt:lpstr>Factors affecting repayment capacity:</vt:lpstr>
      <vt:lpstr>Inferences which have been observed from preforming analysis: </vt:lpstr>
      <vt:lpstr>How does a defaulter and genuine customer vary in terms of liability and income? </vt:lpstr>
      <vt:lpstr>How does a education a factor of indicating individual's spending habits? </vt:lpstr>
      <vt:lpstr>which profession of customers are the safest to loan ?   </vt:lpstr>
      <vt:lpstr>Final conclusion from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analysis</dc:title>
  <dc:creator>Praveen Kumar</dc:creator>
  <cp:lastModifiedBy>Praveen Kumar</cp:lastModifiedBy>
  <cp:revision>1</cp:revision>
  <dcterms:created xsi:type="dcterms:W3CDTF">2022-12-31T05:29:24Z</dcterms:created>
  <dcterms:modified xsi:type="dcterms:W3CDTF">2022-12-31T07:29:24Z</dcterms:modified>
</cp:coreProperties>
</file>