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Road User </a:t>
            </a:r>
          </a:p>
        </c:rich>
      </c:tx>
      <c:layout>
        <c:manualLayout>
          <c:xMode val="edge"/>
          <c:yMode val="edge"/>
          <c:x val="0.6942396414654737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B-476D-AA74-4A1D56E5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BB-476D-AA74-4A1D56E5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BB-476D-AA74-4A1D56E55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7521743"/>
        <c:axId val="1399397839"/>
      </c:barChart>
      <c:catAx>
        <c:axId val="1347521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397839"/>
        <c:crosses val="autoZero"/>
        <c:auto val="1"/>
        <c:lblAlgn val="ctr"/>
        <c:lblOffset val="100"/>
        <c:noMultiLvlLbl val="0"/>
      </c:catAx>
      <c:valAx>
        <c:axId val="13993978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52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Time of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3071497054999"/>
          <c:y val="0.20569730799438551"/>
          <c:w val="0.57804622950124496"/>
          <c:h val="0.661488262672049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BF-48E5-8F03-923109586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248331581282741"/>
          <c:y val="0.80186355114596375"/>
          <c:w val="0.73987260160156287"/>
          <c:h val="0.198136448854036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Age Group per</a:t>
            </a:r>
            <a:r>
              <a:rPr lang="en-AU" baseline="0" dirty="0"/>
              <a:t> state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3A-4662-A285-D2E3370FFE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3A-4662-A285-D2E3370FFE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3A-4662-A285-D2E3370FFE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407855"/>
        <c:axId val="1398929311"/>
      </c:barChart>
      <c:catAx>
        <c:axId val="140640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929311"/>
        <c:crosses val="autoZero"/>
        <c:auto val="1"/>
        <c:lblAlgn val="ctr"/>
        <c:lblOffset val="100"/>
        <c:noMultiLvlLbl val="0"/>
      </c:catAx>
      <c:valAx>
        <c:axId val="139892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40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Fatalities</a:t>
            </a:r>
            <a:r>
              <a:rPr lang="en-AU" baseline="0" dirty="0"/>
              <a:t> per State per year 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42-4457-B34D-2EB1AA5AD3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42-4457-B34D-2EB1AA5AD3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42-4457-B34D-2EB1AA5AD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6405935"/>
        <c:axId val="1397197391"/>
      </c:lineChart>
      <c:catAx>
        <c:axId val="140640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197391"/>
        <c:crosses val="autoZero"/>
        <c:auto val="1"/>
        <c:lblAlgn val="ctr"/>
        <c:lblOffset val="100"/>
        <c:noMultiLvlLbl val="0"/>
      </c:catAx>
      <c:valAx>
        <c:axId val="13971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40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37826235855442"/>
          <c:y val="0.8925125529764355"/>
          <c:w val="0.84621744368343121"/>
          <c:h val="9.708645742315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Speed Limit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17-437D-9DB6-F3B3CD9110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17-437D-9DB6-F3B3CD9110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17-437D-9DB6-F3B3CD91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6382895"/>
        <c:axId val="1399425119"/>
      </c:barChart>
      <c:catAx>
        <c:axId val="140638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425119"/>
        <c:crosses val="autoZero"/>
        <c:auto val="1"/>
        <c:lblAlgn val="ctr"/>
        <c:lblOffset val="100"/>
        <c:noMultiLvlLbl val="0"/>
      </c:catAx>
      <c:valAx>
        <c:axId val="139942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382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EC8-D7B5-1D8E-52B8-7B35F8B3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E8D4F-1506-9A8A-7241-318478CCC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47F33-83AD-6992-9154-9D72ACD0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3D1C-3211-38B4-FB84-ACD61E7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B57F-DBCC-A17F-5CB4-75675655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250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196C-8709-52B1-9EC7-51A8BEDE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3F88-7F0A-EA7C-1F2F-B73D778EA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6BD04-B9F7-1254-E43E-A2E94378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4A6A8-8CAF-3F29-9409-46025611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A924-7641-60D1-C986-A9A63D1C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5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B048D-885E-88F7-21FD-418679830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A4A86-F1F1-C498-7815-1950DC0FD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C243-6E03-61EE-69D8-79D11FF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D712A-3A7B-CAA2-C9A7-67D666EE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CB1C-F2A8-9BED-0D28-5218F933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0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BC20-86A6-128B-FC24-76627E76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E116-0921-1BA6-41D6-F36592B7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D6CC7-C254-A497-1784-F707762E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C9D5-F1F5-5E56-5043-5EA38F4D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277E-51A0-AE61-BE83-809334FE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5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DB8E-CBEE-518C-0875-03D87F8A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E35C-35BD-E1A5-B4D2-EBD5C7CF5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34164-7E0F-90E7-56B4-41328883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AD08-7DE9-9035-49F0-0C89BFB0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E656-04DD-F09F-F871-BEE0787B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7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3CF2-71AF-CF6A-7D40-0C36BD1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ACA3-E198-C7B3-A165-E45750DAC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716F2-1347-EEFF-A7A7-173EFD14C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5D24-6B73-46E9-C7A6-CD458783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D6635-AC54-70B9-D151-CEEE8C0C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E7F5D-6791-C096-04B5-212C1168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42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18C3-194C-D719-BDE0-A7CE9FD1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E667-C313-3981-B1D3-14FCA83C3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A1CB-189D-61FD-E459-9F1EE8BB2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9893A-26E3-0CED-FC40-AA5F92C26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0526F-8161-61F2-2CAB-1BD7E1BBF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D2DE0-2D2B-FAF0-2E2C-1539627E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DFC5D-7354-AE9B-800A-7708E808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8ABB-4897-4D26-0837-D3135D91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8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D890-97CC-238A-AD80-44CA7CE5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7A231-E78B-AE22-DD26-0C2F8E9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5F662-91A2-F682-0E37-00E249E2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EE59-7BB9-4266-FB2B-BF21590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36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54E88-1421-52B6-9A06-983F347E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B26B1-B08C-D6A5-B0C0-7A6A393B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4FAC-E545-EAA3-7955-B0CA435F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58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A1A9-CE96-8DD1-D865-13716B7E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BEB5-0366-A06C-2A36-FF7A9D081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CB5D-C189-02E8-F6D3-2B9C6F25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D7784-7210-0C0F-E6DE-3F5CC18C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2B36-358E-842B-7E79-0B3EB5D6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D52A5-E817-4D14-2179-87EB4045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607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BF02-6175-F338-6A10-2CF65DB6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6F367-9B11-F2F3-B7C1-934518CA3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0EBBA-0D10-6E7B-BF69-2872CEC54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6BCC-C337-B2D9-4D29-3A867631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A1763-0976-34E7-2104-E3F159A8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31E53-8C90-2785-EE58-90D54CA0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487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BE023-D714-8964-0135-4FEDF3D8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20143-D1D7-0F8A-6A18-1BDD10CE8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F057-C375-9D00-02BB-D34160FE6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526E-3715-4C5E-A2BD-7F057FCA1EE9}" type="datetimeFigureOut">
              <a:rPr lang="en-AU" smtClean="0"/>
              <a:t>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209C2-A565-E809-718A-C1D9D6E4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51987-115D-EB4B-591A-CD1942A96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9349-E1E4-46B8-8864-937C9834FD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98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au/dataset/ds-dga-5b530fb8-526e-4fbf-b0f6-aa24e84e4277/details?q=road%20fatalities%20in%20Australi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7B9-DE02-947E-4A08-F973C7950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>
                <a:hlinkClick r:id="rId2"/>
              </a:rPr>
              <a:t>Australian Road Deaths Database (ARDD) | Datasets | data.gov.au - beta</a:t>
            </a:r>
            <a:endParaRPr lang="en-A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E022A-5C83-9C72-1840-F396715C2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The ARDD contains basic demographic and crash details of people who have died in an Australian road crash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68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CB0-CD89-2A30-B111-FBE33380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C7BE-25EF-E25A-E3C7-25A74A76E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Importing data </a:t>
            </a:r>
            <a:r>
              <a:rPr lang="en-AU" b="1" dirty="0"/>
              <a:t>ardd_fatal_crashes.csv </a:t>
            </a:r>
            <a:r>
              <a:rPr lang="en-AU" dirty="0"/>
              <a:t>and </a:t>
            </a:r>
            <a:r>
              <a:rPr lang="en-AU" b="1" dirty="0"/>
              <a:t>ardd_fatalities.csv </a:t>
            </a:r>
          </a:p>
          <a:p>
            <a:r>
              <a:rPr lang="en-AU" dirty="0"/>
              <a:t>Original data information: </a:t>
            </a:r>
          </a:p>
          <a:p>
            <a:pPr lvl="1"/>
            <a:r>
              <a:rPr lang="en-AU" b="1" dirty="0"/>
              <a:t>Year: </a:t>
            </a:r>
            <a:r>
              <a:rPr lang="en-AU" dirty="0"/>
              <a:t>1989 to 2023 </a:t>
            </a:r>
          </a:p>
          <a:p>
            <a:pPr lvl="1"/>
            <a:r>
              <a:rPr lang="en-AU" b="1" dirty="0" err="1"/>
              <a:t>ardd_fatal_crashes</a:t>
            </a:r>
            <a:r>
              <a:rPr lang="en-AU" b="1" dirty="0"/>
              <a:t>: </a:t>
            </a:r>
            <a:r>
              <a:rPr lang="en-AU" dirty="0"/>
              <a:t>49,814 Rows </a:t>
            </a:r>
          </a:p>
          <a:p>
            <a:pPr lvl="1"/>
            <a:r>
              <a:rPr lang="en-AU" b="1" dirty="0" err="1"/>
              <a:t>ardd_fatalities</a:t>
            </a:r>
            <a:r>
              <a:rPr lang="en-AU" b="1" dirty="0"/>
              <a:t>: </a:t>
            </a:r>
            <a:r>
              <a:rPr lang="en-AU" dirty="0"/>
              <a:t>55,264</a:t>
            </a:r>
          </a:p>
          <a:p>
            <a:pPr lvl="1"/>
            <a:r>
              <a:rPr lang="en-AU" b="1" dirty="0" err="1"/>
              <a:t>aard_dictionary</a:t>
            </a:r>
            <a:r>
              <a:rPr lang="en-AU" b="1" dirty="0"/>
              <a:t>: </a:t>
            </a:r>
            <a:r>
              <a:rPr lang="en-AU" dirty="0"/>
              <a:t>Information on data provided and values included 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55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8CF1-2E49-9EF8-87DC-0086F8DC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Definitions: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CB5-FAA6-AAB8-9B7A-AB7D36462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AU" b="1" i="0" u="none" strike="noStrike" baseline="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</a:rPr>
              <a:t>A road death or fatality is a person who dies within 30 days of a crash as a result of injuries received in that crash. </a:t>
            </a:r>
          </a:p>
          <a:p>
            <a:pPr marL="0" indent="0" algn="ctr">
              <a:buNone/>
            </a:pPr>
            <a:endParaRPr lang="en-US" b="1" i="0" u="none" strike="noStrike" baseline="0" dirty="0">
              <a:solidFill>
                <a:srgbClr val="000000"/>
              </a:solidFill>
            </a:endParaRPr>
          </a:p>
          <a:p>
            <a:r>
              <a:rPr lang="en-US" b="1" dirty="0">
                <a:latin typeface="+mj-lt"/>
              </a:rPr>
              <a:t>Fatalities: </a:t>
            </a:r>
            <a:r>
              <a:rPr lang="en-US" dirty="0">
                <a:latin typeface="+mj-lt"/>
              </a:rPr>
              <a:t>Each record is a killed person </a:t>
            </a:r>
            <a:endParaRPr lang="en-US" b="0" i="0" dirty="0">
              <a:effectLst/>
              <a:latin typeface="+mj-lt"/>
            </a:endParaRPr>
          </a:p>
          <a:p>
            <a:r>
              <a:rPr lang="en-US" b="1" dirty="0">
                <a:latin typeface="+mj-lt"/>
              </a:rPr>
              <a:t>Crashes: </a:t>
            </a:r>
            <a:r>
              <a:rPr lang="en-US" dirty="0">
                <a:latin typeface="+mj-lt"/>
              </a:rPr>
              <a:t>each records is a fatal crash </a:t>
            </a:r>
            <a:endParaRPr lang="en-US" b="0" i="0" dirty="0">
              <a:effectLst/>
              <a:latin typeface="+mj-lt"/>
            </a:endParaRPr>
          </a:p>
          <a:p>
            <a:r>
              <a:rPr lang="en-AU" b="1" dirty="0">
                <a:latin typeface="+mj-lt"/>
              </a:rPr>
              <a:t>‘-9’ </a:t>
            </a:r>
            <a:r>
              <a:rPr lang="en-AU" dirty="0">
                <a:latin typeface="+mj-lt"/>
              </a:rPr>
              <a:t>are used for a missing/unknown value </a:t>
            </a:r>
          </a:p>
        </p:txBody>
      </p:sp>
    </p:spTree>
    <p:extLst>
      <p:ext uri="{BB962C8B-B14F-4D97-AF65-F5344CB8AC3E}">
        <p14:creationId xmlns:p14="http://schemas.microsoft.com/office/powerpoint/2010/main" val="9849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566A13-6141-37ED-5ACC-24CEF0CB3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5" t="7500" r="12421" b="7778"/>
          <a:stretch/>
        </p:blipFill>
        <p:spPr>
          <a:xfrm>
            <a:off x="2552700" y="0"/>
            <a:ext cx="7505699" cy="6540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602B73-BB30-B9AF-2D7D-19DFAC569D07}"/>
              </a:ext>
            </a:extLst>
          </p:cNvPr>
          <p:cNvSpPr/>
          <p:nvPr/>
        </p:nvSpPr>
        <p:spPr>
          <a:xfrm>
            <a:off x="2819399" y="2755991"/>
            <a:ext cx="7153275" cy="41583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D594E-A36B-4163-EF75-A4ECAAD9748F}"/>
              </a:ext>
            </a:extLst>
          </p:cNvPr>
          <p:cNvSpPr/>
          <p:nvPr/>
        </p:nvSpPr>
        <p:spPr>
          <a:xfrm>
            <a:off x="3270183" y="3686176"/>
            <a:ext cx="2825818" cy="415834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D2860-F0C0-91CB-62C2-96F52E83557E}"/>
              </a:ext>
            </a:extLst>
          </p:cNvPr>
          <p:cNvSpPr/>
          <p:nvPr/>
        </p:nvSpPr>
        <p:spPr>
          <a:xfrm>
            <a:off x="2819399" y="4535060"/>
            <a:ext cx="3841283" cy="248696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330F-D3EC-2E54-BAD2-FEF1A5C5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Merging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398D-A330-B55E-411A-682989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Looked at data and noted </a:t>
            </a:r>
            <a:r>
              <a:rPr lang="en-AU" b="1" dirty="0"/>
              <a:t>duplicate Crash ID </a:t>
            </a:r>
            <a:r>
              <a:rPr lang="en-AU" dirty="0"/>
              <a:t>given there were more than one fatality.</a:t>
            </a:r>
          </a:p>
          <a:p>
            <a:pPr marL="514350" indent="-514350">
              <a:buAutoNum type="arabicPeriod"/>
            </a:pPr>
            <a:r>
              <a:rPr lang="en-AU" dirty="0"/>
              <a:t>Looking at columns and amount of data information, columns were the same and given duplicate Crash ID for multiple people, columns of the same were dropped and merged to create a merged data 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89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3472-5291-E044-5DA7-3B1F9E63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Data Cleaning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53B7-FE66-4437-B387-D1FE712D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Iterated through the columns and determined the columns and their unique values </a:t>
            </a:r>
          </a:p>
          <a:p>
            <a:r>
              <a:rPr lang="en-AU" dirty="0"/>
              <a:t>Iterated through the columns and removed the information with special values </a:t>
            </a:r>
          </a:p>
          <a:p>
            <a:r>
              <a:rPr lang="en-AU" dirty="0"/>
              <a:t>Display the count </a:t>
            </a:r>
          </a:p>
          <a:p>
            <a:r>
              <a:rPr lang="en-AU" dirty="0"/>
              <a:t>Remove rows with special values </a:t>
            </a:r>
          </a:p>
          <a:p>
            <a:r>
              <a:rPr lang="en-AU" dirty="0"/>
              <a:t>Create a filtered data and create new DF for years between 2013-2023 </a:t>
            </a:r>
          </a:p>
          <a:p>
            <a:r>
              <a:rPr lang="en-AU" dirty="0"/>
              <a:t>Include Nan and -9  </a:t>
            </a:r>
          </a:p>
        </p:txBody>
      </p:sp>
    </p:spTree>
    <p:extLst>
      <p:ext uri="{BB962C8B-B14F-4D97-AF65-F5344CB8AC3E}">
        <p14:creationId xmlns:p14="http://schemas.microsoft.com/office/powerpoint/2010/main" val="188688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C668-C828-7BEB-0A5D-80FD652A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0E26-E4E1-2F27-5938-3893BE58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798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976ED-A131-D174-374A-3BB6F6F76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98290"/>
              </p:ext>
            </p:extLst>
          </p:nvPr>
        </p:nvGraphicFramePr>
        <p:xfrm>
          <a:off x="358475" y="314224"/>
          <a:ext cx="1998932" cy="868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32">
                  <a:extLst>
                    <a:ext uri="{9D8B030D-6E8A-4147-A177-3AD203B41FA5}">
                      <a16:colId xmlns:a16="http://schemas.microsoft.com/office/drawing/2014/main" val="1382608775"/>
                    </a:ext>
                  </a:extLst>
                </a:gridCol>
              </a:tblGrid>
              <a:tr h="868808">
                <a:tc>
                  <a:txBody>
                    <a:bodyPr/>
                    <a:lstStyle/>
                    <a:p>
                      <a:r>
                        <a:rPr lang="en-AU" dirty="0"/>
                        <a:t>State checkboxes only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72185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EB544B3-C4C5-BB8D-0306-D3F52DD0E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04413"/>
              </p:ext>
            </p:extLst>
          </p:nvPr>
        </p:nvGraphicFramePr>
        <p:xfrm>
          <a:off x="292487" y="3144025"/>
          <a:ext cx="3548668" cy="3386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279079B-8B8A-422D-D11D-7894D2C2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151126"/>
              </p:ext>
            </p:extLst>
          </p:nvPr>
        </p:nvGraphicFramePr>
        <p:xfrm>
          <a:off x="4464693" y="3573669"/>
          <a:ext cx="2686376" cy="2527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A349170E-92A9-6713-710B-C130B1946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363051"/>
              </p:ext>
            </p:extLst>
          </p:nvPr>
        </p:nvGraphicFramePr>
        <p:xfrm>
          <a:off x="7880954" y="3666363"/>
          <a:ext cx="3302570" cy="2864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E0B80BE-01CC-6135-F6F4-FCC7DCF961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2975"/>
              </p:ext>
            </p:extLst>
          </p:nvPr>
        </p:nvGraphicFramePr>
        <p:xfrm>
          <a:off x="4199207" y="664362"/>
          <a:ext cx="3217348" cy="2676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C3E4D61-0873-B3FE-229D-B377BCC11C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490641"/>
              </p:ext>
            </p:extLst>
          </p:nvPr>
        </p:nvGraphicFramePr>
        <p:xfrm>
          <a:off x="7471266" y="641023"/>
          <a:ext cx="4428247" cy="3131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6369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Australian Road Deaths Database (ARDD) | Datasets | data.gov.au - beta</vt:lpstr>
      <vt:lpstr>Data Information</vt:lpstr>
      <vt:lpstr>Definitions: </vt:lpstr>
      <vt:lpstr>PowerPoint Presentation</vt:lpstr>
      <vt:lpstr>Data Merging </vt:lpstr>
      <vt:lpstr>Data Cleaning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Method</dc:title>
  <dc:creator>Jesslyn Lengkong</dc:creator>
  <cp:lastModifiedBy>Jesslyn Lengkong</cp:lastModifiedBy>
  <cp:revision>7</cp:revision>
  <dcterms:created xsi:type="dcterms:W3CDTF">2023-11-06T13:25:44Z</dcterms:created>
  <dcterms:modified xsi:type="dcterms:W3CDTF">2023-11-07T14:27:12Z</dcterms:modified>
</cp:coreProperties>
</file>