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1" r:id="rId5"/>
    <p:sldId id="262" r:id="rId6"/>
    <p:sldId id="258"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49683-64A2-48A8-9F96-2408A10ADD4A}" type="datetimeFigureOut">
              <a:rPr lang="en-AU" smtClean="0"/>
              <a:t>6/09/2023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0F5-B017-47E4-A63A-7C8E4D6E3CEC}" type="slidenum">
              <a:rPr lang="en-AU" smtClean="0"/>
              <a:t>‹#›</a:t>
            </a:fld>
            <a:endParaRPr lang="en-AU"/>
          </a:p>
        </p:txBody>
      </p:sp>
    </p:spTree>
    <p:extLst>
      <p:ext uri="{BB962C8B-B14F-4D97-AF65-F5344CB8AC3E}">
        <p14:creationId xmlns:p14="http://schemas.microsoft.com/office/powerpoint/2010/main" val="408863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Class introduce members</a:t>
            </a:r>
            <a:endParaRPr lang="en-AU" dirty="0"/>
          </a:p>
        </p:txBody>
      </p:sp>
      <p:sp>
        <p:nvSpPr>
          <p:cNvPr id="4" name="Slide Number Placeholder 3"/>
          <p:cNvSpPr>
            <a:spLocks noGrp="1"/>
          </p:cNvSpPr>
          <p:nvPr>
            <p:ph type="sldNum" sz="quarter" idx="5"/>
          </p:nvPr>
        </p:nvSpPr>
        <p:spPr/>
        <p:txBody>
          <a:bodyPr/>
          <a:lstStyle/>
          <a:p>
            <a:fld id="{42E650F5-B017-47E4-A63A-7C8E4D6E3CEC}" type="slidenum">
              <a:rPr lang="en-AU" smtClean="0"/>
              <a:t>1</a:t>
            </a:fld>
            <a:endParaRPr lang="en-AU"/>
          </a:p>
        </p:txBody>
      </p:sp>
    </p:spTree>
    <p:extLst>
      <p:ext uri="{BB962C8B-B14F-4D97-AF65-F5344CB8AC3E}">
        <p14:creationId xmlns:p14="http://schemas.microsoft.com/office/powerpoint/2010/main" val="60475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Study aims to investigate the significant </a:t>
            </a:r>
            <a:r>
              <a:rPr lang="en-AU" sz="1200" kern="100" dirty="0">
                <a:effectLst/>
                <a:latin typeface="Times New Roman" panose="02020603050405020304" pitchFamily="18" charset="0"/>
                <a:ea typeface="Calibri" panose="020F0502020204030204" pitchFamily="34" charset="0"/>
                <a:cs typeface="Times New Roman" panose="02020603050405020304" pitchFamily="18" charset="0"/>
              </a:rPr>
              <a:t>determinants</a:t>
            </a:r>
            <a:r>
              <a:rPr lang="en-US" dirty="0"/>
              <a:t> influencing housing prices in various suburbs within the Perth Metro area.</a:t>
            </a:r>
          </a:p>
          <a:p>
            <a:r>
              <a:rPr lang="en-US" dirty="0"/>
              <a:t>Coming into our study we hypothesized that the </a:t>
            </a:r>
            <a:r>
              <a:rPr lang="en-AU" sz="1200" kern="100" dirty="0">
                <a:effectLst/>
                <a:latin typeface="Times New Roman" panose="02020603050405020304" pitchFamily="18" charset="0"/>
                <a:ea typeface="Calibri" panose="020F0502020204030204" pitchFamily="34" charset="0"/>
                <a:cs typeface="Times New Roman" panose="02020603050405020304" pitchFamily="18" charset="0"/>
              </a:rPr>
              <a:t>determinants would influence the property price. </a:t>
            </a:r>
          </a:p>
          <a:p>
            <a:r>
              <a:rPr lang="en-AU" sz="1200" kern="100" dirty="0">
                <a:effectLst/>
                <a:latin typeface="Times New Roman" panose="02020603050405020304" pitchFamily="18" charset="0"/>
                <a:cs typeface="Times New Roman" panose="02020603050405020304" pitchFamily="18" charset="0"/>
              </a:rPr>
              <a:t>As we are aware the real estate marker is influenced by a multitude of factors such as Prop Price, Prop Design, Property size, Property Distance from CBD and Train Stations</a:t>
            </a:r>
          </a:p>
          <a:p>
            <a:r>
              <a:rPr lang="en-AU" sz="1200" kern="100" dirty="0">
                <a:effectLst/>
                <a:latin typeface="Times New Roman" panose="02020603050405020304" pitchFamily="18" charset="0"/>
                <a:cs typeface="Times New Roman" panose="02020603050405020304" pitchFamily="18" charset="0"/>
              </a:rPr>
              <a:t>RQ</a:t>
            </a:r>
            <a:endParaRPr lang="en-AU" dirty="0"/>
          </a:p>
        </p:txBody>
      </p:sp>
      <p:sp>
        <p:nvSpPr>
          <p:cNvPr id="4" name="Slide Number Placeholder 3"/>
          <p:cNvSpPr>
            <a:spLocks noGrp="1"/>
          </p:cNvSpPr>
          <p:nvPr>
            <p:ph type="sldNum" sz="quarter" idx="5"/>
          </p:nvPr>
        </p:nvSpPr>
        <p:spPr/>
        <p:txBody>
          <a:bodyPr/>
          <a:lstStyle/>
          <a:p>
            <a:fld id="{42E650F5-B017-47E4-A63A-7C8E4D6E3CEC}" type="slidenum">
              <a:rPr lang="en-AU" smtClean="0"/>
              <a:t>2</a:t>
            </a:fld>
            <a:endParaRPr lang="en-AU"/>
          </a:p>
        </p:txBody>
      </p:sp>
    </p:spTree>
    <p:extLst>
      <p:ext uri="{BB962C8B-B14F-4D97-AF65-F5344CB8AC3E}">
        <p14:creationId xmlns:p14="http://schemas.microsoft.com/office/powerpoint/2010/main" val="191053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Downloaded Data, imported as DF in2 </a:t>
            </a:r>
            <a:r>
              <a:rPr lang="en-US" dirty="0" err="1"/>
              <a:t>Jlab</a:t>
            </a:r>
            <a:r>
              <a:rPr lang="en-US" dirty="0"/>
              <a:t>. Ensured all prop has garage value, dropped all without a build year. </a:t>
            </a:r>
            <a:r>
              <a:rPr lang="en-AU" dirty="0"/>
              <a:t> Dropped duplicates.</a:t>
            </a:r>
          </a:p>
          <a:p>
            <a:r>
              <a:rPr lang="en-AU" dirty="0"/>
              <a:t>Presented statistical analysis of the data. Note Price, wide range of build year of properties.</a:t>
            </a:r>
          </a:p>
          <a:p>
            <a:r>
              <a:rPr lang="en-AU" dirty="0"/>
              <a:t>Grouped by number of Bed + graphed vs price. Looking at graph seems 2b trend increase. See jumps off close 37% and over 40%. Despite taper at start which could be due to </a:t>
            </a:r>
          </a:p>
          <a:p>
            <a:r>
              <a:rPr lang="en-AU" dirty="0"/>
              <a:t>Grouped by number of Bath +graphed vs price.. Looking at graph seems 2b trend increase See rise and jump of 70% followed by decrease of just over half the property value, noting 16 bathrooms could be an outlier in the data set. As looking into the property in 2023 it was incorrectly labelled and when looking into one of the 7 bathroom properties it was evident that it was a work site warehouse, listed has having 1 bathroom.</a:t>
            </a:r>
          </a:p>
          <a:p>
            <a:endParaRPr lang="en-US" dirty="0"/>
          </a:p>
        </p:txBody>
      </p:sp>
      <p:sp>
        <p:nvSpPr>
          <p:cNvPr id="4" name="Slide Number Placeholder 3"/>
          <p:cNvSpPr>
            <a:spLocks noGrp="1"/>
          </p:cNvSpPr>
          <p:nvPr>
            <p:ph type="sldNum" sz="quarter" idx="5"/>
          </p:nvPr>
        </p:nvSpPr>
        <p:spPr/>
        <p:txBody>
          <a:bodyPr/>
          <a:lstStyle/>
          <a:p>
            <a:fld id="{42E650F5-B017-47E4-A63A-7C8E4D6E3CEC}" type="slidenum">
              <a:rPr lang="en-AU" smtClean="0"/>
              <a:t>3</a:t>
            </a:fld>
            <a:endParaRPr lang="en-AU"/>
          </a:p>
        </p:txBody>
      </p:sp>
    </p:spTree>
    <p:extLst>
      <p:ext uri="{BB962C8B-B14F-4D97-AF65-F5344CB8AC3E}">
        <p14:creationId xmlns:p14="http://schemas.microsoft.com/office/powerpoint/2010/main" val="4223227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60A7-E3A6-4AC6-6175-4B9D6C15C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5F1B7A8-6388-3A82-25A2-281592529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BAD29B-C28A-54CC-8F59-DF348D5C94DE}"/>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5" name="Footer Placeholder 4">
            <a:extLst>
              <a:ext uri="{FF2B5EF4-FFF2-40B4-BE49-F238E27FC236}">
                <a16:creationId xmlns:a16="http://schemas.microsoft.com/office/drawing/2014/main" id="{1D2F98CF-32CC-B88D-5AE4-55E4877EC5B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62DF32-CDD8-E809-3C3E-52EABB1BC225}"/>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44112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BFD8-E2E6-A84F-C5CF-147ACF5861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4CA546E-E645-3497-D1B9-2AB81EFE0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F6B0D5-755A-0555-A835-88522F16AB15}"/>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5" name="Footer Placeholder 4">
            <a:extLst>
              <a:ext uri="{FF2B5EF4-FFF2-40B4-BE49-F238E27FC236}">
                <a16:creationId xmlns:a16="http://schemas.microsoft.com/office/drawing/2014/main" id="{9030D559-97BF-503A-C3E2-4E51798D0E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DBD55-60E0-6AD7-DDCB-1DEC2E491D9F}"/>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54487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D2DAD-F6C2-ADEA-AE83-296B23772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B8FFB38-82FD-DA4D-452A-6AA102836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590128C-33C1-87BA-DDA9-304E9394DAF6}"/>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5" name="Footer Placeholder 4">
            <a:extLst>
              <a:ext uri="{FF2B5EF4-FFF2-40B4-BE49-F238E27FC236}">
                <a16:creationId xmlns:a16="http://schemas.microsoft.com/office/drawing/2014/main" id="{4D574547-4C08-4F82-12F0-579B8D493C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4F92363-B40D-A406-11FB-1C3D2E388F16}"/>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98946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915B-FF87-697A-78B4-723A6578F4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7E0C659-5ABC-C075-496B-855592571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56F50B-131F-6CDD-8E58-C38683F6D82F}"/>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5" name="Footer Placeholder 4">
            <a:extLst>
              <a:ext uri="{FF2B5EF4-FFF2-40B4-BE49-F238E27FC236}">
                <a16:creationId xmlns:a16="http://schemas.microsoft.com/office/drawing/2014/main" id="{D949EBAE-723D-764D-F17D-398BAA20C5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841782-FDAD-B700-1FA1-E815F1B973DB}"/>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44704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A0E0-8263-6440-D97F-43A8A1D9C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3B0B6F8-3FD8-23B6-7435-6DE228FFE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5740F-A14D-9CFD-34EC-97D476D33D5E}"/>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5" name="Footer Placeholder 4">
            <a:extLst>
              <a:ext uri="{FF2B5EF4-FFF2-40B4-BE49-F238E27FC236}">
                <a16:creationId xmlns:a16="http://schemas.microsoft.com/office/drawing/2014/main" id="{00F16057-ABA2-BE80-408B-490B72CC14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6F827E-917F-0687-EBD0-F119A0D4B22F}"/>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49289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F60A-2AD2-31B9-7955-51E95957DA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1D6F68-D54F-CDBA-7383-631C3397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637040A-0533-DFAA-8E3D-0EA6F2C5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D9B98-71C8-BEBC-77FC-DF8C1085131E}"/>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6" name="Footer Placeholder 5">
            <a:extLst>
              <a:ext uri="{FF2B5EF4-FFF2-40B4-BE49-F238E27FC236}">
                <a16:creationId xmlns:a16="http://schemas.microsoft.com/office/drawing/2014/main" id="{57870B6F-A683-CF8F-118B-7C126EC2515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831C42-B5C9-05AD-11F7-5693B3744F63}"/>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09517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C51D-B27D-4FEE-A96F-3F957FDFAC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389712-898F-D0A6-12DC-90E31FF53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7D8B1-F35E-9A8F-29B0-C6CC5948C7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D8E20B3-8DB7-A65D-B75D-7612F8DE0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D54C1-7E35-FA80-CFF8-6D6ACF3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330C12F-D3CD-AB90-E616-D8EA924C0E9D}"/>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8" name="Footer Placeholder 7">
            <a:extLst>
              <a:ext uri="{FF2B5EF4-FFF2-40B4-BE49-F238E27FC236}">
                <a16:creationId xmlns:a16="http://schemas.microsoft.com/office/drawing/2014/main" id="{07D99BFF-BD19-F5B1-CA13-57C0A4BEDE2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5BE3ED9-789C-7AB6-3C3E-D640260EE926}"/>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70380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4473-9001-1A39-CBA3-BF6C9F1CC90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7F3438B-892D-6448-88A8-6423703B9670}"/>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4" name="Footer Placeholder 3">
            <a:extLst>
              <a:ext uri="{FF2B5EF4-FFF2-40B4-BE49-F238E27FC236}">
                <a16:creationId xmlns:a16="http://schemas.microsoft.com/office/drawing/2014/main" id="{4E89B9BB-A014-534E-4801-30748B023EB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392EA6D-436D-A130-2DAB-902FAEB5322B}"/>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2735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84D8D-DA7E-065D-8098-7B6D1472D637}"/>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3" name="Footer Placeholder 2">
            <a:extLst>
              <a:ext uri="{FF2B5EF4-FFF2-40B4-BE49-F238E27FC236}">
                <a16:creationId xmlns:a16="http://schemas.microsoft.com/office/drawing/2014/main" id="{D5C97471-E09A-5EEA-E246-8013C2FC861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21268B6-9FF2-A915-24E5-041AE7276193}"/>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204663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0062-FF98-F261-0C51-A87C83277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3A1D25D-2154-8CB7-16A3-B08496CE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696B724-AE81-9B2A-E59C-2D4EBD218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44696-7C1D-2146-BA1B-A991F970ACD5}"/>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6" name="Footer Placeholder 5">
            <a:extLst>
              <a:ext uri="{FF2B5EF4-FFF2-40B4-BE49-F238E27FC236}">
                <a16:creationId xmlns:a16="http://schemas.microsoft.com/office/drawing/2014/main" id="{1AFED449-4E11-B17B-E100-39B4676DD2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9BA8E51-BBB0-6EE9-4AF4-D8EB20787CC2}"/>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141961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A549-7BA1-D81B-C25B-76E5ED655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058E4C6-2CCD-C262-F8C6-FD4A20EC9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76D9C89-6B02-8254-FFBC-6049B2F42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C2B17-EF95-116D-90D9-35FB889C771D}"/>
              </a:ext>
            </a:extLst>
          </p:cNvPr>
          <p:cNvSpPr>
            <a:spLocks noGrp="1"/>
          </p:cNvSpPr>
          <p:nvPr>
            <p:ph type="dt" sz="half" idx="10"/>
          </p:nvPr>
        </p:nvSpPr>
        <p:spPr/>
        <p:txBody>
          <a:bodyPr/>
          <a:lstStyle/>
          <a:p>
            <a:fld id="{98B2AE01-A066-4229-B47D-58CD105BDA2A}" type="datetimeFigureOut">
              <a:rPr lang="en-AU" smtClean="0"/>
              <a:t>6/09/2023</a:t>
            </a:fld>
            <a:endParaRPr lang="en-AU"/>
          </a:p>
        </p:txBody>
      </p:sp>
      <p:sp>
        <p:nvSpPr>
          <p:cNvPr id="6" name="Footer Placeholder 5">
            <a:extLst>
              <a:ext uri="{FF2B5EF4-FFF2-40B4-BE49-F238E27FC236}">
                <a16:creationId xmlns:a16="http://schemas.microsoft.com/office/drawing/2014/main" id="{4C3F800D-5038-DA26-AA70-B0F5976C408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C155BC-DC27-A9B5-6CEC-B34A6863C35C}"/>
              </a:ext>
            </a:extLst>
          </p:cNvPr>
          <p:cNvSpPr>
            <a:spLocks noGrp="1"/>
          </p:cNvSpPr>
          <p:nvPr>
            <p:ph type="sldNum" sz="quarter" idx="12"/>
          </p:nvPr>
        </p:nvSpPr>
        <p:spPr/>
        <p:txBody>
          <a:bodyPr/>
          <a:lstStyle/>
          <a:p>
            <a:fld id="{3EA01B96-BB40-4324-8E94-416698FAB186}" type="slidenum">
              <a:rPr lang="en-AU" smtClean="0"/>
              <a:t>‹#›</a:t>
            </a:fld>
            <a:endParaRPr lang="en-AU"/>
          </a:p>
        </p:txBody>
      </p:sp>
    </p:spTree>
    <p:extLst>
      <p:ext uri="{BB962C8B-B14F-4D97-AF65-F5344CB8AC3E}">
        <p14:creationId xmlns:p14="http://schemas.microsoft.com/office/powerpoint/2010/main" val="345168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AE881-87D0-87FC-BFDC-EF0142D20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016ACB5-FA69-904F-AEE9-262641ED1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184835-8C4E-E387-D5DD-A944C439E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2AE01-A066-4229-B47D-58CD105BDA2A}" type="datetimeFigureOut">
              <a:rPr lang="en-AU" smtClean="0"/>
              <a:t>6/09/2023</a:t>
            </a:fld>
            <a:endParaRPr lang="en-AU"/>
          </a:p>
        </p:txBody>
      </p:sp>
      <p:sp>
        <p:nvSpPr>
          <p:cNvPr id="5" name="Footer Placeholder 4">
            <a:extLst>
              <a:ext uri="{FF2B5EF4-FFF2-40B4-BE49-F238E27FC236}">
                <a16:creationId xmlns:a16="http://schemas.microsoft.com/office/drawing/2014/main" id="{2479ED35-9A60-09EF-8618-52B7EC4808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8563789-6F6D-0937-FFFD-C721872A56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01B96-BB40-4324-8E94-416698FAB186}" type="slidenum">
              <a:rPr lang="en-AU" smtClean="0"/>
              <a:t>‹#›</a:t>
            </a:fld>
            <a:endParaRPr lang="en-AU"/>
          </a:p>
        </p:txBody>
      </p:sp>
    </p:spTree>
    <p:extLst>
      <p:ext uri="{BB962C8B-B14F-4D97-AF65-F5344CB8AC3E}">
        <p14:creationId xmlns:p14="http://schemas.microsoft.com/office/powerpoint/2010/main" val="246463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62BA-3128-0160-81FC-6DE873EAC91F}"/>
              </a:ext>
            </a:extLst>
          </p:cNvPr>
          <p:cNvSpPr>
            <a:spLocks noGrp="1"/>
          </p:cNvSpPr>
          <p:nvPr>
            <p:ph type="ctrTitle"/>
          </p:nvPr>
        </p:nvSpPr>
        <p:spPr>
          <a:xfrm>
            <a:off x="1304544" y="1014983"/>
            <a:ext cx="9144000" cy="1361123"/>
          </a:xfrm>
        </p:spPr>
        <p:txBody>
          <a:bodyPr>
            <a:normAutofit/>
          </a:bodyPr>
          <a:lstStyle/>
          <a:p>
            <a:r>
              <a:rPr lang="en-AU" sz="4000" kern="100" dirty="0">
                <a:effectLst/>
                <a:latin typeface="Times New Roman" panose="02020603050405020304" pitchFamily="18" charset="0"/>
                <a:ea typeface="Calibri" panose="020F0502020204030204" pitchFamily="34" charset="0"/>
                <a:cs typeface="Times New Roman" panose="02020603050405020304" pitchFamily="18" charset="0"/>
              </a:rPr>
              <a:t>Determinants of Housing Prices in Perth Metropolitan Suburbs</a:t>
            </a:r>
            <a:endParaRPr lang="en-AU" sz="4000" dirty="0"/>
          </a:p>
        </p:txBody>
      </p:sp>
      <p:sp>
        <p:nvSpPr>
          <p:cNvPr id="3" name="Subtitle 2">
            <a:extLst>
              <a:ext uri="{FF2B5EF4-FFF2-40B4-BE49-F238E27FC236}">
                <a16:creationId xmlns:a16="http://schemas.microsoft.com/office/drawing/2014/main" id="{ABC6A044-9F5A-B284-390A-0B4ED97DCBDF}"/>
              </a:ext>
            </a:extLst>
          </p:cNvPr>
          <p:cNvSpPr>
            <a:spLocks noGrp="1"/>
          </p:cNvSpPr>
          <p:nvPr>
            <p:ph type="subTitle" idx="1"/>
          </p:nvPr>
        </p:nvSpPr>
        <p:spPr>
          <a:xfrm>
            <a:off x="1524000" y="2826133"/>
            <a:ext cx="9144000" cy="1655762"/>
          </a:xfrm>
        </p:spPr>
        <p:txBody>
          <a:bodyPr>
            <a:normAutofit lnSpcReduction="10000"/>
          </a:bodyPr>
          <a:lstStyle/>
          <a:p>
            <a:r>
              <a:rPr lang="en-US" dirty="0"/>
              <a:t>Team Members:</a:t>
            </a:r>
          </a:p>
          <a:p>
            <a:r>
              <a:rPr lang="en-US" dirty="0"/>
              <a:t> Adam Mayer-Diamond </a:t>
            </a:r>
          </a:p>
          <a:p>
            <a:r>
              <a:rPr lang="en-US" dirty="0"/>
              <a:t>Praveen Rachakonda </a:t>
            </a:r>
          </a:p>
          <a:p>
            <a:r>
              <a:rPr lang="en-US" dirty="0"/>
              <a:t>Steve Ramasamy</a:t>
            </a:r>
            <a:endParaRPr lang="en-AU" dirty="0"/>
          </a:p>
        </p:txBody>
      </p:sp>
    </p:spTree>
    <p:extLst>
      <p:ext uri="{BB962C8B-B14F-4D97-AF65-F5344CB8AC3E}">
        <p14:creationId xmlns:p14="http://schemas.microsoft.com/office/powerpoint/2010/main" val="107452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24F8-A7F2-42B4-EBB3-BE0321D2A70E}"/>
              </a:ext>
            </a:extLst>
          </p:cNvPr>
          <p:cNvSpPr>
            <a:spLocks noGrp="1"/>
          </p:cNvSpPr>
          <p:nvPr>
            <p:ph type="title"/>
          </p:nvPr>
        </p:nvSpPr>
        <p:spPr/>
        <p:txBody>
          <a:bodyPr/>
          <a:lstStyle/>
          <a:p>
            <a:r>
              <a:rPr lang="en-AU" dirty="0"/>
              <a:t>Conclusion	</a:t>
            </a:r>
          </a:p>
        </p:txBody>
      </p:sp>
      <p:sp>
        <p:nvSpPr>
          <p:cNvPr id="3" name="Content Placeholder 2">
            <a:extLst>
              <a:ext uri="{FF2B5EF4-FFF2-40B4-BE49-F238E27FC236}">
                <a16:creationId xmlns:a16="http://schemas.microsoft.com/office/drawing/2014/main" id="{F63591CE-A933-9291-94FE-D823A3739029}"/>
              </a:ext>
            </a:extLst>
          </p:cNvPr>
          <p:cNvSpPr>
            <a:spLocks noGrp="1"/>
          </p:cNvSpPr>
          <p:nvPr>
            <p:ph idx="1"/>
          </p:nvPr>
        </p:nvSpPr>
        <p:spPr/>
        <p:txBody>
          <a:bodyPr>
            <a:normAutofit/>
          </a:bodyPr>
          <a:lstStyle/>
          <a:p>
            <a:r>
              <a:rPr lang="en-AU" sz="2400" dirty="0"/>
              <a:t>Average property price tends to be higher as the number of bathrooms/bedrooms increase. </a:t>
            </a:r>
          </a:p>
          <a:p>
            <a:r>
              <a:rPr lang="en-US" sz="2400" b="0" i="0" dirty="0">
                <a:solidFill>
                  <a:srgbClr val="1D1C1D"/>
                </a:solidFill>
                <a:effectLst/>
              </a:rPr>
              <a:t>Generally, housing prices tend to be higher in the city center, areas with good school rankings, and coastal regions on the map.</a:t>
            </a:r>
          </a:p>
          <a:p>
            <a:r>
              <a:rPr lang="en-AU" sz="2400" dirty="0"/>
              <a:t>Statistically significant relationship exists between Dependent variable (Property Price) and Independent variable’s</a:t>
            </a:r>
          </a:p>
          <a:p>
            <a:r>
              <a:rPr lang="en-AU" sz="2400" dirty="0">
                <a:cs typeface="Times New Roman" panose="02020603050405020304" pitchFamily="18" charset="0"/>
              </a:rPr>
              <a:t>Hypothesis:</a:t>
            </a:r>
          </a:p>
          <a:p>
            <a:pPr lvl="1"/>
            <a:r>
              <a:rPr lang="en-AU" dirty="0">
                <a:cs typeface="Times New Roman" panose="02020603050405020304" pitchFamily="18" charset="0"/>
              </a:rPr>
              <a:t> “That the </a:t>
            </a:r>
            <a:r>
              <a:rPr lang="en-AU" kern="100" dirty="0">
                <a:effectLst/>
                <a:ea typeface="Calibri" panose="020F0502020204030204" pitchFamily="34" charset="0"/>
                <a:cs typeface="Times New Roman" panose="02020603050405020304" pitchFamily="18" charset="0"/>
              </a:rPr>
              <a:t>determinants would influence housing prices” is </a:t>
            </a:r>
            <a:r>
              <a:rPr lang="en-AU" b="1" kern="100" dirty="0">
                <a:effectLst/>
                <a:ea typeface="Calibri" panose="020F0502020204030204" pitchFamily="34" charset="0"/>
                <a:cs typeface="Times New Roman" panose="02020603050405020304" pitchFamily="18" charset="0"/>
              </a:rPr>
              <a:t>Valid</a:t>
            </a:r>
            <a:r>
              <a:rPr lang="en-AU" kern="100" dirty="0">
                <a:effectLst/>
                <a:ea typeface="Calibri" panose="020F0502020204030204" pitchFamily="34" charset="0"/>
                <a:cs typeface="Times New Roman" panose="02020603050405020304" pitchFamily="18" charset="0"/>
              </a:rPr>
              <a:t> </a:t>
            </a:r>
            <a:r>
              <a:rPr lang="en-AU" dirty="0"/>
              <a:t> for the variables selected as part this study</a:t>
            </a:r>
          </a:p>
        </p:txBody>
      </p:sp>
    </p:spTree>
    <p:extLst>
      <p:ext uri="{BB962C8B-B14F-4D97-AF65-F5344CB8AC3E}">
        <p14:creationId xmlns:p14="http://schemas.microsoft.com/office/powerpoint/2010/main" val="1753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D6FA-F30D-280C-16FA-A6E610FB4C35}"/>
              </a:ext>
            </a:extLst>
          </p:cNvPr>
          <p:cNvSpPr>
            <a:spLocks noGrp="1"/>
          </p:cNvSpPr>
          <p:nvPr>
            <p:ph type="title"/>
          </p:nvPr>
        </p:nvSpPr>
        <p:spPr/>
        <p:txBody>
          <a:bodyPr/>
          <a:lstStyle/>
          <a:p>
            <a:r>
              <a:rPr lang="en-US" dirty="0"/>
              <a:t>Aims and Research Questions </a:t>
            </a:r>
            <a:endParaRPr lang="en-AU" dirty="0"/>
          </a:p>
        </p:txBody>
      </p:sp>
      <p:sp>
        <p:nvSpPr>
          <p:cNvPr id="3" name="Content Placeholder 2">
            <a:extLst>
              <a:ext uri="{FF2B5EF4-FFF2-40B4-BE49-F238E27FC236}">
                <a16:creationId xmlns:a16="http://schemas.microsoft.com/office/drawing/2014/main" id="{9C6F1077-76A1-73E4-3701-A5028988719C}"/>
              </a:ext>
            </a:extLst>
          </p:cNvPr>
          <p:cNvSpPr>
            <a:spLocks noGrp="1"/>
          </p:cNvSpPr>
          <p:nvPr>
            <p:ph idx="1"/>
          </p:nvPr>
        </p:nvSpPr>
        <p:spPr/>
        <p:txBody>
          <a:bodyPr>
            <a:normAutofit/>
          </a:bodyPr>
          <a:lstStyle/>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Aim: To understand the relationships between the </a:t>
            </a:r>
            <a:r>
              <a:rPr lang="en-AU" sz="1800" b="1" i="1" kern="100" dirty="0">
                <a:effectLst/>
                <a:latin typeface="Times New Roman" panose="02020603050405020304" pitchFamily="18" charset="0"/>
                <a:ea typeface="Calibri" panose="020F0502020204030204" pitchFamily="34" charset="0"/>
                <a:cs typeface="Times New Roman" panose="02020603050405020304" pitchFamily="18" charset="0"/>
              </a:rPr>
              <a:t>determinants</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AU" sz="1800" b="1" i="1" kern="100" dirty="0">
                <a:effectLst/>
                <a:latin typeface="Times New Roman" panose="02020603050405020304" pitchFamily="18" charset="0"/>
                <a:ea typeface="Calibri" panose="020F0502020204030204" pitchFamily="34" charset="0"/>
                <a:cs typeface="Times New Roman" panose="02020603050405020304" pitchFamily="18" charset="0"/>
              </a:rPr>
              <a:t>house price</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AU" sz="18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AU" sz="18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1. How does the age of a property and its distance from the CBD relate to its selling price?</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2. What is the impact of school proximity and transportation availability on housing prices?</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3. How do housing design features and land size influence property prices?</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4. Is there a correlation between housing prices, train station accessibility, and distance to the CBD?</a:t>
            </a:r>
          </a:p>
          <a:p>
            <a:pPr>
              <a:lnSpc>
                <a:spcPct val="107000"/>
              </a:lnSpc>
              <a:spcAft>
                <a:spcPts val="800"/>
              </a:spcAft>
            </a:pP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5. How do factors like income, school proximity and house design collectively/induvial affect house prices?</a:t>
            </a:r>
          </a:p>
          <a:p>
            <a:r>
              <a:rPr lang="en-AU" sz="1800" dirty="0">
                <a:latin typeface="Times New Roman" panose="02020603050405020304" pitchFamily="18" charset="0"/>
                <a:cs typeface="Times New Roman" panose="02020603050405020304" pitchFamily="18" charset="0"/>
              </a:rPr>
              <a:t>Hypothesis: That the </a:t>
            </a:r>
            <a:r>
              <a:rPr lang="en-AU" sz="1800" kern="100" dirty="0">
                <a:effectLst/>
                <a:latin typeface="Times New Roman" panose="02020603050405020304" pitchFamily="18" charset="0"/>
                <a:ea typeface="Calibri" panose="020F0502020204030204" pitchFamily="34" charset="0"/>
                <a:cs typeface="Times New Roman" panose="02020603050405020304" pitchFamily="18" charset="0"/>
              </a:rPr>
              <a:t>determinants would influence housing prices.</a:t>
            </a:r>
            <a:endParaRPr lang="en-A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51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B902-409E-451E-266A-86C7C831C3D0}"/>
              </a:ext>
            </a:extLst>
          </p:cNvPr>
          <p:cNvSpPr>
            <a:spLocks noGrp="1"/>
          </p:cNvSpPr>
          <p:nvPr>
            <p:ph type="title"/>
          </p:nvPr>
        </p:nvSpPr>
        <p:spPr>
          <a:xfrm>
            <a:off x="838200" y="63124"/>
            <a:ext cx="10515600" cy="926779"/>
          </a:xfrm>
        </p:spPr>
        <p:txBody>
          <a:bodyPr/>
          <a:lstStyle/>
          <a:p>
            <a:r>
              <a:rPr lang="en-US" dirty="0"/>
              <a:t>			Exploratory Analysis</a:t>
            </a:r>
            <a:endParaRPr lang="en-AU" dirty="0"/>
          </a:p>
        </p:txBody>
      </p:sp>
      <p:pic>
        <p:nvPicPr>
          <p:cNvPr id="8" name="Content Placeholder 7" descr="A graph of a number of bedrooms&#10;&#10;Description automatically generated">
            <a:extLst>
              <a:ext uri="{FF2B5EF4-FFF2-40B4-BE49-F238E27FC236}">
                <a16:creationId xmlns:a16="http://schemas.microsoft.com/office/drawing/2014/main" id="{261A7800-330B-16BF-F551-C843875F535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46350" y="870444"/>
            <a:ext cx="3584030" cy="3482340"/>
          </a:xfrm>
        </p:spPr>
      </p:pic>
      <p:pic>
        <p:nvPicPr>
          <p:cNvPr id="10" name="Content Placeholder 9" descr="A graph of blue bars&#10;&#10;Description automatically generated">
            <a:extLst>
              <a:ext uri="{FF2B5EF4-FFF2-40B4-BE49-F238E27FC236}">
                <a16:creationId xmlns:a16="http://schemas.microsoft.com/office/drawing/2014/main" id="{67BDF08C-8CE2-F77B-C4F5-5E90800A37E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868289" y="832344"/>
            <a:ext cx="3892468" cy="3520440"/>
          </a:xfrm>
        </p:spPr>
      </p:pic>
      <p:pic>
        <p:nvPicPr>
          <p:cNvPr id="14" name="Picture 13" descr="A white paper with black text&#10;&#10;Description automatically generated">
            <a:extLst>
              <a:ext uri="{FF2B5EF4-FFF2-40B4-BE49-F238E27FC236}">
                <a16:creationId xmlns:a16="http://schemas.microsoft.com/office/drawing/2014/main" id="{F7FE0FC5-04B5-9C5B-FC56-2248DAF4B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661" y="4434143"/>
            <a:ext cx="11249256" cy="2235359"/>
          </a:xfrm>
          <a:prstGeom prst="rect">
            <a:avLst/>
          </a:prstGeom>
        </p:spPr>
      </p:pic>
    </p:spTree>
    <p:extLst>
      <p:ext uri="{BB962C8B-B14F-4D97-AF65-F5344CB8AC3E}">
        <p14:creationId xmlns:p14="http://schemas.microsoft.com/office/powerpoint/2010/main" val="231625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7479-72CE-97FC-63C6-4F76F52AECEC}"/>
              </a:ext>
            </a:extLst>
          </p:cNvPr>
          <p:cNvSpPr>
            <a:spLocks noGrp="1"/>
          </p:cNvSpPr>
          <p:nvPr>
            <p:ph type="ctrTitle"/>
          </p:nvPr>
        </p:nvSpPr>
        <p:spPr>
          <a:xfrm>
            <a:off x="638881" y="457200"/>
            <a:ext cx="10909640" cy="1368614"/>
          </a:xfrm>
        </p:spPr>
        <p:txBody>
          <a:bodyPr anchor="ctr">
            <a:normAutofit/>
          </a:bodyPr>
          <a:lstStyle/>
          <a:p>
            <a:r>
              <a:rPr lang="en-GB" sz="4100"/>
              <a:t>How does the age of a property and its distance from the CBD relate to its selling price?</a:t>
            </a:r>
            <a:endParaRPr lang="en-AU" sz="4100"/>
          </a:p>
        </p:txBody>
      </p:sp>
      <p:pic>
        <p:nvPicPr>
          <p:cNvPr id="7" name="Picture 6" descr="A graph showing a number of blue squares&#10;&#10;Description automatically generated">
            <a:extLst>
              <a:ext uri="{FF2B5EF4-FFF2-40B4-BE49-F238E27FC236}">
                <a16:creationId xmlns:a16="http://schemas.microsoft.com/office/drawing/2014/main" id="{FC5C8061-4D7B-A71A-EC08-782E86502BC2}"/>
              </a:ext>
            </a:extLst>
          </p:cNvPr>
          <p:cNvPicPr>
            <a:picLocks noChangeAspect="1"/>
          </p:cNvPicPr>
          <p:nvPr/>
        </p:nvPicPr>
        <p:blipFill rotWithShape="1">
          <a:blip r:embed="rId2"/>
          <a:srcRect l="-2101" r="10498" b="1"/>
          <a:stretch/>
        </p:blipFill>
        <p:spPr>
          <a:xfrm>
            <a:off x="69728" y="2123313"/>
            <a:ext cx="5884946" cy="4125087"/>
          </a:xfrm>
          <a:prstGeom prst="rect">
            <a:avLst/>
          </a:prstGeom>
        </p:spPr>
      </p:pic>
      <p:pic>
        <p:nvPicPr>
          <p:cNvPr id="5" name="Picture 4">
            <a:extLst>
              <a:ext uri="{FF2B5EF4-FFF2-40B4-BE49-F238E27FC236}">
                <a16:creationId xmlns:a16="http://schemas.microsoft.com/office/drawing/2014/main" id="{86FCA970-9973-FB63-0C9D-C3A3FA37D87D}"/>
              </a:ext>
            </a:extLst>
          </p:cNvPr>
          <p:cNvPicPr>
            <a:picLocks noChangeAspect="1"/>
          </p:cNvPicPr>
          <p:nvPr/>
        </p:nvPicPr>
        <p:blipFill rotWithShape="1">
          <a:blip r:embed="rId3"/>
          <a:srcRect l="14226" r="2" b="2"/>
          <a:stretch/>
        </p:blipFill>
        <p:spPr>
          <a:xfrm>
            <a:off x="6372299" y="2283014"/>
            <a:ext cx="5749974" cy="3965386"/>
          </a:xfrm>
          <a:prstGeom prst="rect">
            <a:avLst/>
          </a:prstGeom>
        </p:spPr>
      </p:pic>
    </p:spTree>
    <p:extLst>
      <p:ext uri="{BB962C8B-B14F-4D97-AF65-F5344CB8AC3E}">
        <p14:creationId xmlns:p14="http://schemas.microsoft.com/office/powerpoint/2010/main" val="336768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4179-82F6-3864-A32E-413FF4B6AE7D}"/>
              </a:ext>
            </a:extLst>
          </p:cNvPr>
          <p:cNvSpPr>
            <a:spLocks noGrp="1"/>
          </p:cNvSpPr>
          <p:nvPr>
            <p:ph type="title"/>
          </p:nvPr>
        </p:nvSpPr>
        <p:spPr>
          <a:xfrm>
            <a:off x="838199" y="310550"/>
            <a:ext cx="10963275" cy="796781"/>
          </a:xfrm>
        </p:spPr>
        <p:txBody>
          <a:bodyPr>
            <a:normAutofit/>
          </a:bodyPr>
          <a:lstStyle/>
          <a:p>
            <a:r>
              <a:rPr lang="en-AU" sz="3600" dirty="0"/>
              <a:t>Impact of Train Station and CBD distance on Housing Price</a:t>
            </a:r>
          </a:p>
        </p:txBody>
      </p:sp>
      <p:pic>
        <p:nvPicPr>
          <p:cNvPr id="5" name="Content Placeholder 4">
            <a:extLst>
              <a:ext uri="{FF2B5EF4-FFF2-40B4-BE49-F238E27FC236}">
                <a16:creationId xmlns:a16="http://schemas.microsoft.com/office/drawing/2014/main" id="{31817D2E-088D-2A18-D90B-63EEC677F212}"/>
              </a:ext>
            </a:extLst>
          </p:cNvPr>
          <p:cNvPicPr>
            <a:picLocks noGrp="1" noChangeAspect="1"/>
          </p:cNvPicPr>
          <p:nvPr>
            <p:ph idx="1"/>
          </p:nvPr>
        </p:nvPicPr>
        <p:blipFill>
          <a:blip r:embed="rId2"/>
          <a:stretch>
            <a:fillRect/>
          </a:stretch>
        </p:blipFill>
        <p:spPr>
          <a:xfrm>
            <a:off x="38100" y="1107331"/>
            <a:ext cx="12153900" cy="5750669"/>
          </a:xfrm>
        </p:spPr>
      </p:pic>
    </p:spTree>
    <p:extLst>
      <p:ext uri="{BB962C8B-B14F-4D97-AF65-F5344CB8AC3E}">
        <p14:creationId xmlns:p14="http://schemas.microsoft.com/office/powerpoint/2010/main" val="133184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744F-24EE-9A03-BD98-AC2D8773EE7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School Distance and Housing Price</a:t>
            </a:r>
          </a:p>
        </p:txBody>
      </p:sp>
      <p:pic>
        <p:nvPicPr>
          <p:cNvPr id="4" name="Content Placeholder 3">
            <a:extLst>
              <a:ext uri="{FF2B5EF4-FFF2-40B4-BE49-F238E27FC236}">
                <a16:creationId xmlns:a16="http://schemas.microsoft.com/office/drawing/2014/main" id="{C08332FA-91D2-DEA2-79A4-94CEFD342E05}"/>
              </a:ext>
            </a:extLst>
          </p:cNvPr>
          <p:cNvPicPr>
            <a:picLocks noGrp="1" noChangeAspect="1"/>
          </p:cNvPicPr>
          <p:nvPr>
            <p:ph idx="1"/>
          </p:nvPr>
        </p:nvPicPr>
        <p:blipFill>
          <a:blip r:embed="rId2"/>
          <a:stretch>
            <a:fillRect/>
          </a:stretch>
        </p:blipFill>
        <p:spPr>
          <a:xfrm>
            <a:off x="1276351" y="1675227"/>
            <a:ext cx="9686924" cy="4811298"/>
          </a:xfrm>
          <a:prstGeom prst="rect">
            <a:avLst/>
          </a:prstGeom>
        </p:spPr>
      </p:pic>
    </p:spTree>
    <p:extLst>
      <p:ext uri="{BB962C8B-B14F-4D97-AF65-F5344CB8AC3E}">
        <p14:creationId xmlns:p14="http://schemas.microsoft.com/office/powerpoint/2010/main" val="289121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7201-89D6-C7C7-85D8-A596D1DF255E}"/>
              </a:ext>
            </a:extLst>
          </p:cNvPr>
          <p:cNvSpPr>
            <a:spLocks noGrp="1"/>
          </p:cNvSpPr>
          <p:nvPr>
            <p:ph type="title"/>
          </p:nvPr>
        </p:nvSpPr>
        <p:spPr>
          <a:xfrm>
            <a:off x="838200" y="365125"/>
            <a:ext cx="5032248" cy="686435"/>
          </a:xfrm>
        </p:spPr>
        <p:txBody>
          <a:bodyPr>
            <a:normAutofit fontScale="90000"/>
          </a:bodyPr>
          <a:lstStyle/>
          <a:p>
            <a:r>
              <a:rPr lang="en-AU" dirty="0"/>
              <a:t>Statistical Analysis</a:t>
            </a:r>
          </a:p>
        </p:txBody>
      </p:sp>
      <p:sp>
        <p:nvSpPr>
          <p:cNvPr id="3" name="Content Placeholder 2">
            <a:extLst>
              <a:ext uri="{FF2B5EF4-FFF2-40B4-BE49-F238E27FC236}">
                <a16:creationId xmlns:a16="http://schemas.microsoft.com/office/drawing/2014/main" id="{866CBFC1-6B03-BCF0-B1FF-4F9A48487C0A}"/>
              </a:ext>
            </a:extLst>
          </p:cNvPr>
          <p:cNvSpPr>
            <a:spLocks noGrp="1"/>
          </p:cNvSpPr>
          <p:nvPr>
            <p:ph idx="1"/>
          </p:nvPr>
        </p:nvSpPr>
        <p:spPr>
          <a:xfrm>
            <a:off x="929640" y="1139190"/>
            <a:ext cx="5873496" cy="5179314"/>
          </a:xfrm>
        </p:spPr>
        <p:txBody>
          <a:bodyPr>
            <a:normAutofit/>
          </a:bodyPr>
          <a:lstStyle/>
          <a:p>
            <a:r>
              <a:rPr lang="en-AU" sz="2000" dirty="0"/>
              <a:t>Exploratory and Regression Analysis:</a:t>
            </a:r>
          </a:p>
          <a:p>
            <a:pPr lvl="1"/>
            <a:r>
              <a:rPr lang="en-AU" sz="1600" b="1" i="1" dirty="0"/>
              <a:t>correlation</a:t>
            </a:r>
            <a:r>
              <a:rPr lang="en-AU" sz="1600" dirty="0"/>
              <a:t> exists </a:t>
            </a:r>
          </a:p>
          <a:p>
            <a:pPr lvl="1"/>
            <a:r>
              <a:rPr lang="en-AU" sz="1600" dirty="0"/>
              <a:t>two variable only</a:t>
            </a:r>
          </a:p>
          <a:p>
            <a:pPr lvl="1"/>
            <a:r>
              <a:rPr lang="en-AU" sz="1600" dirty="0"/>
              <a:t>cannot define the dataset’s statistical significance</a:t>
            </a:r>
          </a:p>
          <a:p>
            <a:r>
              <a:rPr lang="en-AU" sz="2000" dirty="0"/>
              <a:t>Various Python packages are available for Statistical Analysis </a:t>
            </a:r>
          </a:p>
          <a:p>
            <a:pPr lvl="1"/>
            <a:r>
              <a:rPr lang="en-AU" sz="1600" dirty="0"/>
              <a:t>STATSMODELS</a:t>
            </a:r>
          </a:p>
          <a:p>
            <a:pPr lvl="1"/>
            <a:r>
              <a:rPr lang="en-AU" sz="1600" dirty="0"/>
              <a:t>ANOVA</a:t>
            </a:r>
          </a:p>
          <a:p>
            <a:pPr lvl="1"/>
            <a:r>
              <a:rPr lang="en-AU" sz="1600" dirty="0"/>
              <a:t>Student’s T </a:t>
            </a:r>
          </a:p>
          <a:p>
            <a:r>
              <a:rPr lang="en-AU" sz="2000" dirty="0"/>
              <a:t>Relationship between Property Price vs Property Features:</a:t>
            </a:r>
          </a:p>
          <a:p>
            <a:pPr lvl="1"/>
            <a:r>
              <a:rPr lang="en-AU" sz="1600" dirty="0"/>
              <a:t>Multivariable analysis – OLS </a:t>
            </a:r>
          </a:p>
          <a:p>
            <a:pPr lvl="1"/>
            <a:r>
              <a:rPr lang="en-AU" sz="1600" dirty="0"/>
              <a:t>Strong correlation between Dependent variable and Independent variables</a:t>
            </a:r>
          </a:p>
          <a:p>
            <a:pPr lvl="1"/>
            <a:r>
              <a:rPr lang="en-AU" sz="1600" dirty="0"/>
              <a:t>Probability (p) &lt; alpha value (= 0.05)</a:t>
            </a:r>
          </a:p>
          <a:p>
            <a:pPr lvl="1"/>
            <a:r>
              <a:rPr lang="en-AU" sz="1600" dirty="0"/>
              <a:t>T and F –Statistics values &lt; Critical value </a:t>
            </a:r>
            <a:endParaRPr lang="en-AU" sz="2000" dirty="0"/>
          </a:p>
        </p:txBody>
      </p:sp>
      <p:pic>
        <p:nvPicPr>
          <p:cNvPr id="6" name="Picture 5">
            <a:extLst>
              <a:ext uri="{FF2B5EF4-FFF2-40B4-BE49-F238E27FC236}">
                <a16:creationId xmlns:a16="http://schemas.microsoft.com/office/drawing/2014/main" id="{4BC43528-19AD-B280-8EDE-F6185D72C0E6}"/>
              </a:ext>
            </a:extLst>
          </p:cNvPr>
          <p:cNvPicPr>
            <a:picLocks noChangeAspect="1"/>
          </p:cNvPicPr>
          <p:nvPr/>
        </p:nvPicPr>
        <p:blipFill>
          <a:blip r:embed="rId2"/>
          <a:stretch>
            <a:fillRect/>
          </a:stretch>
        </p:blipFill>
        <p:spPr>
          <a:xfrm>
            <a:off x="7176451" y="365125"/>
            <a:ext cx="4524224" cy="4251960"/>
          </a:xfrm>
          <a:prstGeom prst="rect">
            <a:avLst/>
          </a:prstGeom>
        </p:spPr>
      </p:pic>
      <p:sp>
        <p:nvSpPr>
          <p:cNvPr id="7" name="TextBox 6">
            <a:extLst>
              <a:ext uri="{FF2B5EF4-FFF2-40B4-BE49-F238E27FC236}">
                <a16:creationId xmlns:a16="http://schemas.microsoft.com/office/drawing/2014/main" id="{C9A10773-4001-C1B3-54D5-7BA3C2AB48C8}"/>
              </a:ext>
            </a:extLst>
          </p:cNvPr>
          <p:cNvSpPr txBox="1"/>
          <p:nvPr/>
        </p:nvSpPr>
        <p:spPr>
          <a:xfrm>
            <a:off x="7176451" y="4617085"/>
            <a:ext cx="4538807" cy="369332"/>
          </a:xfrm>
          <a:prstGeom prst="rect">
            <a:avLst/>
          </a:prstGeom>
          <a:noFill/>
        </p:spPr>
        <p:txBody>
          <a:bodyPr wrap="none" rtlCol="0">
            <a:spAutoFit/>
          </a:bodyPr>
          <a:lstStyle/>
          <a:p>
            <a:r>
              <a:rPr lang="en-AU" i="1" dirty="0"/>
              <a:t>Relation between Price and Property features</a:t>
            </a:r>
          </a:p>
        </p:txBody>
      </p:sp>
      <p:pic>
        <p:nvPicPr>
          <p:cNvPr id="11" name="Picture 10">
            <a:extLst>
              <a:ext uri="{FF2B5EF4-FFF2-40B4-BE49-F238E27FC236}">
                <a16:creationId xmlns:a16="http://schemas.microsoft.com/office/drawing/2014/main" id="{4D3D1D81-A5EE-C84B-CF14-ACE7132E545C}"/>
              </a:ext>
            </a:extLst>
          </p:cNvPr>
          <p:cNvPicPr>
            <a:picLocks noChangeAspect="1"/>
          </p:cNvPicPr>
          <p:nvPr/>
        </p:nvPicPr>
        <p:blipFill>
          <a:blip r:embed="rId3"/>
          <a:stretch>
            <a:fillRect/>
          </a:stretch>
        </p:blipFill>
        <p:spPr>
          <a:xfrm>
            <a:off x="6447198" y="5119336"/>
            <a:ext cx="5268060" cy="905001"/>
          </a:xfrm>
          <a:prstGeom prst="rect">
            <a:avLst/>
          </a:prstGeom>
        </p:spPr>
      </p:pic>
      <p:sp>
        <p:nvSpPr>
          <p:cNvPr id="12" name="TextBox 11">
            <a:extLst>
              <a:ext uri="{FF2B5EF4-FFF2-40B4-BE49-F238E27FC236}">
                <a16:creationId xmlns:a16="http://schemas.microsoft.com/office/drawing/2014/main" id="{0136CDC8-28E4-98BF-3F8D-B792F9DE8E6F}"/>
              </a:ext>
            </a:extLst>
          </p:cNvPr>
          <p:cNvSpPr txBox="1"/>
          <p:nvPr/>
        </p:nvSpPr>
        <p:spPr>
          <a:xfrm>
            <a:off x="7400992" y="6024337"/>
            <a:ext cx="3360472" cy="369332"/>
          </a:xfrm>
          <a:prstGeom prst="rect">
            <a:avLst/>
          </a:prstGeom>
          <a:noFill/>
        </p:spPr>
        <p:txBody>
          <a:bodyPr wrap="none" rtlCol="0">
            <a:spAutoFit/>
          </a:bodyPr>
          <a:lstStyle/>
          <a:p>
            <a:r>
              <a:rPr lang="en-AU" i="1" dirty="0"/>
              <a:t>Critical value for entire sample set</a:t>
            </a:r>
          </a:p>
        </p:txBody>
      </p:sp>
    </p:spTree>
    <p:extLst>
      <p:ext uri="{BB962C8B-B14F-4D97-AF65-F5344CB8AC3E}">
        <p14:creationId xmlns:p14="http://schemas.microsoft.com/office/powerpoint/2010/main" val="3370746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5B431-6013-1A5C-443B-D1FF0A8041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Further Analysis </a:t>
            </a:r>
            <a:br>
              <a:rPr lang="en-US" sz="3600" kern="1200">
                <a:solidFill>
                  <a:srgbClr val="FFFFFF"/>
                </a:solidFill>
                <a:latin typeface="+mj-lt"/>
                <a:ea typeface="+mj-ea"/>
                <a:cs typeface="+mj-cs"/>
              </a:rPr>
            </a:br>
            <a:r>
              <a:rPr lang="en-US" sz="2400" kern="1200">
                <a:solidFill>
                  <a:schemeClr val="accent5">
                    <a:lumMod val="60000"/>
                    <a:lumOff val="40000"/>
                  </a:schemeClr>
                </a:solidFill>
                <a:latin typeface="+mj-lt"/>
                <a:ea typeface="+mj-ea"/>
                <a:cs typeface="+mj-cs"/>
              </a:rPr>
              <a:t>using </a:t>
            </a:r>
            <a:br>
              <a:rPr lang="en-US" sz="2400" kern="1200">
                <a:solidFill>
                  <a:schemeClr val="accent5">
                    <a:lumMod val="60000"/>
                    <a:lumOff val="40000"/>
                  </a:schemeClr>
                </a:solidFill>
                <a:latin typeface="+mj-lt"/>
                <a:ea typeface="+mj-ea"/>
                <a:cs typeface="+mj-cs"/>
              </a:rPr>
            </a:br>
            <a:r>
              <a:rPr lang="en-US" sz="2400" i="1" kern="1200">
                <a:solidFill>
                  <a:schemeClr val="accent5">
                    <a:lumMod val="60000"/>
                    <a:lumOff val="40000"/>
                  </a:schemeClr>
                </a:solidFill>
                <a:latin typeface="+mj-lt"/>
                <a:ea typeface="+mj-ea"/>
                <a:cs typeface="+mj-cs"/>
              </a:rPr>
              <a:t>Student’s T</a:t>
            </a:r>
            <a:r>
              <a:rPr lang="en-US" sz="2400" kern="1200">
                <a:solidFill>
                  <a:schemeClr val="accent5">
                    <a:lumMod val="60000"/>
                    <a:lumOff val="40000"/>
                  </a:schemeClr>
                </a:solidFill>
                <a:latin typeface="+mj-lt"/>
                <a:ea typeface="+mj-ea"/>
                <a:cs typeface="+mj-cs"/>
              </a:rPr>
              <a:t> Independent Test</a:t>
            </a:r>
            <a:endParaRPr lang="en-US" sz="3600" kern="1200" dirty="0">
              <a:solidFill>
                <a:schemeClr val="accent5">
                  <a:lumMod val="60000"/>
                  <a:lumOff val="40000"/>
                </a:schemeClr>
              </a:solidFill>
              <a:latin typeface="+mj-lt"/>
              <a:ea typeface="+mj-ea"/>
              <a:cs typeface="+mj-cs"/>
            </a:endParaRPr>
          </a:p>
        </p:txBody>
      </p:sp>
      <p:pic>
        <p:nvPicPr>
          <p:cNvPr id="5" name="Picture 4">
            <a:extLst>
              <a:ext uri="{FF2B5EF4-FFF2-40B4-BE49-F238E27FC236}">
                <a16:creationId xmlns:a16="http://schemas.microsoft.com/office/drawing/2014/main" id="{F7FC92FE-06DC-2BB2-6760-5B83E8C8344C}"/>
              </a:ext>
            </a:extLst>
          </p:cNvPr>
          <p:cNvPicPr>
            <a:picLocks noChangeAspect="1"/>
          </p:cNvPicPr>
          <p:nvPr/>
        </p:nvPicPr>
        <p:blipFill>
          <a:blip r:embed="rId2"/>
          <a:stretch>
            <a:fillRect/>
          </a:stretch>
        </p:blipFill>
        <p:spPr>
          <a:xfrm>
            <a:off x="4527804" y="90651"/>
            <a:ext cx="6635496" cy="3765643"/>
          </a:xfrm>
          <a:prstGeom prst="rect">
            <a:avLst/>
          </a:prstGeom>
        </p:spPr>
      </p:pic>
      <p:pic>
        <p:nvPicPr>
          <p:cNvPr id="7" name="Picture 6">
            <a:extLst>
              <a:ext uri="{FF2B5EF4-FFF2-40B4-BE49-F238E27FC236}">
                <a16:creationId xmlns:a16="http://schemas.microsoft.com/office/drawing/2014/main" id="{84ADDF28-11B0-A5DE-F0FA-FFD24956BA77}"/>
              </a:ext>
            </a:extLst>
          </p:cNvPr>
          <p:cNvPicPr>
            <a:picLocks noChangeAspect="1"/>
          </p:cNvPicPr>
          <p:nvPr/>
        </p:nvPicPr>
        <p:blipFill>
          <a:blip r:embed="rId3"/>
          <a:stretch>
            <a:fillRect/>
          </a:stretch>
        </p:blipFill>
        <p:spPr>
          <a:xfrm>
            <a:off x="4527804" y="3910073"/>
            <a:ext cx="6759031" cy="2809035"/>
          </a:xfrm>
          <a:prstGeom prst="rect">
            <a:avLst/>
          </a:prstGeom>
        </p:spPr>
      </p:pic>
      <p:sp>
        <p:nvSpPr>
          <p:cNvPr id="8" name="TextBox 7">
            <a:extLst>
              <a:ext uri="{FF2B5EF4-FFF2-40B4-BE49-F238E27FC236}">
                <a16:creationId xmlns:a16="http://schemas.microsoft.com/office/drawing/2014/main" id="{48A09B55-86E5-E39C-4B42-350FBFBEA68D}"/>
              </a:ext>
            </a:extLst>
          </p:cNvPr>
          <p:cNvSpPr txBox="1"/>
          <p:nvPr/>
        </p:nvSpPr>
        <p:spPr>
          <a:xfrm>
            <a:off x="281090" y="5403272"/>
            <a:ext cx="4060002" cy="1077218"/>
          </a:xfrm>
          <a:prstGeom prst="rect">
            <a:avLst/>
          </a:prstGeom>
          <a:noFill/>
        </p:spPr>
        <p:txBody>
          <a:bodyPr wrap="square" rtlCol="0">
            <a:spAutoFit/>
          </a:bodyPr>
          <a:lstStyle/>
          <a:p>
            <a:r>
              <a:rPr lang="en-AU" sz="1600" i="1" dirty="0"/>
              <a:t>Note:</a:t>
            </a:r>
          </a:p>
          <a:p>
            <a:pPr marL="285750" indent="-285750">
              <a:buFont typeface="Arial" panose="020B0604020202020204" pitchFamily="34" charset="0"/>
              <a:buChar char="•"/>
            </a:pPr>
            <a:r>
              <a:rPr lang="en-AU" sz="1600" i="1" dirty="0"/>
              <a:t>Distance to beach is obtained using </a:t>
            </a:r>
            <a:r>
              <a:rPr lang="en-AU" sz="1600" i="1" dirty="0" err="1"/>
              <a:t>Geoapify</a:t>
            </a:r>
            <a:r>
              <a:rPr lang="en-AU" sz="1600" i="1" dirty="0"/>
              <a:t> for a sample of the property dataset</a:t>
            </a:r>
          </a:p>
        </p:txBody>
      </p:sp>
    </p:spTree>
    <p:extLst>
      <p:ext uri="{BB962C8B-B14F-4D97-AF65-F5344CB8AC3E}">
        <p14:creationId xmlns:p14="http://schemas.microsoft.com/office/powerpoint/2010/main" val="377561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5B431-6013-1A5C-443B-D1FF0A8041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Further Analysis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 </a:t>
            </a:r>
            <a:r>
              <a:rPr lang="en-US" sz="2800" i="1" kern="1200" dirty="0">
                <a:solidFill>
                  <a:srgbClr val="FFC000"/>
                </a:solidFill>
                <a:latin typeface="+mj-lt"/>
                <a:ea typeface="+mj-ea"/>
                <a:cs typeface="+mj-cs"/>
              </a:rPr>
              <a:t>Income vs Price</a:t>
            </a:r>
          </a:p>
        </p:txBody>
      </p:sp>
      <p:sp>
        <p:nvSpPr>
          <p:cNvPr id="8" name="TextBox 7">
            <a:extLst>
              <a:ext uri="{FF2B5EF4-FFF2-40B4-BE49-F238E27FC236}">
                <a16:creationId xmlns:a16="http://schemas.microsoft.com/office/drawing/2014/main" id="{48A09B55-86E5-E39C-4B42-350FBFBEA68D}"/>
              </a:ext>
            </a:extLst>
          </p:cNvPr>
          <p:cNvSpPr txBox="1"/>
          <p:nvPr/>
        </p:nvSpPr>
        <p:spPr>
          <a:xfrm>
            <a:off x="281090" y="5403272"/>
            <a:ext cx="4060002" cy="1077218"/>
          </a:xfrm>
          <a:prstGeom prst="rect">
            <a:avLst/>
          </a:prstGeom>
          <a:noFill/>
        </p:spPr>
        <p:txBody>
          <a:bodyPr wrap="square" rtlCol="0">
            <a:spAutoFit/>
          </a:bodyPr>
          <a:lstStyle/>
          <a:p>
            <a:r>
              <a:rPr lang="en-AU" sz="1600" i="1" dirty="0"/>
              <a:t>Note:</a:t>
            </a:r>
          </a:p>
          <a:p>
            <a:pPr marL="285750" indent="-285750">
              <a:buFont typeface="Arial" panose="020B0604020202020204" pitchFamily="34" charset="0"/>
              <a:buChar char="•"/>
            </a:pPr>
            <a:r>
              <a:rPr lang="en-AU" sz="1600" i="1" dirty="0"/>
              <a:t>Datasets were obtained from WA SLIP Database and ABS Census.</a:t>
            </a:r>
          </a:p>
          <a:p>
            <a:pPr marL="285750" indent="-285750">
              <a:buFont typeface="Arial" panose="020B0604020202020204" pitchFamily="34" charset="0"/>
              <a:buChar char="•"/>
            </a:pPr>
            <a:r>
              <a:rPr lang="en-AU" sz="1600" i="1" dirty="0"/>
              <a:t>Income information is accurate of 2021</a:t>
            </a:r>
          </a:p>
        </p:txBody>
      </p:sp>
      <p:pic>
        <p:nvPicPr>
          <p:cNvPr id="4" name="Picture 3">
            <a:extLst>
              <a:ext uri="{FF2B5EF4-FFF2-40B4-BE49-F238E27FC236}">
                <a16:creationId xmlns:a16="http://schemas.microsoft.com/office/drawing/2014/main" id="{EF759064-379B-BDB3-D1FE-5F75AC22E0FD}"/>
              </a:ext>
            </a:extLst>
          </p:cNvPr>
          <p:cNvPicPr>
            <a:picLocks noChangeAspect="1"/>
          </p:cNvPicPr>
          <p:nvPr/>
        </p:nvPicPr>
        <p:blipFill>
          <a:blip r:embed="rId2"/>
          <a:stretch>
            <a:fillRect/>
          </a:stretch>
        </p:blipFill>
        <p:spPr>
          <a:xfrm>
            <a:off x="4443187" y="174228"/>
            <a:ext cx="6141685" cy="6306262"/>
          </a:xfrm>
          <a:prstGeom prst="rect">
            <a:avLst/>
          </a:prstGeom>
        </p:spPr>
      </p:pic>
    </p:spTree>
    <p:extLst>
      <p:ext uri="{BB962C8B-B14F-4D97-AF65-F5344CB8AC3E}">
        <p14:creationId xmlns:p14="http://schemas.microsoft.com/office/powerpoint/2010/main" val="328807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630</Words>
  <Application>Microsoft Office PowerPoint</Application>
  <PresentationFormat>Widescreen</PresentationFormat>
  <Paragraphs>59</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Determinants of Housing Prices in Perth Metropolitan Suburbs</vt:lpstr>
      <vt:lpstr>Aims and Research Questions </vt:lpstr>
      <vt:lpstr>   Exploratory Analysis</vt:lpstr>
      <vt:lpstr>How does the age of a property and its distance from the CBD relate to its selling price?</vt:lpstr>
      <vt:lpstr>Impact of Train Station and CBD distance on Housing Price</vt:lpstr>
      <vt:lpstr>School Distance and Housing Price</vt:lpstr>
      <vt:lpstr>Statistical Analysis</vt:lpstr>
      <vt:lpstr>Further Analysis  using  Student’s T Independent Test</vt:lpstr>
      <vt:lpstr>Further Analysis  - Income vs Price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Determinants of Housing Prices in Perth Metropolitan Suburbs</dc:title>
  <dc:creator>Adam Mayer-Diamond</dc:creator>
  <cp:lastModifiedBy>Praveen Rachakonda</cp:lastModifiedBy>
  <cp:revision>9</cp:revision>
  <dcterms:created xsi:type="dcterms:W3CDTF">2023-09-05T10:27:04Z</dcterms:created>
  <dcterms:modified xsi:type="dcterms:W3CDTF">2023-09-06T12:55:41Z</dcterms:modified>
</cp:coreProperties>
</file>