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9683-64A2-48A8-9F96-2408A10ADD4A}" type="datetimeFigureOut">
              <a:rPr lang="en-AU" smtClean="0"/>
              <a:t>5/09/2023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650F5-B017-47E4-A63A-7C8E4D6E3CEC}" type="slidenum">
              <a:rPr lang="en-AU" smtClean="0"/>
              <a:t>‹#›</a:t>
            </a:fld>
            <a:endParaRPr lang="en-AU"/>
          </a:p>
        </p:txBody>
      </p:sp>
    </p:spTree>
    <p:extLst>
      <p:ext uri="{BB962C8B-B14F-4D97-AF65-F5344CB8AC3E}">
        <p14:creationId xmlns:p14="http://schemas.microsoft.com/office/powerpoint/2010/main" val="408863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Class introduce members</a:t>
            </a:r>
            <a:endParaRPr lang="en-AU" dirty="0"/>
          </a:p>
        </p:txBody>
      </p:sp>
      <p:sp>
        <p:nvSpPr>
          <p:cNvPr id="4" name="Slide Number Placeholder 3"/>
          <p:cNvSpPr>
            <a:spLocks noGrp="1"/>
          </p:cNvSpPr>
          <p:nvPr>
            <p:ph type="sldNum" sz="quarter" idx="5"/>
          </p:nvPr>
        </p:nvSpPr>
        <p:spPr/>
        <p:txBody>
          <a:bodyPr/>
          <a:lstStyle/>
          <a:p>
            <a:fld id="{42E650F5-B017-47E4-A63A-7C8E4D6E3CEC}" type="slidenum">
              <a:rPr lang="en-AU" smtClean="0"/>
              <a:t>1</a:t>
            </a:fld>
            <a:endParaRPr lang="en-AU"/>
          </a:p>
        </p:txBody>
      </p:sp>
    </p:spTree>
    <p:extLst>
      <p:ext uri="{BB962C8B-B14F-4D97-AF65-F5344CB8AC3E}">
        <p14:creationId xmlns:p14="http://schemas.microsoft.com/office/powerpoint/2010/main" val="60475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Study aims to investigate the significant </a:t>
            </a:r>
            <a:r>
              <a:rPr lang="en-AU" sz="1200" kern="100" dirty="0">
                <a:effectLst/>
                <a:latin typeface="Times New Roman" panose="02020603050405020304" pitchFamily="18" charset="0"/>
                <a:ea typeface="Calibri" panose="020F0502020204030204" pitchFamily="34" charset="0"/>
                <a:cs typeface="Times New Roman" panose="02020603050405020304" pitchFamily="18" charset="0"/>
              </a:rPr>
              <a:t>determinants</a:t>
            </a:r>
            <a:r>
              <a:rPr lang="en-US" dirty="0"/>
              <a:t> influencing housing prices in various suburbs within the Perth Metro area.</a:t>
            </a:r>
          </a:p>
          <a:p>
            <a:r>
              <a:rPr lang="en-US" dirty="0"/>
              <a:t>Coming into our study we hypothesized that the </a:t>
            </a:r>
            <a:r>
              <a:rPr lang="en-AU" sz="1200" kern="100" dirty="0">
                <a:effectLst/>
                <a:latin typeface="Times New Roman" panose="02020603050405020304" pitchFamily="18" charset="0"/>
                <a:ea typeface="Calibri" panose="020F0502020204030204" pitchFamily="34" charset="0"/>
                <a:cs typeface="Times New Roman" panose="02020603050405020304" pitchFamily="18" charset="0"/>
              </a:rPr>
              <a:t>determinants would influence the property price. </a:t>
            </a:r>
          </a:p>
          <a:p>
            <a:r>
              <a:rPr lang="en-AU" sz="1200" kern="100" dirty="0">
                <a:effectLst/>
                <a:latin typeface="Times New Roman" panose="02020603050405020304" pitchFamily="18" charset="0"/>
                <a:cs typeface="Times New Roman" panose="02020603050405020304" pitchFamily="18" charset="0"/>
              </a:rPr>
              <a:t>As we are aware the real estate marker is influenced by a multitude of factors such as Prop Price, Prop Design, Property size, Property Distance from CBD and Train Stations</a:t>
            </a:r>
          </a:p>
          <a:p>
            <a:r>
              <a:rPr lang="en-AU" sz="1200" kern="100" dirty="0">
                <a:effectLst/>
                <a:latin typeface="Times New Roman" panose="02020603050405020304" pitchFamily="18" charset="0"/>
                <a:cs typeface="Times New Roman" panose="02020603050405020304" pitchFamily="18" charset="0"/>
              </a:rPr>
              <a:t>RQ</a:t>
            </a:r>
            <a:endParaRPr lang="en-AU" dirty="0"/>
          </a:p>
        </p:txBody>
      </p:sp>
      <p:sp>
        <p:nvSpPr>
          <p:cNvPr id="4" name="Slide Number Placeholder 3"/>
          <p:cNvSpPr>
            <a:spLocks noGrp="1"/>
          </p:cNvSpPr>
          <p:nvPr>
            <p:ph type="sldNum" sz="quarter" idx="5"/>
          </p:nvPr>
        </p:nvSpPr>
        <p:spPr/>
        <p:txBody>
          <a:bodyPr/>
          <a:lstStyle/>
          <a:p>
            <a:fld id="{42E650F5-B017-47E4-A63A-7C8E4D6E3CEC}" type="slidenum">
              <a:rPr lang="en-AU" smtClean="0"/>
              <a:t>2</a:t>
            </a:fld>
            <a:endParaRPr lang="en-AU"/>
          </a:p>
        </p:txBody>
      </p:sp>
    </p:spTree>
    <p:extLst>
      <p:ext uri="{BB962C8B-B14F-4D97-AF65-F5344CB8AC3E}">
        <p14:creationId xmlns:p14="http://schemas.microsoft.com/office/powerpoint/2010/main" val="191053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Downloaded Data, imported as DF in2 </a:t>
            </a:r>
            <a:r>
              <a:rPr lang="en-US" dirty="0" err="1"/>
              <a:t>Jlab</a:t>
            </a:r>
            <a:r>
              <a:rPr lang="en-US" dirty="0"/>
              <a:t>. Ensured all prop has garage value, dropped all without a build year. </a:t>
            </a:r>
            <a:r>
              <a:rPr lang="en-AU" dirty="0"/>
              <a:t> Dropped duplicates.</a:t>
            </a:r>
          </a:p>
          <a:p>
            <a:r>
              <a:rPr lang="en-AU" dirty="0"/>
              <a:t>Presented statistical analysis of the data. Note Price, wide range of build year of properties.</a:t>
            </a:r>
          </a:p>
          <a:p>
            <a:r>
              <a:rPr lang="en-AU" dirty="0"/>
              <a:t>Grouped by number of Bed + graphed vs price. Looking at graph seems 2b trend increase. See jumps off close 37% and over 40%. Despite taper at start which could be due to </a:t>
            </a:r>
          </a:p>
          <a:p>
            <a:r>
              <a:rPr lang="en-AU" dirty="0"/>
              <a:t>Grouped by number of Bath +graphed vs price.. Looking at graph seems 2b trend increase See rise and jump of 70% followed by decrease of just over half the property value, noting 16 bathrooms could be an outlier in the data set. As looking into the property in 2023 it was incorrectly labelled and when looking into one of the 7 bathroom properties it was evident that it was a work site warehouse, listed has having 1 bathroom.</a:t>
            </a:r>
          </a:p>
          <a:p>
            <a:endParaRPr lang="en-US" dirty="0"/>
          </a:p>
        </p:txBody>
      </p:sp>
      <p:sp>
        <p:nvSpPr>
          <p:cNvPr id="4" name="Slide Number Placeholder 3"/>
          <p:cNvSpPr>
            <a:spLocks noGrp="1"/>
          </p:cNvSpPr>
          <p:nvPr>
            <p:ph type="sldNum" sz="quarter" idx="5"/>
          </p:nvPr>
        </p:nvSpPr>
        <p:spPr/>
        <p:txBody>
          <a:bodyPr/>
          <a:lstStyle/>
          <a:p>
            <a:fld id="{42E650F5-B017-47E4-A63A-7C8E4D6E3CEC}" type="slidenum">
              <a:rPr lang="en-AU" smtClean="0"/>
              <a:t>3</a:t>
            </a:fld>
            <a:endParaRPr lang="en-AU"/>
          </a:p>
        </p:txBody>
      </p:sp>
    </p:spTree>
    <p:extLst>
      <p:ext uri="{BB962C8B-B14F-4D97-AF65-F5344CB8AC3E}">
        <p14:creationId xmlns:p14="http://schemas.microsoft.com/office/powerpoint/2010/main" val="4223227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60A7-E3A6-4AC6-6175-4B9D6C15CE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5F1B7A8-6388-3A82-25A2-281592529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EBAD29B-C28A-54CC-8F59-DF348D5C94DE}"/>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5" name="Footer Placeholder 4">
            <a:extLst>
              <a:ext uri="{FF2B5EF4-FFF2-40B4-BE49-F238E27FC236}">
                <a16:creationId xmlns:a16="http://schemas.microsoft.com/office/drawing/2014/main" id="{1D2F98CF-32CC-B88D-5AE4-55E4877EC5B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62DF32-CDD8-E809-3C3E-52EABB1BC225}"/>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44112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BFD8-E2E6-A84F-C5CF-147ACF5861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4CA546E-E645-3497-D1B9-2AB81EFE0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F6B0D5-755A-0555-A835-88522F16AB15}"/>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5" name="Footer Placeholder 4">
            <a:extLst>
              <a:ext uri="{FF2B5EF4-FFF2-40B4-BE49-F238E27FC236}">
                <a16:creationId xmlns:a16="http://schemas.microsoft.com/office/drawing/2014/main" id="{9030D559-97BF-503A-C3E2-4E51798D0E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DBD55-60E0-6AD7-DDCB-1DEC2E491D9F}"/>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354487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D2DAD-F6C2-ADEA-AE83-296B237728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B8FFB38-82FD-DA4D-452A-6AA102836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590128C-33C1-87BA-DDA9-304E9394DAF6}"/>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5" name="Footer Placeholder 4">
            <a:extLst>
              <a:ext uri="{FF2B5EF4-FFF2-40B4-BE49-F238E27FC236}">
                <a16:creationId xmlns:a16="http://schemas.microsoft.com/office/drawing/2014/main" id="{4D574547-4C08-4F82-12F0-579B8D493C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4F92363-B40D-A406-11FB-1C3D2E388F16}"/>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398946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915B-FF87-697A-78B4-723A6578F40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7E0C659-5ABC-C075-496B-855592571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56F50B-131F-6CDD-8E58-C38683F6D82F}"/>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5" name="Footer Placeholder 4">
            <a:extLst>
              <a:ext uri="{FF2B5EF4-FFF2-40B4-BE49-F238E27FC236}">
                <a16:creationId xmlns:a16="http://schemas.microsoft.com/office/drawing/2014/main" id="{D949EBAE-723D-764D-F17D-398BAA20C58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841782-FDAD-B700-1FA1-E815F1B973DB}"/>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244704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A0E0-8263-6440-D97F-43A8A1D9C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3B0B6F8-3FD8-23B6-7435-6DE228FFE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35740F-A14D-9CFD-34EC-97D476D33D5E}"/>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5" name="Footer Placeholder 4">
            <a:extLst>
              <a:ext uri="{FF2B5EF4-FFF2-40B4-BE49-F238E27FC236}">
                <a16:creationId xmlns:a16="http://schemas.microsoft.com/office/drawing/2014/main" id="{00F16057-ABA2-BE80-408B-490B72CC14E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6F827E-917F-0687-EBD0-F119A0D4B22F}"/>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49289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F60A-2AD2-31B9-7955-51E95957DA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C1D6F68-D54F-CDBA-7383-631C33972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637040A-0533-DFAA-8E3D-0EA6F2C51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25D9B98-71C8-BEBC-77FC-DF8C1085131E}"/>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6" name="Footer Placeholder 5">
            <a:extLst>
              <a:ext uri="{FF2B5EF4-FFF2-40B4-BE49-F238E27FC236}">
                <a16:creationId xmlns:a16="http://schemas.microsoft.com/office/drawing/2014/main" id="{57870B6F-A683-CF8F-118B-7C126EC2515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831C42-B5C9-05AD-11F7-5693B3744F63}"/>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09517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C51D-B27D-4FEE-A96F-3F957FDFAC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5389712-898F-D0A6-12DC-90E31FF53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E7D8B1-F35E-9A8F-29B0-C6CC5948C7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D8E20B3-8DB7-A65D-B75D-7612F8DE0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D54C1-7E35-FA80-CFF8-6D6ACF3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330C12F-D3CD-AB90-E616-D8EA924C0E9D}"/>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8" name="Footer Placeholder 7">
            <a:extLst>
              <a:ext uri="{FF2B5EF4-FFF2-40B4-BE49-F238E27FC236}">
                <a16:creationId xmlns:a16="http://schemas.microsoft.com/office/drawing/2014/main" id="{07D99BFF-BD19-F5B1-CA13-57C0A4BEDE2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5BE3ED9-789C-7AB6-3C3E-D640260EE926}"/>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270380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4473-9001-1A39-CBA3-BF6C9F1CC90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7F3438B-892D-6448-88A8-6423703B9670}"/>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4" name="Footer Placeholder 3">
            <a:extLst>
              <a:ext uri="{FF2B5EF4-FFF2-40B4-BE49-F238E27FC236}">
                <a16:creationId xmlns:a16="http://schemas.microsoft.com/office/drawing/2014/main" id="{4E89B9BB-A014-534E-4801-30748B023EB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392EA6D-436D-A130-2DAB-902FAEB5322B}"/>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2735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84D8D-DA7E-065D-8098-7B6D1472D637}"/>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3" name="Footer Placeholder 2">
            <a:extLst>
              <a:ext uri="{FF2B5EF4-FFF2-40B4-BE49-F238E27FC236}">
                <a16:creationId xmlns:a16="http://schemas.microsoft.com/office/drawing/2014/main" id="{D5C97471-E09A-5EEA-E246-8013C2FC861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21268B6-9FF2-A915-24E5-041AE7276193}"/>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204663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0062-FF98-F261-0C51-A87C83277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3A1D25D-2154-8CB7-16A3-B08496CEA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696B724-AE81-9B2A-E59C-2D4EBD218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44696-7C1D-2146-BA1B-A991F970ACD5}"/>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6" name="Footer Placeholder 5">
            <a:extLst>
              <a:ext uri="{FF2B5EF4-FFF2-40B4-BE49-F238E27FC236}">
                <a16:creationId xmlns:a16="http://schemas.microsoft.com/office/drawing/2014/main" id="{1AFED449-4E11-B17B-E100-39B4676DD2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9BA8E51-BBB0-6EE9-4AF4-D8EB20787CC2}"/>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41961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A549-7BA1-D81B-C25B-76E5ED655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058E4C6-2CCD-C262-F8C6-FD4A20EC9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76D9C89-6B02-8254-FFBC-6049B2F42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C2B17-EF95-116D-90D9-35FB889C771D}"/>
              </a:ext>
            </a:extLst>
          </p:cNvPr>
          <p:cNvSpPr>
            <a:spLocks noGrp="1"/>
          </p:cNvSpPr>
          <p:nvPr>
            <p:ph type="dt" sz="half" idx="10"/>
          </p:nvPr>
        </p:nvSpPr>
        <p:spPr/>
        <p:txBody>
          <a:bodyPr/>
          <a:lstStyle/>
          <a:p>
            <a:fld id="{98B2AE01-A066-4229-B47D-58CD105BDA2A}" type="datetimeFigureOut">
              <a:rPr lang="en-AU" smtClean="0"/>
              <a:t>5/09/2023</a:t>
            </a:fld>
            <a:endParaRPr lang="en-AU"/>
          </a:p>
        </p:txBody>
      </p:sp>
      <p:sp>
        <p:nvSpPr>
          <p:cNvPr id="6" name="Footer Placeholder 5">
            <a:extLst>
              <a:ext uri="{FF2B5EF4-FFF2-40B4-BE49-F238E27FC236}">
                <a16:creationId xmlns:a16="http://schemas.microsoft.com/office/drawing/2014/main" id="{4C3F800D-5038-DA26-AA70-B0F5976C408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C155BC-DC27-A9B5-6CEC-B34A6863C35C}"/>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345168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AE881-87D0-87FC-BFDC-EF0142D20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016ACB5-FA69-904F-AEE9-262641ED1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E184835-8C4E-E387-D5DD-A944C439E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2AE01-A066-4229-B47D-58CD105BDA2A}" type="datetimeFigureOut">
              <a:rPr lang="en-AU" smtClean="0"/>
              <a:t>5/09/2023</a:t>
            </a:fld>
            <a:endParaRPr lang="en-AU"/>
          </a:p>
        </p:txBody>
      </p:sp>
      <p:sp>
        <p:nvSpPr>
          <p:cNvPr id="5" name="Footer Placeholder 4">
            <a:extLst>
              <a:ext uri="{FF2B5EF4-FFF2-40B4-BE49-F238E27FC236}">
                <a16:creationId xmlns:a16="http://schemas.microsoft.com/office/drawing/2014/main" id="{2479ED35-9A60-09EF-8618-52B7EC480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8563789-6F6D-0937-FFFD-C721872A5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01B96-BB40-4324-8E94-416698FAB186}" type="slidenum">
              <a:rPr lang="en-AU" smtClean="0"/>
              <a:t>‹#›</a:t>
            </a:fld>
            <a:endParaRPr lang="en-AU"/>
          </a:p>
        </p:txBody>
      </p:sp>
    </p:spTree>
    <p:extLst>
      <p:ext uri="{BB962C8B-B14F-4D97-AF65-F5344CB8AC3E}">
        <p14:creationId xmlns:p14="http://schemas.microsoft.com/office/powerpoint/2010/main" val="246463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62BA-3128-0160-81FC-6DE873EAC91F}"/>
              </a:ext>
            </a:extLst>
          </p:cNvPr>
          <p:cNvSpPr>
            <a:spLocks noGrp="1"/>
          </p:cNvSpPr>
          <p:nvPr>
            <p:ph type="ctrTitle"/>
          </p:nvPr>
        </p:nvSpPr>
        <p:spPr/>
        <p:txBody>
          <a:bodyPr/>
          <a:lstStyle/>
          <a:p>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Determinants of Housing Prices in Perth Metropolitan Suburbs</a:t>
            </a:r>
            <a:endParaRPr lang="en-AU" dirty="0"/>
          </a:p>
        </p:txBody>
      </p:sp>
      <p:sp>
        <p:nvSpPr>
          <p:cNvPr id="3" name="Subtitle 2">
            <a:extLst>
              <a:ext uri="{FF2B5EF4-FFF2-40B4-BE49-F238E27FC236}">
                <a16:creationId xmlns:a16="http://schemas.microsoft.com/office/drawing/2014/main" id="{ABC6A044-9F5A-B284-390A-0B4ED97DCBDF}"/>
              </a:ext>
            </a:extLst>
          </p:cNvPr>
          <p:cNvSpPr>
            <a:spLocks noGrp="1"/>
          </p:cNvSpPr>
          <p:nvPr>
            <p:ph type="subTitle" idx="1"/>
          </p:nvPr>
        </p:nvSpPr>
        <p:spPr/>
        <p:txBody>
          <a:bodyPr/>
          <a:lstStyle/>
          <a:p>
            <a:r>
              <a:rPr lang="en-US" dirty="0"/>
              <a:t>Team Members:</a:t>
            </a:r>
          </a:p>
          <a:p>
            <a:r>
              <a:rPr lang="en-US" dirty="0"/>
              <a:t> Adam Mayer-Diamond Praveen </a:t>
            </a:r>
            <a:r>
              <a:rPr lang="en-US" dirty="0" err="1"/>
              <a:t>Rachakonda</a:t>
            </a:r>
            <a:r>
              <a:rPr lang="en-US" dirty="0"/>
              <a:t> Steve Ramasamy</a:t>
            </a:r>
            <a:endParaRPr lang="en-AU" dirty="0"/>
          </a:p>
        </p:txBody>
      </p:sp>
    </p:spTree>
    <p:extLst>
      <p:ext uri="{BB962C8B-B14F-4D97-AF65-F5344CB8AC3E}">
        <p14:creationId xmlns:p14="http://schemas.microsoft.com/office/powerpoint/2010/main" val="107452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D6FA-F30D-280C-16FA-A6E610FB4C35}"/>
              </a:ext>
            </a:extLst>
          </p:cNvPr>
          <p:cNvSpPr>
            <a:spLocks noGrp="1"/>
          </p:cNvSpPr>
          <p:nvPr>
            <p:ph type="title"/>
          </p:nvPr>
        </p:nvSpPr>
        <p:spPr/>
        <p:txBody>
          <a:bodyPr/>
          <a:lstStyle/>
          <a:p>
            <a:r>
              <a:rPr lang="en-US" dirty="0"/>
              <a:t>Aims and Research Questions </a:t>
            </a:r>
            <a:endParaRPr lang="en-AU" dirty="0"/>
          </a:p>
        </p:txBody>
      </p:sp>
      <p:sp>
        <p:nvSpPr>
          <p:cNvPr id="3" name="Content Placeholder 2">
            <a:extLst>
              <a:ext uri="{FF2B5EF4-FFF2-40B4-BE49-F238E27FC236}">
                <a16:creationId xmlns:a16="http://schemas.microsoft.com/office/drawing/2014/main" id="{9C6F1077-76A1-73E4-3701-A5028988719C}"/>
              </a:ext>
            </a:extLst>
          </p:cNvPr>
          <p:cNvSpPr>
            <a:spLocks noGrp="1"/>
          </p:cNvSpPr>
          <p:nvPr>
            <p:ph idx="1"/>
          </p:nvPr>
        </p:nvSpPr>
        <p:spPr/>
        <p:txBody>
          <a:bodyPr>
            <a:normAutofit/>
          </a:bodyPr>
          <a:lstStyle/>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Aim: To understand the relationships between these determinants and housing prices.</a:t>
            </a:r>
            <a:endParaRPr lang="en-AU" sz="18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AU" sz="18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1. How does the age of a property and its distance from the CBD relate to its selling price?</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2. What is the impact of school proximity and transportation availability on housing prices?</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3. How do housing design features and land size influence property prices?</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4. Is there a correlation between housing prices, train station accessibility, and distance to the CBD?</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5. How do factors like school proximity and housing design collectively affect house prices?</a:t>
            </a:r>
          </a:p>
          <a:p>
            <a:r>
              <a:rPr lang="en-AU" sz="1800" dirty="0">
                <a:latin typeface="Times New Roman" panose="02020603050405020304" pitchFamily="18" charset="0"/>
                <a:cs typeface="Times New Roman" panose="02020603050405020304" pitchFamily="18" charset="0"/>
              </a:rPr>
              <a:t>Hypothesis: That the </a:t>
            </a: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determinants would influence housing prices.</a:t>
            </a:r>
            <a:endParaRPr lang="en-A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51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B902-409E-451E-266A-86C7C831C3D0}"/>
              </a:ext>
            </a:extLst>
          </p:cNvPr>
          <p:cNvSpPr>
            <a:spLocks noGrp="1"/>
          </p:cNvSpPr>
          <p:nvPr>
            <p:ph type="title"/>
          </p:nvPr>
        </p:nvSpPr>
        <p:spPr>
          <a:xfrm>
            <a:off x="838200" y="63124"/>
            <a:ext cx="10515600" cy="926779"/>
          </a:xfrm>
        </p:spPr>
        <p:txBody>
          <a:bodyPr/>
          <a:lstStyle/>
          <a:p>
            <a:r>
              <a:rPr lang="en-US" dirty="0"/>
              <a:t>			Exploratory Analysis</a:t>
            </a:r>
            <a:endParaRPr lang="en-AU" dirty="0"/>
          </a:p>
        </p:txBody>
      </p:sp>
      <p:pic>
        <p:nvPicPr>
          <p:cNvPr id="8" name="Content Placeholder 7" descr="A graph of a number of bedrooms&#10;&#10;Description automatically generated">
            <a:extLst>
              <a:ext uri="{FF2B5EF4-FFF2-40B4-BE49-F238E27FC236}">
                <a16:creationId xmlns:a16="http://schemas.microsoft.com/office/drawing/2014/main" id="{261A7800-330B-16BF-F551-C843875F535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46350" y="870444"/>
            <a:ext cx="3584030" cy="3482340"/>
          </a:xfrm>
        </p:spPr>
      </p:pic>
      <p:pic>
        <p:nvPicPr>
          <p:cNvPr id="10" name="Content Placeholder 9" descr="A graph of blue bars&#10;&#10;Description automatically generated">
            <a:extLst>
              <a:ext uri="{FF2B5EF4-FFF2-40B4-BE49-F238E27FC236}">
                <a16:creationId xmlns:a16="http://schemas.microsoft.com/office/drawing/2014/main" id="{67BDF08C-8CE2-F77B-C4F5-5E90800A37E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868289" y="832344"/>
            <a:ext cx="3892468" cy="3520440"/>
          </a:xfrm>
        </p:spPr>
      </p:pic>
      <p:pic>
        <p:nvPicPr>
          <p:cNvPr id="14" name="Picture 13" descr="A white paper with black text&#10;&#10;Description automatically generated">
            <a:extLst>
              <a:ext uri="{FF2B5EF4-FFF2-40B4-BE49-F238E27FC236}">
                <a16:creationId xmlns:a16="http://schemas.microsoft.com/office/drawing/2014/main" id="{F7FE0FC5-04B5-9C5B-FC56-2248DAF4B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661" y="4434143"/>
            <a:ext cx="11249256" cy="2235359"/>
          </a:xfrm>
          <a:prstGeom prst="rect">
            <a:avLst/>
          </a:prstGeom>
        </p:spPr>
      </p:pic>
    </p:spTree>
    <p:extLst>
      <p:ext uri="{BB962C8B-B14F-4D97-AF65-F5344CB8AC3E}">
        <p14:creationId xmlns:p14="http://schemas.microsoft.com/office/powerpoint/2010/main" val="2316258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380</Words>
  <Application>Microsoft Office PowerPoint</Application>
  <PresentationFormat>Widescreen</PresentationFormat>
  <Paragraphs>25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Determinants of Housing Prices in Perth Metropolitan Suburbs</vt:lpstr>
      <vt:lpstr>Aims and Research Questions </vt:lpstr>
      <vt:lpstr>   Exploratory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Determinants of Housing Prices in Perth Metropolitan Suburbs</dc:title>
  <dc:creator>Adam Mayer-Diamond</dc:creator>
  <cp:lastModifiedBy>Adam Mayer-Diamond</cp:lastModifiedBy>
  <cp:revision>2</cp:revision>
  <dcterms:created xsi:type="dcterms:W3CDTF">2023-09-05T10:27:04Z</dcterms:created>
  <dcterms:modified xsi:type="dcterms:W3CDTF">2023-09-05T13:33:19Z</dcterms:modified>
</cp:coreProperties>
</file>