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11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1560" cy="24915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44640" cy="12884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1560" cy="249156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44640" cy="12884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0840" cy="268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lang="pl-PL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61680" y="36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||,&amp;&amp;,|,&amp;,^,!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584000" y="1175040"/>
            <a:ext cx="3232800" cy="56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 kod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…kod1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….kod2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324040" y="1262520"/>
            <a:ext cx="5393160" cy="68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215680" y="3780000"/>
            <a:ext cx="5393160" cy="190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440000" y="1152000"/>
            <a:ext cx="3232800" cy="56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wartość1: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wartość2: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kod2;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default: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kodDefault;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180040" y="1239480"/>
            <a:ext cx="5393160" cy="49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61680" y="1548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– pętle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924920" y="1275840"/>
            <a:ext cx="3232800" cy="239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924920" y="4079160"/>
            <a:ext cx="3510000" cy="239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7087320" y="1275840"/>
            <a:ext cx="3232800" cy="239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7087320" y="4079160"/>
            <a:ext cx="3232800" cy="239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561680" y="-7560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01160" y="1286280"/>
            <a:ext cx="5218560" cy="648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531120" y="1286280"/>
            <a:ext cx="4294440" cy="55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System.out.println(”element”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+i+”:”+numbers[i];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800000" y="1086120"/>
            <a:ext cx="5218560" cy="373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486560" y="1086120"/>
            <a:ext cx="3322800" cy="58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pic>
        <p:nvPicPr>
          <p:cNvPr id="128" name="Graphic 2"/>
          <p:cNvPicPr/>
          <p:nvPr/>
        </p:nvPicPr>
        <p:blipFill>
          <a:blip r:embed="rId2"/>
          <a:stretch/>
        </p:blipFill>
        <p:spPr>
          <a:xfrm>
            <a:off x="2639880" y="4608000"/>
            <a:ext cx="1424520" cy="1424520"/>
          </a:xfrm>
          <a:prstGeom prst="rect">
            <a:avLst/>
          </a:prstGeom>
          <a:ln>
            <a:noFill/>
          </a:ln>
        </p:spPr>
      </p:pic>
      <p:pic>
        <p:nvPicPr>
          <p:cNvPr id="129" name="Graphic 7"/>
          <p:cNvPicPr/>
          <p:nvPr/>
        </p:nvPicPr>
        <p:blipFill>
          <a:blip r:embed="rId2"/>
          <a:stretch/>
        </p:blipFill>
        <p:spPr>
          <a:xfrm>
            <a:off x="5157360" y="5808240"/>
            <a:ext cx="1424520" cy="142452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2560680" y="5608800"/>
            <a:ext cx="2039400" cy="11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876560" y="4968000"/>
            <a:ext cx="2139480" cy="11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732480" y="926640"/>
            <a:ext cx="7570800" cy="58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Consolas"/>
              </a:rPr>
              <a:t>    public Car(String brand, String model, int maxSpeed, int     currentSpeed) {</a:t>
            </a:r>
            <a:br/>
            <a:r>
              <a:rPr lang="pl-PL" sz="1400" b="0" strike="noStrike" spc="-1">
                <a:solidFill>
                  <a:srgbClr val="FFFFFF"/>
                </a:solidFill>
                <a:latin typeface="Arial"/>
                <a:ea typeface="Consolas"/>
              </a:rPr>
              <a:t>        this.brand = brand;</a:t>
            </a:r>
            <a:br/>
            <a:r>
              <a:rPr lang="pl-PL" sz="1400" b="0" strike="noStrike" spc="-1">
                <a:solidFill>
                  <a:srgbClr val="FFFFFF"/>
                </a:solidFill>
                <a:latin typeface="Arial"/>
                <a:ea typeface="Consolas"/>
              </a:rPr>
              <a:t>        this.model = model;</a:t>
            </a:r>
            <a:br/>
            <a:r>
              <a:rPr lang="pl-PL" sz="1400" b="0" strike="noStrike" spc="-1">
                <a:solidFill>
                  <a:srgbClr val="FFFFFF"/>
                </a:solidFill>
                <a:latin typeface="Arial"/>
                <a:ea typeface="Consolas"/>
              </a:rPr>
              <a:t>        this.maxSpeed = maxSpeed;</a:t>
            </a:r>
            <a:br/>
            <a:r>
              <a:rPr lang="pl-PL" sz="1400" b="0" strike="noStrike" spc="-1">
                <a:solidFill>
                  <a:srgbClr val="FFFFFF"/>
                </a:solidFill>
                <a:latin typeface="Arial"/>
                <a:ea typeface="Consolas"/>
              </a:rPr>
              <a:t>        this.currentSpeed = currentSpeed;</a:t>
            </a:r>
            <a:br/>
            <a:r>
              <a:rPr lang="pl-PL" sz="1400" b="0" strike="noStrike" spc="-1">
                <a:solidFill>
                  <a:srgbClr val="FFFFFF"/>
                </a:solidFill>
                <a:latin typeface="Arial"/>
                <a:ea typeface="Consola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800000" y="861840"/>
            <a:ext cx="1989360" cy="3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428200" y="1589040"/>
            <a:ext cx="1303560" cy="3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113920" y="3960000"/>
            <a:ext cx="1989360" cy="3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2295720" y="2453040"/>
            <a:ext cx="1591560" cy="35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656000" y="1440000"/>
            <a:ext cx="521856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lang="pl-PL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50720" y="2049840"/>
            <a:ext cx="3322800" cy="25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699920" y="936000"/>
            <a:ext cx="5218560" cy="68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7536600" y="1512000"/>
            <a:ext cx="4479480" cy="41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boolean canDrink(){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if (age&gt;= DRINKING_AGE){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true;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else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false;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void printDrinkingAge(){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System.out.println(”Drinking age:  ”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+DRINKING_AGE;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96000" y="1259640"/>
            <a:ext cx="4061880" cy="617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 rot="9000">
            <a:off x="6044040" y="1409760"/>
            <a:ext cx="567756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System.out.println(title);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for (int i=0; i&lt;args.length; i++){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System.out.println(args[i]);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 rot="9000">
            <a:off x="6184440" y="4895280"/>
            <a:ext cx="5677560" cy="142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  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printArgs(”Różne”, -1,4,666,1,1,1,1);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190548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Java - podstawy</a:t>
            </a:r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618560" y="1194480"/>
            <a:ext cx="6365520" cy="66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832600" y="1259640"/>
            <a:ext cx="3831480" cy="531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someMethod(){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	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int getAge(){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setAge(int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this.age=age;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}	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</p:txBody>
      </p:sp>
      <p:sp>
        <p:nvSpPr>
          <p:cNvPr id="151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472760" y="1082880"/>
            <a:ext cx="5285880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176600" y="1193040"/>
            <a:ext cx="3831480" cy="531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18;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”Jan Kowalski”;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561680" y="2772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440000" y="1080000"/>
            <a:ext cx="5726160" cy="598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536600" y="1856520"/>
            <a:ext cx="3831480" cy="520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224000" y="1010880"/>
            <a:ext cx="5623560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416000" y="1155600"/>
            <a:ext cx="4402800" cy="531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String brand;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Radio radio;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Engine 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368000" y="1010880"/>
            <a:ext cx="10490760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ToLowerCase, repeat, isBlank, isEmpty, length i wiele innych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368000" y="1010880"/>
            <a:ext cx="10490760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Obiekty StringBuilder nie są immutable, czyli da się zmienić ich wartość.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87880" y="1946880"/>
            <a:ext cx="6404760" cy="51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System.out.println("Found: " + matcher.group());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999480" y="867600"/>
            <a:ext cx="4685040" cy="61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368000" y="1224000"/>
            <a:ext cx="5105520" cy="44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LocalDate, LocalTime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LocalDate, LocalTime bądź LocalDateTime ze Stringa. Wszystkie znaki formatujące można znaleźć tutaj: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864120" y="1800000"/>
            <a:ext cx="5321520" cy="57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800" b="1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800" b="1" strike="noStrike" spc="-1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lang="pl-PL" sz="1800" b="1" strike="noStrike" spc="-1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800" b="1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800" b="1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Skrypty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224000" y="1152000"/>
            <a:ext cx="10582200" cy="122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Język skryptowy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Używa serii komend, umieszczonych w pliku, które mogą zostać uruchomione bez procesu kompilacji.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Od Javy 11 istnieje możliwość szybkiego uruchamiania jedno plikowych programów za pomocą polecenia </a:t>
            </a: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java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, bez konieczności wcześniejszej kompilacji.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528000" y="2736000"/>
            <a:ext cx="4190040" cy="179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ScriptExample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void main(String[] args)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int x = 5;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int y = 10;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System.out.println(x * y);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224000" y="4464000"/>
            <a:ext cx="10582200" cy="122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Podejście to pozwala w przyjazny i szybki sposób pisać proste programy, automaty,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testować pewne rozwiązania bez znajomości formalnego procesu budowania i uruchamiania programów w javie. Program uruchomiony w ten sposób jest kompilowany w pamięci (nie jest tworzony plik *.class). Jest to ciekawe narzędzie dla osób rozpoczynających naukę języka Java.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uruchomić program wydajemy komendę: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 ScriptExample.java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https://developer.ibm.com/tutorials/java-theory-and-practice-2/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JShell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224360" y="936360"/>
            <a:ext cx="10582200" cy="122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JShell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Jest narzędziem dostępnym od Javy 9, pozwalającym na interaktywne używanie elementów języka Java (środowisko typu REPL – read-eval-print loop). Tradycyjnie, aby zobaczyć rezultat działania programu, należy go w całości napisać, później skompilować, a na końcu uruchomić. Z pomocą Jshell możemy pisać elementy programu, np.: zmienne, metody, instrukcje i od razu zobaczyć rezultat ich działania.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Istnieje też możliwość zdefiniowania metod, które używają zmiennych lub innych metod, które nie są jeszcze zdefiniowane. W takim wypadku dostaniemy ostrzeżenie i nie będziemy mogli korzystać z takiej metody,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Dopóki nie zdefiniujemy wszystkich brakujących elementów.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zmienić definicję istniejącej metody należy po prostu zdefiniować ją od nowa, bądź skorzystać z polecenia edit.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JShell uruchamiamy komendą jshell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Podstawowe polecenia sterujące: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  <p:graphicFrame>
        <p:nvGraphicFramePr>
          <p:cNvPr id="177" name="Table 3"/>
          <p:cNvGraphicFramePr/>
          <p:nvPr/>
        </p:nvGraphicFramePr>
        <p:xfrm>
          <a:off x="2563920" y="4340160"/>
          <a:ext cx="7540920" cy="2356200"/>
        </p:xfrm>
        <a:graphic>
          <a:graphicData uri="http://schemas.openxmlformats.org/drawingml/2006/table">
            <a:tbl>
              <a:tblPr/>
              <a:tblGrid>
                <a:gridCol w="265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/exit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Wyjście z JShell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/vars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zapamiętanych zmiennych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/methods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zapamiętanych metod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/list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Wyświetlenie wszystkich zapamiętanych elementów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/edit identyfikator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Edycja metody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/save plik.jsh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Zapis do pliku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jshell plik.jsh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Nie będąc w JShell. Odczyt z pliku</a:t>
                      </a:r>
                      <a:endParaRPr lang="pl-PL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728000" y="1253880"/>
            <a:ext cx="8847000" cy="49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… kolejne wersje języka JAVA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2014 – Powstaje JAVA SE 8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… kolejne wersje języka JAVA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2018 – Powstaje JAVA SE 11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190548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Java - zaawansowana</a:t>
            </a:r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561680" y="1010880"/>
            <a:ext cx="4062600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553960" y="1010880"/>
            <a:ext cx="3831480" cy="272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ZWYKLY, POLECONY,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PRIORYTETOWY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5758560" y="2516400"/>
            <a:ext cx="3831480" cy="272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EARTH(6371.008, 5513),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MARS(3389.5, 3933);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Planets(double rad, double den)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this.radius = rad;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this.density = den;			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double radius;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double density;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double getRadius() {return radius;}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double getDensity() {return density;}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512000" y="1008000"/>
            <a:ext cx="5320080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344000" y="1259640"/>
            <a:ext cx="4695480" cy="531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salary;	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bonusPayment;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sharesPackage;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 – nadpisywanie metod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936000" y="1560960"/>
            <a:ext cx="5502600" cy="62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nadpisać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Nadpisywana metoda musi mieć taką samą nazwę i taką samą listę argumentów, oraz ten sam (lub będący klasą pochodną zwracanego typu) zwracany typ. Nadpisywana metoda nie może też zawężać poziomu dostępu.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 nadpisywanej metodzie powinno się używać adnotacji @Override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5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984000" y="1443600"/>
            <a:ext cx="4695480" cy="531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Employee”;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Manager”;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President”;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440000" y="1152000"/>
            <a:ext cx="5824080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(nadpisać) wszystkie metody abstrakcyjne superklasy.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848000" y="1368000"/>
            <a:ext cx="4238280" cy="46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int weight;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public abstract String getDescription();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”Cpu 4GHZ, RAM 16GB”;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52000" y="1514880"/>
            <a:ext cx="5464080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560000" y="1387080"/>
            <a:ext cx="4238280" cy="46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walk();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eats bone”);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walk(){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walks”);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Klasy zagnieżdżone - Klasy Anonimowe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727560" y="1368000"/>
            <a:ext cx="5680080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Klasy anonimowe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klasy nie posiadające nazwy, zdefiniowane bezpośrednio w kodzie jako rozszerzenie innej klasy bazowej, bądź jako implementer interfejsu.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Za pomocą klasy anonimowej można stworzyć tylko jeden obiekt.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Sama klasa anonimowa nie może zawierać żadnego konstruktora.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Należy pamiętać o średniku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753240" y="1754640"/>
            <a:ext cx="5558400" cy="46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interface  Animal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nsolas"/>
              </a:rPr>
              <a:t>public class Main {</a:t>
            </a:r>
            <a:br/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nsolas"/>
              </a:rPr>
              <a:t>    public static void main(String[] args) {</a:t>
            </a:r>
            <a:br/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nsolas"/>
              </a:rPr>
              <a:t>        Animal crocodile = new Animal() {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nsolas"/>
              </a:rPr>
              <a:t>            @Override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nsolas"/>
              </a:rPr>
              <a:t>            public void eat() {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nsolas"/>
              </a:rPr>
              <a:t>                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nsolas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nsolas"/>
              </a:rPr>
              <a:t>.println("Crocodile is eating meat.");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nsolas"/>
              </a:rPr>
              <a:t>            }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nsolas"/>
              </a:rPr>
              <a:t>        };</a:t>
            </a:r>
            <a:br/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nsolas"/>
              </a:rPr>
              <a:t>        crocodile.eat();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nsolas"/>
              </a:rPr>
              <a:t>    }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nsolas"/>
              </a:rPr>
              <a:t>}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216000" y="6021720"/>
            <a:ext cx="6267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Więcej informacji: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https://www.geeksforgeeks.org/anonymous-inner-class-java/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99" name="Line 5"/>
          <p:cNvSpPr/>
          <p:nvPr/>
        </p:nvSpPr>
        <p:spPr>
          <a:xfrm flipV="1">
            <a:off x="4392000" y="5112000"/>
            <a:ext cx="2808000" cy="2156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561680" y="0"/>
            <a:ext cx="101743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Klasy zagnieżdżone - Klasy w klasie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727560" y="1368000"/>
            <a:ext cx="5680080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Klasy wewnętrzne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klasy zdefiniowane w innej klasie. Tak samo jak klasa posiada pola i metody, może posiadać także klasy.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Klasy wewnętrzne w przeciwieństwie do zwykłych klas, mogą posiadać dowolny modyfikator dostępu, w tym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pewna klasa jest wykorzystywana tylko w jednej innej klasie, to dla lepszej enkapsulacji warto ją uczynić klasą wewnętrzną.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wewnętrzna ma dostęp do pól i metod (także prywatnych) klasy, w której jest zdefiniowana.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stworzyć obiekt klasy wewnętrznej, należy najpierw stworzyć obiekt klasy zewnętrznej, a w nim obiekt klasy wewnętrznej: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7848000" y="1656000"/>
            <a:ext cx="3312000" cy="46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class OuterClass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...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class InnerClass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...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16000" y="6021720"/>
            <a:ext cx="8064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Więcej informacji: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</a:rPr>
              <a:t>https://docs.oracle.com/javase/tutorial/java/javaOO/nested.html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3528000" y="5289840"/>
            <a:ext cx="6243120" cy="54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OuterClass outerObject = new OuterClass();</a:t>
            </a:r>
            <a:endParaRPr lang="pl-PL" sz="1600" b="0" strike="noStrike" spc="-1">
              <a:latin typeface="Arial"/>
            </a:endParaRPr>
          </a:p>
          <a:p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OuterClass.InnerClass innerObject = outerObject.new InnerClass();</a:t>
            </a: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561680" y="0"/>
            <a:ext cx="1017432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Klasy zagnieżdżone - Klasy statyczne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34897" y="1368000"/>
            <a:ext cx="7415561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Klasy zagnieżdżone statyczne</a:t>
            </a:r>
            <a:r>
              <a:rPr lang="pl-PL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to klasy statyczne zdefiniowane w innej klasie (</a:t>
            </a:r>
            <a:r>
              <a:rPr lang="pl-PL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Nie istnieją zwykłe, nie zagnieżdżone klasy statyczne !</a:t>
            </a:r>
            <a:r>
              <a:rPr lang="pl-PL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pl-PL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Mogą posiadać dowolny modyfikator dostępu, w tym </a:t>
            </a:r>
            <a:r>
              <a:rPr lang="pl-PL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lang="pl-PL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l-PL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Klasa takowa ma dostęp do pól i metod statycznych (także prywatnych) klasy, w której jest zdefiniowana. Nie posiada bezpośredniego dostępu do pól i metod, które nie są </a:t>
            </a:r>
            <a:r>
              <a:rPr lang="pl-PL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lang="pl-PL" spc="-1" dirty="0" err="1">
                <a:solidFill>
                  <a:srgbClr val="FFFFFF"/>
                </a:solidFill>
                <a:latin typeface="Arial"/>
                <a:ea typeface="DejaVu Sans"/>
              </a:rPr>
              <a:t>tayczne</a:t>
            </a:r>
            <a:r>
              <a:rPr lang="pl-PL" spc="-1" dirty="0">
                <a:solidFill>
                  <a:srgbClr val="FFFFFF"/>
                </a:solidFill>
                <a:latin typeface="Arial"/>
                <a:ea typeface="DejaVu Sans"/>
              </a:rPr>
              <a:t> w klasie, w której jest zdefiniowana.</a:t>
            </a:r>
            <a:endParaRPr lang="pl-PL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Aby stworzyć obiekt klasy zagnieżdżonej </a:t>
            </a:r>
            <a:r>
              <a:rPr lang="pl-PL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staycznej</a:t>
            </a:r>
            <a:r>
              <a:rPr lang="pl-PL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należy najpierw stworzyć obiekt klasy zewnętrznej, a w nim obiekt klasy wewnętrznej:</a:t>
            </a:r>
            <a:endParaRPr lang="pl-PL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200" b="0" strike="noStrike" spc="-1" dirty="0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8257698" y="1769163"/>
            <a:ext cx="4309042" cy="46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class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OuterClass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...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static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class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StaticNestedClass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{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...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193698" y="5838562"/>
            <a:ext cx="80640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</a:rPr>
              <a:t>Więcej informacji:</a:t>
            </a:r>
            <a:endParaRPr lang="pl-PL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pc="-1" dirty="0">
                <a:solidFill>
                  <a:srgbClr val="FFFFFF"/>
                </a:solidFill>
              </a:rPr>
              <a:t>https://www.codejava.net/java-core/the-java-language/what-is-nested-classes-in-java-static-nested-classes-and-inner-classes</a:t>
            </a:r>
            <a:endParaRPr lang="pl-PL" sz="1800" b="0" strike="noStrike" spc="-1" dirty="0">
              <a:latin typeface="Arial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1170878" y="4984019"/>
            <a:ext cx="9370209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pl-PL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OuterClass.StaticNestedClass</a:t>
            </a:r>
            <a:r>
              <a:rPr lang="pl-PL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pc="-1" dirty="0" err="1">
                <a:solidFill>
                  <a:srgbClr val="FFFFFF"/>
                </a:solidFill>
                <a:latin typeface="Arial"/>
                <a:ea typeface="DejaVu Sans"/>
              </a:rPr>
              <a:t>nested</a:t>
            </a:r>
            <a:r>
              <a:rPr lang="pl-PL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Object</a:t>
            </a:r>
            <a:r>
              <a:rPr lang="pl-PL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= </a:t>
            </a:r>
            <a:r>
              <a:rPr lang="pl-PL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new</a:t>
            </a:r>
            <a:r>
              <a:rPr lang="pl-PL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OuterClass.StaticNestedClass</a:t>
            </a:r>
            <a:r>
              <a:rPr lang="pl-PL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();</a:t>
            </a:r>
            <a:endParaRPr lang="pl-PL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988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45480" y="1080000"/>
            <a:ext cx="5358600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nadpisuje, to podczas ich wykonania użyje swoich nadpisanych implementacji, a nie tych z obiektu Zwierzę.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704000" y="1008000"/>
            <a:ext cx="4238280" cy="46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System.out.println(”Animal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System.out.println(”Cat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meow(){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System.out.println(”Meow!”);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hau(){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System.out.println(”Hau!”);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337640" y="1440000"/>
            <a:ext cx="3508560" cy="49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„Write Once, Run Anywhere”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368000" y="1010880"/>
            <a:ext cx="5536080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7848000" y="1148400"/>
            <a:ext cx="3553200" cy="57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hasMp3Support;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hasUsbPort;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type;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Radio radio;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isEmployed;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Car[] carsInPossesion;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368000" y="1010880"/>
            <a:ext cx="5536080" cy="61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lang="pl-PL" sz="2000" b="0" strike="noStrike" spc="-1">
              <a:latin typeface="Arial"/>
            </a:endParaRPr>
          </a:p>
          <a:p>
            <a:pPr marL="285840" indent="-279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lang="pl-PL" sz="2000" b="0" strike="noStrike" spc="-1">
              <a:latin typeface="Arial"/>
            </a:endParaRPr>
          </a:p>
          <a:p>
            <a:pPr marL="285840" indent="-279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lang="pl-PL" sz="2000" b="0" strike="noStrike" spc="-1">
              <a:latin typeface="Arial"/>
            </a:endParaRPr>
          </a:p>
          <a:p>
            <a:pPr marL="285840" indent="-279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lang="pl-PL" sz="2000" b="0" strike="noStrike" spc="-1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10920" y="1538640"/>
            <a:ext cx="5198040" cy="57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int wynik = a / b;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System.out.println("Wynik wynosi:" + wynik);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catch(ArithmeticException e){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System.out.println("Nie można dzielić przez 0!");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396320" y="117072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41600" y="205272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7658280" y="205272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4680000" y="309600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 flipH="1">
            <a:off x="1963080" y="1394280"/>
            <a:ext cx="2419920" cy="651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0" name="CustomShape 7"/>
          <p:cNvSpPr/>
          <p:nvPr/>
        </p:nvSpPr>
        <p:spPr>
          <a:xfrm>
            <a:off x="6852240" y="1394280"/>
            <a:ext cx="2027160" cy="651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1" name="CustomShape 8"/>
          <p:cNvSpPr/>
          <p:nvPr/>
        </p:nvSpPr>
        <p:spPr>
          <a:xfrm flipH="1">
            <a:off x="5899680" y="2499840"/>
            <a:ext cx="2972880" cy="59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2" name="CustomShape 9"/>
          <p:cNvSpPr/>
          <p:nvPr/>
        </p:nvSpPr>
        <p:spPr>
          <a:xfrm>
            <a:off x="5151240" y="397836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5151240" y="4772520"/>
            <a:ext cx="334044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4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5" name="CustomShape 12"/>
          <p:cNvSpPr/>
          <p:nvPr/>
        </p:nvSpPr>
        <p:spPr>
          <a:xfrm>
            <a:off x="4849920" y="4201920"/>
            <a:ext cx="294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6" name="CustomShape 13"/>
          <p:cNvSpPr/>
          <p:nvPr/>
        </p:nvSpPr>
        <p:spPr>
          <a:xfrm>
            <a:off x="4849920" y="4998960"/>
            <a:ext cx="294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5151240" y="549324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4849920" y="5716800"/>
            <a:ext cx="294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9560160" y="320544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30" name="CustomShape 17"/>
          <p:cNvSpPr/>
          <p:nvPr/>
        </p:nvSpPr>
        <p:spPr>
          <a:xfrm>
            <a:off x="9560160" y="395280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3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9155880" y="3423240"/>
            <a:ext cx="397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20"/>
          <p:cNvSpPr/>
          <p:nvPr/>
        </p:nvSpPr>
        <p:spPr>
          <a:xfrm flipV="1">
            <a:off x="9155880" y="4125600"/>
            <a:ext cx="397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21"/>
          <p:cNvSpPr/>
          <p:nvPr/>
        </p:nvSpPr>
        <p:spPr>
          <a:xfrm>
            <a:off x="9560160" y="487080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35" name="CustomShape 22"/>
          <p:cNvSpPr/>
          <p:nvPr/>
        </p:nvSpPr>
        <p:spPr>
          <a:xfrm flipV="1">
            <a:off x="9155880" y="5043600"/>
            <a:ext cx="397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6" name="CustomShape 23"/>
          <p:cNvSpPr/>
          <p:nvPr/>
        </p:nvSpPr>
        <p:spPr>
          <a:xfrm>
            <a:off x="234360" y="3342240"/>
            <a:ext cx="4597560" cy="200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68000" y="1224000"/>
            <a:ext cx="5327640" cy="44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UWAGA! Typy generyczne można stosować jedynie do obiektów, nigdy typów prostych.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869160" y="1150920"/>
            <a:ext cx="6113520" cy="57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lang="pl-PL" sz="1600" b="0" strike="noStrike" spc="-1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480960" y="5851800"/>
            <a:ext cx="5609880" cy="12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368000" y="1224000"/>
            <a:ext cx="10290240" cy="44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024000" y="315396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7776000" y="316800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1001160" y="430596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4522320" y="4305960"/>
            <a:ext cx="244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7769160" y="5385960"/>
            <a:ext cx="2449080" cy="4402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48" name="CustomShape 8"/>
          <p:cNvSpPr/>
          <p:nvPr/>
        </p:nvSpPr>
        <p:spPr>
          <a:xfrm>
            <a:off x="4529160" y="5400000"/>
            <a:ext cx="2449080" cy="4402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49" name="CustomShape 9"/>
          <p:cNvSpPr/>
          <p:nvPr/>
        </p:nvSpPr>
        <p:spPr>
          <a:xfrm>
            <a:off x="1008000" y="5457960"/>
            <a:ext cx="2449080" cy="44028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50" name="CustomShape 10"/>
          <p:cNvSpPr/>
          <p:nvPr/>
        </p:nvSpPr>
        <p:spPr>
          <a:xfrm flipH="1">
            <a:off x="2226240" y="3600000"/>
            <a:ext cx="1699920" cy="651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1" name="CustomShape 11"/>
          <p:cNvSpPr/>
          <p:nvPr/>
        </p:nvSpPr>
        <p:spPr>
          <a:xfrm>
            <a:off x="4729680" y="3610440"/>
            <a:ext cx="1096560" cy="68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2" name="CustomShape 12"/>
          <p:cNvSpPr/>
          <p:nvPr/>
        </p:nvSpPr>
        <p:spPr>
          <a:xfrm flipH="1">
            <a:off x="2220120" y="4752000"/>
            <a:ext cx="360" cy="64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3" name="CustomShape 13"/>
          <p:cNvSpPr/>
          <p:nvPr/>
        </p:nvSpPr>
        <p:spPr>
          <a:xfrm flipH="1">
            <a:off x="5748120" y="4752000"/>
            <a:ext cx="360" cy="64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54" name="CustomShape 14"/>
          <p:cNvSpPr/>
          <p:nvPr/>
        </p:nvSpPr>
        <p:spPr>
          <a:xfrm flipH="1">
            <a:off x="8988120" y="3614040"/>
            <a:ext cx="360" cy="1766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368000" y="1224000"/>
            <a:ext cx="4602240" cy="53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6264000" y="1080000"/>
            <a:ext cx="5754240" cy="546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369800" y="937800"/>
            <a:ext cx="4746240" cy="53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6264000" y="2376000"/>
            <a:ext cx="5754240" cy="244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368000" y="1224000"/>
            <a:ext cx="4602240" cy="53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5976000" y="1944000"/>
            <a:ext cx="5754240" cy="35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080000" y="1224000"/>
            <a:ext cx="10938600" cy="53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lang="pl-PL" sz="1900" b="0" strike="noStrike" spc="-1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lang="pl-PL" sz="1900" b="0" strike="noStrike" spc="-1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900" b="0" strike="noStrike" spc="-1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lang="pl-PL" sz="1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137960" y="1050840"/>
            <a:ext cx="10938600" cy="53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jednoprocesorowej, są one przełączane w krótkich przedziałach czasu (co powoduje wrażenie, że są one wykonywane równolegle (w tym samym czasie).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wieloprocesorowych. To czy do obsługi naszych wątków zostanie użyty jeden czy też więcej procesorów zależy od JVM i systemu operacyjnego. Zazwyczaj, kiedy istnieje taka możliwość, przetwarzanie równoległe jest używane.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61840" y="1728360"/>
            <a:ext cx="5393160" cy="49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03520" y="1728360"/>
            <a:ext cx="8777160" cy="49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720000" y="1728000"/>
            <a:ext cx="9858960" cy="433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720000" y="1728000"/>
            <a:ext cx="9858960" cy="46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864000" y="1655640"/>
            <a:ext cx="5250960" cy="47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+ Thread.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264000" y="1368000"/>
            <a:ext cx="5466960" cy="546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lang="pl-PL" sz="18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2952000" y="1944000"/>
            <a:ext cx="6705360" cy="53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936000" y="1369080"/>
            <a:ext cx="6115320" cy="53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38240" y="6192000"/>
            <a:ext cx="136908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2376000" y="6192000"/>
            <a:ext cx="165132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4968000" y="6179040"/>
            <a:ext cx="165132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7488000" y="6192000"/>
            <a:ext cx="165132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10080000" y="6194160"/>
            <a:ext cx="1651320" cy="440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284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12"/>
          <p:cNvSpPr/>
          <p:nvPr/>
        </p:nvSpPr>
        <p:spPr>
          <a:xfrm>
            <a:off x="7167960" y="1512000"/>
            <a:ext cx="5211360" cy="438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936000" y="1369080"/>
            <a:ext cx="6115320" cy="53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6879960" y="2376000"/>
            <a:ext cx="521136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20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1008000" y="1872000"/>
            <a:ext cx="5323320" cy="53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480000" y="1980720"/>
            <a:ext cx="5611320" cy="384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lang="pl-PL" sz="1600" b="0" i="1" strike="noStrike" spc="-1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61480" y="1728360"/>
            <a:ext cx="5393160" cy="49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 rot="21553200">
            <a:off x="2466000" y="2630880"/>
            <a:ext cx="1577160" cy="266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 rot="21553200">
            <a:off x="5418000" y="2630880"/>
            <a:ext cx="1577160" cy="266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4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8354160" y="1728000"/>
            <a:ext cx="1719000" cy="1215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8282160" y="4895640"/>
            <a:ext cx="1719000" cy="1215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4320000" y="3383640"/>
            <a:ext cx="1071000" cy="33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8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1"/>
          <p:cNvSpPr/>
          <p:nvPr/>
        </p:nvSpPr>
        <p:spPr>
          <a:xfrm>
            <a:off x="7058160" y="3685320"/>
            <a:ext cx="1071000" cy="5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61680" y="72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998720" y="863640"/>
            <a:ext cx="8413200" cy="465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 I dodaniu do niej wartości 1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</p:txBody>
      </p:sp>
      <p:sp>
        <p:nvSpPr>
          <p:cNvPr id="105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561680" y="0"/>
            <a:ext cx="9060840" cy="12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633320" y="1087560"/>
            <a:ext cx="8917200" cy="635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‘A’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‘\u0041’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470</TotalTime>
  <Words>5874</Words>
  <Application>Microsoft Office PowerPoint</Application>
  <PresentationFormat>Widescreen</PresentationFormat>
  <Paragraphs>1131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Pomorska Fundacja Inicjatyw Gospodarczych</dc:creator>
  <dc:description/>
  <cp:lastModifiedBy>Krajnik, Piotr (Nokia - PL/Bydgoszcz)</cp:lastModifiedBy>
  <cp:revision>83</cp:revision>
  <dcterms:created xsi:type="dcterms:W3CDTF">2016-06-24T11:21:15Z</dcterms:created>
  <dcterms:modified xsi:type="dcterms:W3CDTF">2020-03-17T12:56:22Z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49</vt:i4>
  </property>
</Properties>
</file>