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jpeg" ContentType="image/jpeg"/>
  <Override PartName="/ppt/media/image2.png" ContentType="image/png"/>
  <Override PartName="/ppt/media/image5.png" ContentType="image/png"/>
  <Override PartName="/ppt/media/image3.jpeg" ContentType="image/jpeg"/>
  <Override PartName="/ppt/media/image4.png" ContentType="image/png"/>
  <Override PartName="/ppt/media/image6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rot="5400000">
            <a:off x="0" y="0"/>
            <a:ext cx="2498760" cy="2498760"/>
          </a:xfrm>
          <a:prstGeom prst="rtTriangle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Obraz 10" descr=""/>
          <p:cNvPicPr/>
          <p:nvPr/>
        </p:nvPicPr>
        <p:blipFill>
          <a:blip r:embed="rId3"/>
          <a:stretch/>
        </p:blipFill>
        <p:spPr>
          <a:xfrm>
            <a:off x="0" y="0"/>
            <a:ext cx="2751840" cy="129564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19504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l-PL" sz="1800" spc="-1" strike="noStrike">
                <a:latin typeface="Arial"/>
              </a:rPr>
              <a:t>Kliknij, aby edytować format tekstu tytułu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latin typeface="Arial"/>
              </a:rPr>
              <a:t>Kliknij, aby edytować format tekstu konspektu</a:t>
            </a:r>
            <a:endParaRPr b="0" lang="pl-PL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800" spc="-1" strike="noStrike">
                <a:latin typeface="Arial"/>
              </a:rPr>
              <a:t>Drugi poziom konspektu</a:t>
            </a:r>
            <a:endParaRPr b="0" lang="pl-PL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latin typeface="Arial"/>
              </a:rPr>
              <a:t>Trzeci poziom konspektu</a:t>
            </a:r>
            <a:endParaRPr b="0" lang="pl-PL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800" spc="-1" strike="noStrike">
                <a:latin typeface="Arial"/>
              </a:rPr>
              <a:t>Czwarty poziom konspektu</a:t>
            </a:r>
            <a:endParaRPr b="0" lang="pl-PL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latin typeface="Arial"/>
              </a:rPr>
              <a:t>Piąty poziom konspektu</a:t>
            </a:r>
            <a:endParaRPr b="0" lang="pl-PL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latin typeface="Arial"/>
              </a:rPr>
              <a:t>Szósty poziom konspektu</a:t>
            </a:r>
            <a:endParaRPr b="0" lang="pl-PL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latin typeface="Arial"/>
              </a:rPr>
              <a:t>Siódmy poziom konspektu</a:t>
            </a:r>
            <a:endParaRPr b="0" lang="pl-PL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 rot="5400000">
            <a:off x="0" y="0"/>
            <a:ext cx="2498760" cy="2498760"/>
          </a:xfrm>
          <a:prstGeom prst="rtTriangle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" name="Obraz 10" descr=""/>
          <p:cNvPicPr/>
          <p:nvPr/>
        </p:nvPicPr>
        <p:blipFill>
          <a:blip r:embed="rId3"/>
          <a:stretch/>
        </p:blipFill>
        <p:spPr>
          <a:xfrm>
            <a:off x="0" y="0"/>
            <a:ext cx="2751840" cy="129564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l-PL" sz="4400" spc="-1" strike="noStrike">
                <a:latin typeface="Arial"/>
              </a:rPr>
              <a:t>Kliknij, aby edytować format tekstu tytułu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Kliknij, aby edytować format tekstu konspektu</a:t>
            </a:r>
            <a:endParaRPr b="0" lang="pl-P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latin typeface="Arial"/>
              </a:rPr>
              <a:t>Drugi poziom konspektu</a:t>
            </a:r>
            <a:endParaRPr b="0" lang="pl-P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latin typeface="Arial"/>
              </a:rPr>
              <a:t>Trzeci poziom konspektu</a:t>
            </a:r>
            <a:endParaRPr b="0" lang="pl-P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latin typeface="Arial"/>
              </a:rPr>
              <a:t>Czwarty poziom konspektu</a:t>
            </a:r>
            <a:endParaRPr b="0" lang="pl-P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Piąty poziom konspektu</a:t>
            </a:r>
            <a:endParaRPr b="0" lang="pl-P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Szósty poziom konspektu</a:t>
            </a:r>
            <a:endParaRPr b="0" lang="pl-P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Siódmy poziom konspektu</a:t>
            </a:r>
            <a:endParaRPr b="0" lang="pl-P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561680" y="1905480"/>
            <a:ext cx="906804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Wprowadzenie do języka JAVA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561680" y="3456000"/>
            <a:ext cx="9068040" cy="269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l-PL" sz="3200" spc="-1" strike="noStrike">
                <a:solidFill>
                  <a:srgbClr val="ffffff"/>
                </a:solidFill>
                <a:latin typeface="Arial"/>
                <a:ea typeface="DejaVu Sans"/>
              </a:rPr>
              <a:t>Piotr Krajnik</a:t>
            </a:r>
            <a:endParaRPr b="0" lang="pl-PL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561680" y="0"/>
            <a:ext cx="906804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Instrukcje - if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1584000" y="1175040"/>
            <a:ext cx="3240000" cy="56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INSTRUKCJA if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if (warunek)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INSTRUKCJA if else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if (warunek)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kod1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 else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.kod2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5324040" y="1262520"/>
            <a:ext cx="5400360" cy="69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warunek logiczny jest spełniony, zostanie wykonany kod objęty instrukcją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5215680" y="3780000"/>
            <a:ext cx="5400360" cy="191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warunek logiczny jest spełniony, zostanie wykonany kod1, a kod2 nie zostanie wykonany.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 przeciwnym razie (tj. jeśli warunek logiczny nie jest spełniony, wykonany zostanie kod2, a kod1 nie zostanie wykonany</a:t>
            </a: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1561680" y="0"/>
            <a:ext cx="906804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Instrukcje - switch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1440000" y="1152000"/>
            <a:ext cx="3240000" cy="56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INSTRUKCJA switch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switch (zmienna)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case wartość1: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kod1;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break;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case wartość2: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kod2;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break;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default: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kodDefault;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break;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5180040" y="1239480"/>
            <a:ext cx="5400360" cy="496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zmienna przyjmie wartość1 zostanie wykonany kod1. Jeżeli zmienna przyjmie wartość2 zostanie wykonany kod2. Jeżeli wartość zmiennej nie pasuje do żadnego z case-ów, zostanie wykonany kodDefault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Uwaga!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 zaczyna się wykonywać od pasującego do wartości zmiennej case, do napotkanie instrukcji break; Jeżeli instrukcji break nie ma, zostanie wykonany również kod pozostałych case-ów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Blok default nie musi znajdować się jako ostatni.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561680" y="15480"/>
            <a:ext cx="906804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Instrukcje – pętle for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1924920" y="1275840"/>
            <a:ext cx="3240000" cy="240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PĘTLA for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for(int i=1; i&lt;MAX; i++)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1924920" y="4079160"/>
            <a:ext cx="3517200" cy="240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PĘTLA enhanced for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for(Order myOrder : orders)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7087320" y="1275840"/>
            <a:ext cx="3240000" cy="240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PĘTLA while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while(warunek)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120" name="CustomShape 5"/>
          <p:cNvSpPr/>
          <p:nvPr/>
        </p:nvSpPr>
        <p:spPr>
          <a:xfrm>
            <a:off x="7087320" y="4079160"/>
            <a:ext cx="3240000" cy="240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PĘTLA do while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do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 while(warunek)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1561680" y="-75600"/>
            <a:ext cx="906804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Tablice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1001160" y="1286280"/>
            <a:ext cx="5225760" cy="648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Tablica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jest uporządkowanym zbiorem elementów tego samego typu, który ma z góry określony rozmiar (określamy w momencie tworzenia)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Do poszczególnych elementów odwołujemy się poprzez indeksy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Pierwszy element tablicy to indeks 0, a nie 1!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Sama tablica jest obiektem, nie typem prostym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Elementami tablicy mogą być inne tablice – mówimy wtedy o tablicach wielowymiarowych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Tablica może zostać zainicjowana zaraz przy deklaracji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6531120" y="1286280"/>
            <a:ext cx="4301640" cy="557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int[] numbers = new int[7];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numbers[0]=66;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numbers[6]=1;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for (int i=0; i&lt;numbers.length; i++){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System.out.println(”element”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+i+”:”+numbers[i];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int[] numbers = {1, 3, -9, 1};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int[][] = twoDimArray = new[3][];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byte[][] = {{1, 2}, {6, 7, 1 ,1}, {1}}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String[] = {”Ala”, ”ma”, ”kota”}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561680" y="0"/>
            <a:ext cx="906804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– typy złożone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1800000" y="1086120"/>
            <a:ext cx="5225760" cy="374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Klasa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to szablon, który zawiera definicję pól (stan) i metod (zmiana stanu, realizowanie zachowania), za pomocą którego tworzy się konkretne obiekty (należące do tej klasy)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Polami klasy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mogą być zmienne proste (np.: int, long, boolean …), albo obiekty utworzone z innych klas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Metody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zawierają kod, który m. in. operuje na polach. Mogą one zwracać jakieś dane, lecz nie muszą tego robić (typ zwracany void)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7486560" y="1086120"/>
            <a:ext cx="3330000" cy="584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model;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maxSpeed;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currentSpeed;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getBrand()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return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setBrand(String brand)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this.brand =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accelerate(int value){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currentSpeed+=value;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</p:txBody>
      </p:sp>
      <p:pic>
        <p:nvPicPr>
          <p:cNvPr id="127" name="Graphic 2" descr=""/>
          <p:cNvPicPr/>
          <p:nvPr/>
        </p:nvPicPr>
        <p:blipFill>
          <a:blip r:embed="rId1"/>
          <a:stretch/>
        </p:blipFill>
        <p:spPr>
          <a:xfrm>
            <a:off x="2639880" y="4608000"/>
            <a:ext cx="1431720" cy="1431720"/>
          </a:xfrm>
          <a:prstGeom prst="rect">
            <a:avLst/>
          </a:prstGeom>
          <a:ln>
            <a:noFill/>
          </a:ln>
        </p:spPr>
      </p:pic>
      <p:pic>
        <p:nvPicPr>
          <p:cNvPr id="128" name="Graphic 7" descr=""/>
          <p:cNvPicPr/>
          <p:nvPr/>
        </p:nvPicPr>
        <p:blipFill>
          <a:blip r:embed="rId2"/>
          <a:stretch/>
        </p:blipFill>
        <p:spPr>
          <a:xfrm>
            <a:off x="5157360" y="5808240"/>
            <a:ext cx="1431720" cy="1431720"/>
          </a:xfrm>
          <a:prstGeom prst="rect">
            <a:avLst/>
          </a:prstGeom>
          <a:ln>
            <a:noFill/>
          </a:ln>
        </p:spPr>
      </p:pic>
      <p:sp>
        <p:nvSpPr>
          <p:cNvPr id="129" name="CustomShape 4"/>
          <p:cNvSpPr/>
          <p:nvPr/>
        </p:nvSpPr>
        <p:spPr>
          <a:xfrm>
            <a:off x="2560680" y="5608800"/>
            <a:ext cx="2046600" cy="118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brand: Fiat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model: 126p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maxSpeed: 120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currentSpeed: 45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4876560" y="4968000"/>
            <a:ext cx="2146680" cy="118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brand: Ferrari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model: F40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maxSpeed: 350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currentSpeed: 124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561680" y="0"/>
            <a:ext cx="906804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składowe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6078240" y="936000"/>
            <a:ext cx="3330000" cy="584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model;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maxSpeed;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currentSpeed;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getBrand()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return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setBrand(String brand)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this.brand =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accelerate(int value){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currentSpeed+=value;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4032000" y="936000"/>
            <a:ext cx="199656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Deklaracja klasy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4608000" y="1593360"/>
            <a:ext cx="131076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Pola klasy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4266000" y="2958480"/>
            <a:ext cx="199656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Metody klasy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561680" y="0"/>
            <a:ext cx="906804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pola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1656000" y="1440000"/>
            <a:ext cx="5225760" cy="435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Pole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klasy to zmienna lub stała zadeklarowana w klasie, lecz nie w metodzie klasy. Pola reprezentują aktualny stan obiektu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chcemy aby pole było stałą, musimy użyć przy nim słowa kluczowego </a:t>
            </a:r>
            <a:r>
              <a:rPr b="1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final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Istnieją tak zwane pola statyczne, są to pola, które są współdzielone przez wszystkie obiekty z danej klasy, czyli należą do klasy, nie do konkretnego obiektu. Jeżeli pole nie jest statyczne, to każdy utworzony obiekt posiada swoją kopię takiego pola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7650720" y="2049840"/>
            <a:ext cx="3330000" cy="255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age;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static final int DRINKING_AGE = 18;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//constructors and methods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561680" y="0"/>
            <a:ext cx="906804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metody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1699920" y="936000"/>
            <a:ext cx="5225760" cy="684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00a65d"/>
                </a:solidFill>
                <a:latin typeface="Arial"/>
                <a:ea typeface="DejaVu Sans"/>
              </a:rPr>
              <a:t>Metody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to zbiór linii kodu zgrupowanych razem w celu wykonania operacji na danych,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Metody mogą modyfikować stan własnego lub innego obiektu.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Metody mogą, lecz nie muszą przyjmować argumenty, czyli dane wejściowe do metody.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Jeżeli metoda przyjmuje argumenty, to są one umieszczone w okrągłych nawiasach zaraz za jej nazwą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Metody mogą, lecz nie muszą zwracać wartość. Jeżeli zwracają, to typ zwracanej wartości musi się znajdować przed nazwą metody, w ciele metody musi się znaleźć też instrukcja return.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Jeżeli metoda nic nie zwraca, wtedy zamiast zwracanego typu należy użyć słowa void przed jej nazwą.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Metody podobnie jak pola mogą należeć do klasy zamiast do konkretnego obiektu. Są to metody statyczne i przed ich nazwą należy użyć słowa static.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Metody statyczne mogą korzystać jedynie z pól statycznych.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7536600" y="1512000"/>
            <a:ext cx="4486680" cy="41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age;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static final int DRINKING_AGE = 18;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boolean canDrink(){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if (age&gt;= DRINKING_AGE){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return true;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 else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return false;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static void printDrinkingAge(){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System.out.println(”Drinking age:  ”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+DRINKING_AGE;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561680" y="0"/>
            <a:ext cx="906804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Varargs – Metody o zmiennej liczbie argumentów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1296000" y="1259640"/>
            <a:ext cx="4069080" cy="61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Tradycyjne metody mają z góry ustaloną liczbę argumentów (lub nie mają argumentów), przy czym każdy z nich jest określonego typu.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Jest możliwość zadeklarowania metody, która posiada tak zwany </a:t>
            </a: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vararg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– zmienną liczbę argumentów. Użytkownik decyduje przy wywołaniu metody ile argumentów w niej chce umieścić.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W jednej metodzie może istnieć tylko jeden vararg.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Jeżeli w metodzie istnieje vararg, to musi być on być zdefiniowany jako ostatni argument.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 rot="9000">
            <a:off x="6051240" y="1416960"/>
            <a:ext cx="5684760" cy="310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printArgs(String title, int… args)   {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System.out.println(title);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for (int i=0; i&lt;args.length; i++){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System.out.println(args[i]);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 rot="9000">
            <a:off x="6191640" y="4902480"/>
            <a:ext cx="5684760" cy="142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Microsoft YaHei"/>
              </a:rPr>
              <a:t>printArgs(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”Jedynki”, 1,1,1);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Microsoft YaHei"/>
              </a:rPr>
              <a:t>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Microsoft YaHei"/>
              </a:rPr>
              <a:t>printArgs(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”Parzyste”, 2,6,12,8,2);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printArgs(”Różne”, -1,4,666,1,1,1,1);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561680" y="0"/>
            <a:ext cx="906804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Modyfikatory dostępu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1618560" y="1194480"/>
            <a:ext cx="6372720" cy="667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W javie istnieją 3 słowa kluczowe określające modyfikatory dostępu, lecz 4 poziomy dostępu.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private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widoczność elementu tylko w ramach klasy, która go deklaruje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protected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widoczność elementu w ramach wszystkich klas należących do tego samego pakietu, oraz dla klas należących do innych pakietów, ale tylko przez dziedziczenie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package-private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lub default (bez słowa kluczowego) widoczność elementu w ramach wszystkich klas należących do tego samego pakietu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public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widoczność elementu we wszystkich pakietach. Najmniej restrykcyjny poziom dostępu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ed1c24"/>
                </a:solidFill>
                <a:latin typeface="Arial"/>
                <a:ea typeface="DejaVu Sans"/>
              </a:rPr>
              <a:t>UWAGA!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Klasy mogą mieć tylko poziomy dostępu public i package-private, natomiast pola, metody i konstruktory wszystkie 4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600" spc="-1" strike="noStrike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8832600" y="1259640"/>
            <a:ext cx="3838680" cy="532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protected int age;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public Person(String name, int age){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this.age = age;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this.name = name;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void someMethod(){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public int getAge(){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return age;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setAge(int age){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this.age=age;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</p:txBody>
      </p:sp>
      <p:sp>
        <p:nvSpPr>
          <p:cNvPr id="149" name="Line 4"/>
          <p:cNvSpPr/>
          <p:nvPr/>
        </p:nvSpPr>
        <p:spPr>
          <a:xfrm flipV="1">
            <a:off x="6984000" y="3744000"/>
            <a:ext cx="1944000" cy="504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561680" y="0"/>
            <a:ext cx="906804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O języku JAVA - historia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668600" y="1584000"/>
            <a:ext cx="8854200" cy="496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1991 – Sun Microsystems projekt GREEN, powstaje nowy język OAK, James Gosling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1995 – pierwsza wersja języka JAVA. Nazwa pochodzi od jednego z gatunków kawy.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… 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kolejne wersje języka JAVA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2010 – Oracle przejmuje Sun-a, a wraz z nim język JAVA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2014 – Powstaje JAVA SE8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1561680" y="0"/>
            <a:ext cx="906804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konstruktory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1472760" y="1082880"/>
            <a:ext cx="5293080" cy="611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00a65d"/>
                </a:solidFill>
                <a:latin typeface="Arial"/>
                <a:ea typeface="DejaVu Sans"/>
              </a:rPr>
              <a:t>Konstruktor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to blok kodu, wywoływany przy tworzeniu obiektu, służący do inicjalizacji jego stanu początkowego (Nadanie polom ich początkowych wartości).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nie jest metodą.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musi się nazywać dokładnie tak samo jak klasa, w której jest zdefiniowany i której dotyczy.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nie ma typu zwracanego jak metoda (nie używa się tutaj nawet słowa kluczowego void).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może jednak podobnie jak metoda przyjmować argumenty, ale nie musi.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Klasa może mieć kilka konstruktorów, różniących się listą parametrów.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Do konstruktora można przypisać każdy z 4 poziomów dostępu (public, private, protected, package-private)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jest wywoływany w kodzie za pomocą słowa kluczowego new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7176600" y="1193040"/>
            <a:ext cx="3838680" cy="532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protected int age;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Person(String name, int age){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this.age = age;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this.name = name;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Person(){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this.age = 18;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this.name = ”Jan Kowalski”;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Person personPiotr = new Person(”Piotr”,27);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Person personUnknown = new Person();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1561680" y="27720"/>
            <a:ext cx="906804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– konstruktory domyślne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1440000" y="1080000"/>
            <a:ext cx="5733360" cy="599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w naszej klasie nie zadeklarujemy żadnego konstruktora, zostanie do niej dostarczony automatycznie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konstruktor domyślny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domyślny jest zawsze bezargumentowy i posiada identyczny poziom dostępu jak klasa, do której będzie dostarczony.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Obiekt stworzony za pomocą takiego konstruktora przypisze polom ich domyślne wartości.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Dla pól byte, short, int, long wartość 0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Dla pól float, double wartość 0.0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Dla pola char wartość znaku pustego ’’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Dla pola typu boolean wartość false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Dla każdej referencji do innego obiektu wartość null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7536600" y="1856520"/>
            <a:ext cx="3838680" cy="52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protected int age;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//getters and setters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Person person = new Person();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1561680" y="0"/>
            <a:ext cx="906804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Pakiety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1224000" y="1010880"/>
            <a:ext cx="5630760" cy="611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Rolą </a:t>
            </a: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pakietu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jest wprowadzenie porządku w plikach klas. Idea pakietu jest podobna do struktury katalogów na komputerze.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Przyjęło się, że pakiety deklaruje się w porządku: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domena.nazwa_firmy.projekt.moduł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Np.: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com.sdacademy.example.utils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com.sdacademy.example.entities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Deklaracja do jakiego pakietu należy klasa jest zawsze w pierwszej linii pliku. Używa się w tym celu słowa kluczowego package.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Aby użyć w naszej klasie pola innej klasy należącej do innego pakietu, należy tą klasę zaimportować. Importy są definiowane zaraz po deklaracji pakietu naszej klasy.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7416000" y="1155600"/>
            <a:ext cx="4410000" cy="532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package com.sdacademy.example.vehicles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import com.sdacademy.example.devices.Radio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import com.sdacademy.example.devices.Engine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protected String brand;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maxSpeed;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Radio radio;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Engine engine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//getters and setters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561680" y="0"/>
            <a:ext cx="906804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Typ Enum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1561680" y="1010880"/>
            <a:ext cx="4069800" cy="611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Enum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to specjalny typ, który zawiera skończony zbiór wybranych wartości.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Powinno się go używać wtedy, gdy chcemy użyć zmiennej z ograniczonymi możliwymi wartościami.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Istnieje bardziej rozbudowana wersja Enuma, która może zawierać dodatkowe informacje dla każdej stałej, w postaci pól, jak w klasach.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Wszystkie wartości w Enumach powinny być zdefiniowane wielkimi literami.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8256600" y="1152000"/>
            <a:ext cx="3838680" cy="273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enum ListPocztowy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ZWYKLY, POLECONY,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PRIORYTETOWY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ListPolecony list = ListPolecony.ZWYKLY;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5736600" y="2665800"/>
            <a:ext cx="3838680" cy="273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enum Planet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EARTH(6371.008, 5513),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MARS(3389.5, 3933);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Planets(double rad, double den)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this.radius = rad;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this.density = den;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private double radius;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private double density;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double getRadius() {return radius;}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double getDensity() {return density;}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Planet p = Planet.EARTH;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System.out.println(p.getRadius());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1561680" y="0"/>
            <a:ext cx="906804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dziedziczenie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1512000" y="1008000"/>
            <a:ext cx="5327280" cy="611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Dziedziczenie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pozwala na wyodrębnienie wspólnych cech obiektów różnych klas. Pola i metody wspólne dla klas, definiujemy w klasie bazowej. Klasy, które będą dziedziczyły z klasy bazowej, będą zawierać zarówno pola i metody do niej należące, jak i własne swoje specyficzne pola i metody.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Klasa pochodna nie może dziedziczyć pól i metod, które są w klasie bazowej private, oraz tych, które są package-private, jeśli klasa bazowa i pochodna są w różnych pakietach.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 ten sposób unikamy duplikowania kodu.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Klasa, która dziedziczy nazywa się klasą rozszerzoną. W celu dziedziczenia klas używamy słowa kluczowego extends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7344000" y="1259640"/>
            <a:ext cx="4702680" cy="532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Employee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String name;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 age;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double salary;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LineManager extends Employee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double bonusPayment; 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ChiefExecutiveOfficer extends LineManager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 sharesPackage; 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1561680" y="0"/>
            <a:ext cx="906804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Dziedziczenie – przeciążanie metod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936000" y="1560960"/>
            <a:ext cx="5509800" cy="621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Klasa rozszerzająca klasę bazową, może chcieć zmienić część dziedziczonych metod(nadpisać je), tak aby je do siebie dostosować.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Aby taki cel zrealizować, należy w klasie pochodnej </a:t>
            </a:r>
            <a:r>
              <a:rPr b="0" lang="pl-PL" sz="1500" spc="-1" strike="noStrike">
                <a:solidFill>
                  <a:srgbClr val="00a65d"/>
                </a:solidFill>
                <a:latin typeface="Arial"/>
                <a:ea typeface="DejaVu Sans"/>
              </a:rPr>
              <a:t>przeciążyć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daną metodę.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Przeciążana metoda musi mieć taką samą nazwę i taką samą listę argumentów, oraz ten sam (lub będący klasą pochodną zwracanego typu) zwracany typ. Przeciążana metoda nie może też zawężać poziomu dostępu.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Klasa pochodna nie może dziedziczyć pól i metod, które są w klasie bazowej private, oraz tych, które są package-private, jeśli klasa bazowa i pochodna są w różnych pakietach.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W ten sposób unikamy duplikowania kodu.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Klasa, która dziedziczy nazywa się klasą rozszerzoną. W celu dziedziczenia klas używamy słowa kluczowego extends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Przy przeciążonej metodzie powinno się używać adnotacji @Override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500" spc="-1" strike="noStrike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6984000" y="1443600"/>
            <a:ext cx="4702680" cy="532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Employee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getDescription(){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return ”I’m Employee”;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Manager extends Employee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getDescription(){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return ”I’m Manager”;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ChiefExecutiveOfficer extends Manager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@Override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getDescription(){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return ”I’m President”;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1561680" y="0"/>
            <a:ext cx="906804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i metody abstrakcyjne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1440000" y="1152000"/>
            <a:ext cx="5831280" cy="611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 niektórych wypadkach nie ma sensu, lub wręcz nie da się sensownie implementować metod w klasach bazowych, gdyż mogą być one zbyt ogólne. W takim wypadku warto zadeklarować je jako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klasy abstrakcyjne,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zawierające metody abstrakcyjne (te których nie ma sensu implementować w tak ogólnej klasie).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klasa jest abstrakcyjna, to nie można tworzyć obiektów z takiej klasy.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w klasie choć jedna metoda jest abstrakcyjna, to cała klasa musi być abstrakcyjna.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Klasę abstrakcyjną należy rozszerzyć, a klasa która ją rozszerza musi zaimplementować (przeciążyć) wszystkie metody abstrakcyjne superklasy.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7848000" y="1368000"/>
            <a:ext cx="4245480" cy="46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abstract class Device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 weight;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abstract String getDescription();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Computer extends Device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getDescription(){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return ”Cpu 4GHZ, RAM 16GB”;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1561680" y="0"/>
            <a:ext cx="906804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Interfejsy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1152000" y="1514880"/>
            <a:ext cx="5471280" cy="611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Interfejs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jest kontraktem nałożonym na klasę, która go implementuje. Zawiera nagłówki metod, które muszą być zawarte w klasie.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Klasa może implementować wiele interfejsów. W takim wypadku, musi zdefiniować wszystkie metody wskazane przez każdy z tych interfejsów.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Nie da się utworzyć instancji interfejsu.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Interfejsy implementuje się za pomocą słowa kluczowego implements.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7560000" y="1387080"/>
            <a:ext cx="4245480" cy="46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interface  Animal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void eat();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void walk();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Dog implements Animal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eat(){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System.out.println(”Dog eats bone”);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walk(){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System.out.println(”Dog walks”);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561680" y="0"/>
            <a:ext cx="906804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Polimorfizm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1545480" y="1080000"/>
            <a:ext cx="5365800" cy="611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Polimorfizm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to inaczej wielopostaciowość. Jeżeli klasa Kot dziedziczy z klasy Zwierzę, wtedy możemy powiedzieć, że kot to nie tylko Kot, ale i Zwierzę. Pod zmienną referencyjną typu Zwierzę możemy podstawić obiekt typu Kot. Obiekt ten będzie widział wtedy tylko metody, które definiuje Zwierzę, a jeśli któreś z nich przeciąża, to podczas ich wykonania użyje swoich przeciążonych implementacji, a nie tych z obiektu Zwierzę.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To samo tyczy się implementerów interfejsów. Pod zmienną referencyjną interfejsu można przypisać obiekty klas, które implementują ten interfejs.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Animal animal = new Cat();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animal widzi tylko metodę eat()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Animal[] animals = {new Cat(), new Dog(), new Cat()};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7704000" y="1008000"/>
            <a:ext cx="4245480" cy="46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 Animal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void eat(){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System.out.println(”Animal is eating”);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Cat extends Animal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eat(){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System.out.println(”Cat is eating”);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meow(){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System.out.println(”Meow!”);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Dog extends Animal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eat(){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System.out.println(”Dog is eating”);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hau(){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System.out.println(”Hau!”);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1561680" y="0"/>
            <a:ext cx="906804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Kompozycja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1368000" y="1010880"/>
            <a:ext cx="5543280" cy="611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Kompozycja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to kolejny sposób na tworzenie nowej klasy, używając do tego klas istniejących. W przeciwieństwie do dziedziczenia, polega ona na zdefiniowaniu w klasie pola, które jest obiektem innej klasy.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W dziedziczeniu: Klasa A rozszerza klasę B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W kompozycji: Klasa A posiada klasę B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Definiowanie klasy Person jako dziedziczącej po klasie Car nie miałoby logicznego sensu. Stosując kompozycję jesteśmy w stanie zamodelować fakt, że osoba może posiadać kilka samochodów (tablica samochodów).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7848000" y="1148400"/>
            <a:ext cx="3560400" cy="570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 Radiol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String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boolean hasMp3Support;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boolean hasUsbPort;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String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String type;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Radio radio;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String name;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Int age;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boolean isEmployed;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Car[] carsInPossesion;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561680" y="0"/>
            <a:ext cx="906804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Cechy języka JAVA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337640" y="1440000"/>
            <a:ext cx="3515760" cy="496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Język obiektowy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Kompatybilność wsteczna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Składnia podobna do C++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Typowanie silne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„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Write Once, Run Anywhere”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Niezależność od platformy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Java Virtual Machine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Garbage Collector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Wielowątkowość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561680" y="0"/>
            <a:ext cx="906804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Co jest potrzebne aby korzystać z  języka JAVA?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861840" y="1728360"/>
            <a:ext cx="5400360" cy="496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1703520" y="1728360"/>
            <a:ext cx="8784360" cy="496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Jeżeli chcemy tylko uruchamiać gotowe programy: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JRE (Java Runtime Environment) – środowisko uruchomieniowe dla programów napisanych w języku JAVA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Jeżeli chcemy tworzyć własne programy: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JDK (Java Development Kit) – narzędzia developerskie (między innymi kompilator)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Przyda się także IDE (Integrated Development Environment), np.: Eclipse, NetBeans lub IntelliJ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561680" y="0"/>
            <a:ext cx="906804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Etapy tworzenia programu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61480" y="1728360"/>
            <a:ext cx="5400360" cy="496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 rot="21553200">
            <a:off x="2466000" y="2638080"/>
            <a:ext cx="1584360" cy="26744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Piszemy 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kod źródłowy,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pliki *.java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 rot="21553200">
            <a:off x="5418000" y="2638080"/>
            <a:ext cx="1584360" cy="26744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Kompilujemy 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 postaci 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kodu 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bajtowego,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pliki *.class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93" name="Line 5"/>
          <p:cNvSpPr/>
          <p:nvPr/>
        </p:nvSpPr>
        <p:spPr>
          <a:xfrm>
            <a:off x="4034160" y="3815640"/>
            <a:ext cx="1365840" cy="36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6"/>
          <p:cNvSpPr/>
          <p:nvPr/>
        </p:nvSpPr>
        <p:spPr>
          <a:xfrm>
            <a:off x="8354160" y="1728000"/>
            <a:ext cx="1726200" cy="1222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JVM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Windows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Uruchamiamy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95" name="CustomShape 7"/>
          <p:cNvSpPr/>
          <p:nvPr/>
        </p:nvSpPr>
        <p:spPr>
          <a:xfrm>
            <a:off x="8282160" y="4895640"/>
            <a:ext cx="1726200" cy="1222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JVM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Linux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Uruchamiamy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96" name="CustomShape 8"/>
          <p:cNvSpPr/>
          <p:nvPr/>
        </p:nvSpPr>
        <p:spPr>
          <a:xfrm>
            <a:off x="4320000" y="3383640"/>
            <a:ext cx="10782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javac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97" name="Line 9"/>
          <p:cNvSpPr/>
          <p:nvPr/>
        </p:nvSpPr>
        <p:spPr>
          <a:xfrm flipV="1">
            <a:off x="6986160" y="2375640"/>
            <a:ext cx="1368000" cy="1008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Line 10"/>
          <p:cNvSpPr/>
          <p:nvPr/>
        </p:nvSpPr>
        <p:spPr>
          <a:xfrm>
            <a:off x="6986160" y="4391640"/>
            <a:ext cx="1296000" cy="1152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11"/>
          <p:cNvSpPr/>
          <p:nvPr/>
        </p:nvSpPr>
        <p:spPr>
          <a:xfrm>
            <a:off x="7058160" y="3685320"/>
            <a:ext cx="1078200" cy="60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java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1561680" y="720"/>
            <a:ext cx="906804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Typy Proste</a:t>
            </a:r>
            <a:endParaRPr b="0" lang="pl-PL" sz="4400" spc="-1" strike="noStrike">
              <a:latin typeface="Arial"/>
            </a:endParaRPr>
          </a:p>
        </p:txBody>
      </p:sp>
      <p:graphicFrame>
        <p:nvGraphicFramePr>
          <p:cNvPr id="101" name="Table 2"/>
          <p:cNvGraphicFramePr/>
          <p:nvPr/>
        </p:nvGraphicFramePr>
        <p:xfrm>
          <a:off x="1284120" y="1292040"/>
          <a:ext cx="9623520" cy="5040360"/>
        </p:xfrm>
        <a:graphic>
          <a:graphicData uri="http://schemas.openxmlformats.org/drawingml/2006/table">
            <a:tbl>
              <a:tblPr/>
              <a:tblGrid>
                <a:gridCol w="1726920"/>
                <a:gridCol w="1099440"/>
                <a:gridCol w="1169280"/>
                <a:gridCol w="1947600"/>
                <a:gridCol w="1787760"/>
                <a:gridCol w="1892880"/>
              </a:tblGrid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TYP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LICZBA BITÓW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LICZBA BAJTÓW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MINIMALNA WARTOŚĆ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MAKSYMALNA WARTOŚĆ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UWAGI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byte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-128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127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short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16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-32 768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32 767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Int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32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-2 147 438 648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2 147 438 647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long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64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-2^63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2^63+1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1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float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32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zmiennoprzecinkowe 6-7 cyfr po przecinku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10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double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64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zmiennoprzecinkowe 15 cyfr po przecinku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561680" y="0"/>
            <a:ext cx="906804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Typy Proste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1998720" y="863640"/>
            <a:ext cx="8420400" cy="46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00a65d"/>
                </a:solidFill>
                <a:latin typeface="Arial"/>
                <a:ea typeface="DejaVu Sans"/>
              </a:rPr>
              <a:t>Przykład:</a:t>
            </a: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Zmienna typu byte o wartości 19:    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00010011 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Najbardziej znaczący bit zawiera informację o znaku liczby. Jeśli 0 to dodatnia. Liczba ujemna powstaje poprzez zamianę wszystkich bitów na wartości przeciwne: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11101100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I dodaniu do niej wartości 1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Zmienna typu byte o wartości -19 będzie więc miała postać: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11101101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600" spc="-1" strike="noStrike">
              <a:latin typeface="Arial"/>
            </a:endParaRPr>
          </a:p>
        </p:txBody>
      </p:sp>
      <p:sp>
        <p:nvSpPr>
          <p:cNvPr id="104" name="Line 3"/>
          <p:cNvSpPr/>
          <p:nvPr/>
        </p:nvSpPr>
        <p:spPr>
          <a:xfrm flipV="1">
            <a:off x="2160000" y="2520000"/>
            <a:ext cx="360" cy="288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561680" y="0"/>
            <a:ext cx="906804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Typy Proste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1633320" y="1087560"/>
            <a:ext cx="8924400" cy="635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char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Służy do przechowywania pojedynczych znaków, zajmuje 2 bajty (16 bitów), zakres numeryczny to 0–65535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Można zapisywać w formie znakowej, np: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‘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A’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w formie kodów ASCII, np.: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65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W formie unicode, np.: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‘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\u0041’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boolean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Służy do przechowywania wartości logicznych. Zajmuje 1 bajt. Może przybierać wartość </a:t>
            </a:r>
            <a:r>
              <a:rPr b="1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true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 – prawda, lub </a:t>
            </a:r>
            <a:r>
              <a:rPr b="1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false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 - fałsz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1561680" y="360"/>
            <a:ext cx="906804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Operatory</a:t>
            </a:r>
            <a:endParaRPr b="0" lang="pl-PL" sz="4400" spc="-1" strike="noStrike">
              <a:latin typeface="Arial"/>
            </a:endParaRPr>
          </a:p>
        </p:txBody>
      </p:sp>
      <p:graphicFrame>
        <p:nvGraphicFramePr>
          <p:cNvPr id="108" name="Table 2"/>
          <p:cNvGraphicFramePr/>
          <p:nvPr/>
        </p:nvGraphicFramePr>
        <p:xfrm>
          <a:off x="2739240" y="1290240"/>
          <a:ext cx="6713640" cy="5039280"/>
        </p:xfrm>
        <a:graphic>
          <a:graphicData uri="http://schemas.openxmlformats.org/drawingml/2006/table">
            <a:tbl>
              <a:tblPr/>
              <a:tblGrid>
                <a:gridCol w="2537640"/>
                <a:gridCol w="4176360"/>
              </a:tblGrid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TYP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OPERATORY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Arytmetyczne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+,-,*,/,%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Relacyjne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==,!=,&lt;,&gt;,&lt;=,&gt;=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Logiczne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||,&amp;&amp;,|,&amp;,!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Bitowe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&amp;,|,~,^,!,&lt;&lt;,&gt;&gt;,&gt;&gt;&gt;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Przypisania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=,+=,-=,*=,/=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18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Inkrementacji/Dekrementacji – pre i post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++,--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SDA - szablon prezentacji</Template>
  <TotalTime>20</TotalTime>
  <Application>LibreOffice/6.0.2.1$Windows_X86_64 LibreOffice_project/f7f06a8f319e4b62f9bc5095aa112a65d2f3ac89</Application>
  <Words>55</Words>
  <Paragraphs>10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2016-06-24T11:21:15Z</dcterms:created>
  <dc:creator>Pomorska Fundacja Inicjatyw Gospodarczych</dc:creator>
  <dc:description/>
  <dc:language>pl-PL</dc:language>
  <cp:lastModifiedBy/>
  <dcterms:modified xsi:type="dcterms:W3CDTF">2019-03-15T08:36:59Z</dcterms:modified>
  <cp:revision>7</cp:revision>
  <dc:subject/>
  <dc:title>Prezentacja programu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Panoramiczny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