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6960" cy="249696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50040" cy="12938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6960" cy="249696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50040" cy="12938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6240" cy="26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38200" cy="56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.kod2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398560" cy="69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398560" cy="19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38200" cy="56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wartość1: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wartość2: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kod2;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default: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kodDefault;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398560" cy="49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– pętle for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38200" cy="24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5400" cy="24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38200" cy="24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38200" cy="24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3960" cy="64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299840" cy="55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System.out.println(”element”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+i+”:”+numbers[i];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3960" cy="37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28200" cy="58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27" name="Graphic 2" descr=""/>
          <p:cNvPicPr/>
          <p:nvPr/>
        </p:nvPicPr>
        <p:blipFill>
          <a:blip r:embed="rId1"/>
          <a:stretch/>
        </p:blipFill>
        <p:spPr>
          <a:xfrm>
            <a:off x="2639880" y="4608000"/>
            <a:ext cx="1429920" cy="1429920"/>
          </a:xfrm>
          <a:prstGeom prst="rect">
            <a:avLst/>
          </a:prstGeom>
          <a:ln>
            <a:noFill/>
          </a:ln>
        </p:spPr>
      </p:pic>
      <p:pic>
        <p:nvPicPr>
          <p:cNvPr id="128" name="Graphic 7" descr=""/>
          <p:cNvPicPr/>
          <p:nvPr/>
        </p:nvPicPr>
        <p:blipFill>
          <a:blip r:embed="rId2"/>
          <a:stretch/>
        </p:blipFill>
        <p:spPr>
          <a:xfrm>
            <a:off x="5157360" y="5808240"/>
            <a:ext cx="1429920" cy="142992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4800" cy="11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4880" cy="11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28200" cy="58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476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0896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476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3960" cy="43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b="1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28200" cy="25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3960" cy="68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4880" cy="41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boolean canDrink(){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if (age&gt;= DRINKING_AGE){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printDrinkingAge(){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System.out.println(”Drinking age:  ”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+DRINKING_AGE;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7280" cy="61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49440" y="1415160"/>
            <a:ext cx="5682960" cy="31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System.out.println(title);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i&lt;args.length; i++){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System.out.println(args[i]);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89840" y="4900680"/>
            <a:ext cx="5682960" cy="142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printArgs(”Różne”, -1,4,666,1,1,1,1);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70920" cy="66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6880" cy="53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void someMethod(){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 getAge(){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return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setAge(int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this.age=age;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52400" cy="49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91280" cy="61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6880" cy="53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18;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”Jan Kowalski”;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31560" cy="59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6880" cy="52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28960" cy="61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08200" cy="53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String brand;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Radio radio;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Engine 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8000" cy="61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56600" y="1152000"/>
            <a:ext cx="3836880" cy="27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ZWYKLY, POLECONY,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PRIORYTETOWY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36600" y="2665800"/>
            <a:ext cx="3836880" cy="27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EARTH(6371.008, 5513),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MARS(3389.5, 3933);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Planets(double rad, double den)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this.radius = rad;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this.density = den;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radius;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density;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getRadius() {return radius;}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getDensity() {return density;}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5480" cy="61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700880" cy="53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salary;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bonusPayment;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sharesPackage;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 – przeciążanie metod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8000" cy="62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b="0" lang="pl-PL" sz="1500" spc="-1" strike="noStrike">
                <a:solidFill>
                  <a:srgbClr val="00a65d"/>
                </a:solidFill>
                <a:latin typeface="Arial"/>
                <a:ea typeface="DejaVu Sans"/>
              </a:rPr>
              <a:t>przeciążyć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Przeciążana metoda musi mieć taką samą nazwę i taką samą listę argumentów, oraz ten sam (lub będący klasą pochodną zwracanego typu) zwracany typ. Przeciążana metoda nie może też zawężać poziomu dostępu.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Przy przeciążonej metodzie powinno się używać adnotacji @Override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700880" cy="53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Employee”;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Manager”;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President”;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29480" cy="61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(przeciążyć) wszystkie metody abstrakcyjne superklasy.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3680" cy="46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weight;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String getDescription();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”Cpu 4GHZ, RAM 16GB”;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69480" cy="61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3680" cy="46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walk();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eats bone”);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walk(){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walks”);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4000" cy="61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przeciąża, to podczas ich wykonania użyje swoich przeciążonych implementacji, a nie tych z obiektu Zwierzę.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3680" cy="46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System.out.println(”Animal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System.out.println(”Cat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meow(){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System.out.println(”Meow!”);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hau(){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System.out.println(”Hau!”);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41480" cy="61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58600" cy="57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hasMp3Support;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hasUsbPort;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type;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Radio radio;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isEmployed;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Car[] carsInPossesion;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3960" cy="49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Write Once, Run Anywhere”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368000" y="1010880"/>
            <a:ext cx="5541480" cy="61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b="0" lang="pl-PL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b="0" lang="pl-PL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b="0" lang="pl-PL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b="0" lang="pl-PL" sz="2000" spc="-1" strike="noStrike">
                <a:solidFill>
                  <a:srgbClr val="00b050"/>
                </a:solidFill>
                <a:latin typeface="Arial"/>
                <a:ea typeface="DejaVu Sans"/>
              </a:rPr>
              <a:t>throw-catch-finally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910920" y="1538640"/>
            <a:ext cx="5203440" cy="57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wynik = a / b;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System.out.println("Wynik wynosi:" + wynik);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catch(ArithmeticException 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System.out.println("Nie można dzielić przez 0!");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96320" y="1170720"/>
            <a:ext cx="2454480" cy="445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41600" y="2052720"/>
            <a:ext cx="2454480" cy="445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7658280" y="2052720"/>
            <a:ext cx="2454480" cy="445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5624280" y="3070440"/>
            <a:ext cx="2454480" cy="445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 flipH="1">
            <a:off x="1968120" y="1394280"/>
            <a:ext cx="2425320" cy="65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852240" y="1394280"/>
            <a:ext cx="2032560" cy="65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1" name="CustomShape 8"/>
          <p:cNvSpPr/>
          <p:nvPr/>
        </p:nvSpPr>
        <p:spPr>
          <a:xfrm flipH="1">
            <a:off x="6850800" y="2499840"/>
            <a:ext cx="2032560" cy="56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6095520" y="3952800"/>
            <a:ext cx="2454480" cy="445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6095520" y="4746960"/>
            <a:ext cx="2454480" cy="445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4" name="Line 11"/>
          <p:cNvSpPr/>
          <p:nvPr/>
        </p:nvSpPr>
        <p:spPr>
          <a:xfrm>
            <a:off x="5793840" y="351756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5" name="CustomShape 12"/>
          <p:cNvSpPr/>
          <p:nvPr/>
        </p:nvSpPr>
        <p:spPr>
          <a:xfrm>
            <a:off x="5794200" y="4176360"/>
            <a:ext cx="29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6" name="CustomShape 13"/>
          <p:cNvSpPr/>
          <p:nvPr/>
        </p:nvSpPr>
        <p:spPr>
          <a:xfrm>
            <a:off x="5794200" y="4973400"/>
            <a:ext cx="29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7" name="CustomShape 14"/>
          <p:cNvSpPr/>
          <p:nvPr/>
        </p:nvSpPr>
        <p:spPr>
          <a:xfrm>
            <a:off x="6095520" y="5467680"/>
            <a:ext cx="2454480" cy="445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5794200" y="5691240"/>
            <a:ext cx="29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9" name="CustomShape 16"/>
          <p:cNvSpPr/>
          <p:nvPr/>
        </p:nvSpPr>
        <p:spPr>
          <a:xfrm>
            <a:off x="9560160" y="3205440"/>
            <a:ext cx="2454480" cy="445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0" name="CustomShape 17"/>
          <p:cNvSpPr/>
          <p:nvPr/>
        </p:nvSpPr>
        <p:spPr>
          <a:xfrm>
            <a:off x="9560160" y="3952800"/>
            <a:ext cx="2454480" cy="445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1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2" name="CustomShape 19"/>
          <p:cNvSpPr/>
          <p:nvPr/>
        </p:nvSpPr>
        <p:spPr>
          <a:xfrm>
            <a:off x="9155880" y="3423240"/>
            <a:ext cx="40284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3" name="CustomShape 20"/>
          <p:cNvSpPr/>
          <p:nvPr/>
        </p:nvSpPr>
        <p:spPr>
          <a:xfrm flipV="1">
            <a:off x="9155880" y="4151520"/>
            <a:ext cx="40284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4" name="CustomShape 21"/>
          <p:cNvSpPr/>
          <p:nvPr/>
        </p:nvSpPr>
        <p:spPr>
          <a:xfrm>
            <a:off x="9560160" y="4870800"/>
            <a:ext cx="2454480" cy="445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5" name="CustomShape 22"/>
          <p:cNvSpPr/>
          <p:nvPr/>
        </p:nvSpPr>
        <p:spPr>
          <a:xfrm flipV="1">
            <a:off x="9155880" y="5069520"/>
            <a:ext cx="40284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6" name="CustomShape 23"/>
          <p:cNvSpPr/>
          <p:nvPr/>
        </p:nvSpPr>
        <p:spPr>
          <a:xfrm>
            <a:off x="234360" y="3342240"/>
            <a:ext cx="4602960" cy="20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368000" y="1010880"/>
            <a:ext cx="10496160" cy="61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toLowerCase, length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368000" y="1010880"/>
            <a:ext cx="10496160" cy="61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StringBuilder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imie =  new StringBuilder(”Piotr”);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nie są immutable, czyli da się zmienić ich.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zawiera między innymi metody: append, delete, deleteCharAt,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insert, reverse, 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87880" y="1946880"/>
            <a:ext cx="6410160" cy="51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System.out.println("Found: " + matcher.group());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999480" y="867600"/>
            <a:ext cx="4690440" cy="612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Adnotacje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87880" y="1946880"/>
            <a:ext cx="6410160" cy="51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Adnotacje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...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368000" y="1224000"/>
            <a:ext cx="5110920" cy="44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LocalDate bądź LocalDateTime ze Stringa. Wszystkie znaki formatujące można znaleźć tutaj: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6864120" y="1800000"/>
            <a:ext cx="5326920" cy="57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LocalDateTime dzisiaj = LocalDateTime.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dzisiaj=dzisiaj.plusDays(1).plusHours(2);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.println(dzisiaj);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DateTimeFormatter formatter = DateTimeFormatter.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"dd-MM-yyyy"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 pazdziernikowyDzien = LocalDate.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, formatter);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.println(pazdziernikowyDzien.isAfter(dzisiaj.toLocalDate()));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generyczne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368000" y="1224000"/>
            <a:ext cx="4751280" cy="44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Typy generyczne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tworzenia metod lub klas ogólnego przeznaczenia. Pozwalają unikać redundancji, zamiast pisać kilka metod lub klas operujących w podobny sposób na różnych obiektach, możemy napisać jedną metodę lub klasę generyczną i w trakcie jej użycie zdecydować na jakich obiektach będzie ona operować.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120000" y="1152000"/>
            <a:ext cx="6118920" cy="57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Pudelko &lt;T&gt;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private T przedmiot;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T getPrzedmiot()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setPrzedmiot(T przedmiot)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this.przedmiot =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…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static &lt;E&gt; void printArrayPudelko(Pudelko&lt;E&gt; []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for(Pudelko&lt;E&gt; elem :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.println(elem.getPrzedmiot());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l-PL" sz="16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504000" y="5400000"/>
            <a:ext cx="561528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Pudelko&lt;String&gt; p = new Pudelko&lt;String&gt;();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p.setPrzedmiot("Przedmiot Stringowy");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368000" y="1224000"/>
            <a:ext cx="10295640" cy="44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Kolekcje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gromadzenia i przechowywania obiektów. Trzy najbardziej podstawowe typy kolekcji to Lista, Zbiór i Mapa. To jakiej z nich powinniśmy użyć, zależy od celu gromadzenia tych obiektów. Mamy do dyspozycji interfejsy: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List, Set, 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oraz ich podstawowe implementacje: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ArrayList, HashSet, 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024000" y="3153960"/>
            <a:ext cx="2454480" cy="445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Collection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7776000" y="3168000"/>
            <a:ext cx="2454480" cy="445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1001160" y="4305960"/>
            <a:ext cx="2454480" cy="445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4522320" y="4305960"/>
            <a:ext cx="2454480" cy="445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9" name="CustomShape 7"/>
          <p:cNvSpPr/>
          <p:nvPr/>
        </p:nvSpPr>
        <p:spPr>
          <a:xfrm>
            <a:off x="7769160" y="5385960"/>
            <a:ext cx="2454480" cy="44568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0" name="CustomShape 8"/>
          <p:cNvSpPr/>
          <p:nvPr/>
        </p:nvSpPr>
        <p:spPr>
          <a:xfrm>
            <a:off x="4529160" y="5400000"/>
            <a:ext cx="2454480" cy="44568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1" name="CustomShape 9"/>
          <p:cNvSpPr/>
          <p:nvPr/>
        </p:nvSpPr>
        <p:spPr>
          <a:xfrm>
            <a:off x="1008000" y="5457960"/>
            <a:ext cx="2454480" cy="44568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ArrayList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2" name="CustomShape 10"/>
          <p:cNvSpPr/>
          <p:nvPr/>
        </p:nvSpPr>
        <p:spPr>
          <a:xfrm flipH="1">
            <a:off x="2231280" y="3600000"/>
            <a:ext cx="1705320" cy="65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3" name="CustomShape 11"/>
          <p:cNvSpPr/>
          <p:nvPr/>
        </p:nvSpPr>
        <p:spPr>
          <a:xfrm>
            <a:off x="4729680" y="3610440"/>
            <a:ext cx="1101960" cy="69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4" name="CustomShape 12"/>
          <p:cNvSpPr/>
          <p:nvPr/>
        </p:nvSpPr>
        <p:spPr>
          <a:xfrm flipH="1">
            <a:off x="2230920" y="4752000"/>
            <a:ext cx="360" cy="6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5" name="CustomShape 13"/>
          <p:cNvSpPr/>
          <p:nvPr/>
        </p:nvSpPr>
        <p:spPr>
          <a:xfrm flipH="1">
            <a:off x="5758920" y="4752000"/>
            <a:ext cx="360" cy="6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6" name="CustomShape 14"/>
          <p:cNvSpPr/>
          <p:nvPr/>
        </p:nvSpPr>
        <p:spPr>
          <a:xfrm flipH="1">
            <a:off x="8998920" y="3614040"/>
            <a:ext cx="360" cy="177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List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368000" y="1224000"/>
            <a:ext cx="4607640" cy="53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elementów w ustalonej kolejności. Każdy element listy posiada swój indeks. Listy są dynamicznie alokowane, znaczy to, że mogą zmieniać swój rozmiar (ilość elementów), co nie było możliwe w tablicach, w których podawało się rozmiar podczas ich tworzenia, bez możliwości późniejszej jego zmiany. Podstawową implementacją listy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6264000" y="1080000"/>
            <a:ext cx="5759640" cy="54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List&lt;Osoba&gt; osoby = new ArrayList();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Osoba("Aleksandra","Nowak"));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Osoba patryk = new Osoba("Patryk","Nowak");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osoby.remove(0);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398560" cy="49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82560" cy="49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Set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368000" y="1224000"/>
            <a:ext cx="4751640" cy="53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Zbiory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unikalnych elementów. Interfejs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nic nie mówi o kolejności tych elementów (kolejność elementów nie jest zapewniona tak jak w listach, nie ma tu indeksów). W jednym zbiorze nie mogą znaleźć się dwa takie same elementy, to znaczy takie, że: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object1.equals(object2) == true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Podstawową implementacją zbioru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W obiektach, które wkładamy do zbioru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6264000" y="2376000"/>
            <a:ext cx="5759640" cy="24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Set&lt;Osoba&gt; osoby = new HashSet();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Map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368000" y="1224000"/>
            <a:ext cx="4607640" cy="53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Mapy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służą do przechowywania kolekcji par klucz – wartość. Mapy tak jak zbiory nie gwarantują kolejności przechowywania elementów. Klucze w mapach są unikalne. Jeśli dodamy wartość z istniejącym już kluczem, zostanie ona nadpisana. Do kolekcji można włożyć jedną wartość z kluczem null. Najczęściej używaną implementacją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obiektach, które wkładamy do mapy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5976000" y="1944000"/>
            <a:ext cx="5759640" cy="35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Map&lt;String, Osoba&gt; osoby = new HashMap&lt;&gt;();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osoby.put("Ja",new Osoba("Piotr","Krajnik"));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osoby.put("Kolega1",new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osoby.put("Kolega2",new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osoby.put("Kolega3",new Osoba("Adrain","Kowalski"));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osoby.remove("Kolega3");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osoby.put(null,new Osoba("Alina","Rozwadowska"));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for(Map.Entry&lt;String,Osoba&gt; osoba: osoby.entrySet()){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.println("Rola: "+osoba.getKey()+" "+osoba.getValue());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I/O oraz new I/O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080000" y="1224000"/>
            <a:ext cx="10944000" cy="53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Operacje wejścia/wyjścia (input/output)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, np.: odczyt i zapis pliku realizowane są w Javie za pomocą strumieni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 lub buforów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new 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Strumień to ciągły przepływ danych, który zwykle ma źródło, np.: plik, połączenie sieciowe. W podejściu strumieniowym nie można się przesuwać w tył lub naprzód wśród danych, można procesować to co aktualnie podaje strumień.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Podejście buforowe jest bardziej elastyczne, ponieważ istnieje możliwość przesuwania się w tył lub naprzód wśród znajdujących się w buforze danych.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Operacje na strumieniach są blokujące, tzn., że jeżeli wątek zacznie czytać lub zapisywać dane, jest zablokowany dopóki nie pojawią się jakieś dane do czytania, lub nie skończy się zapis danych. W tym czasie wątek ten nie może robić nic innego. Operacje z wykorzystaniem buforów nie są blokujące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W new I/O mamy do czynienia z selektorami, które pozwalają monitorować wiele wejść przez pojedynczy wątek.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Strumienie (I/O) są łatwiejsze w użyciu, natomiast bufory (new I/O) są bardziej wydajne (brak blokowania). Do standardowych rozwiązań wystarczy podejście strumieniowe (I/O).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398560" cy="49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6280"/>
            <a:ext cx="1582560" cy="2672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6280"/>
            <a:ext cx="1582560" cy="2672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4400" cy="1220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4400" cy="1220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6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640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/>
                <a:gridCol w="1099440"/>
                <a:gridCol w="1169280"/>
                <a:gridCol w="1947600"/>
                <a:gridCol w="1787760"/>
                <a:gridCol w="189288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18600" cy="46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I dodaniu do niej wartości 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22600" cy="63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A’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\u0041’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624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/>
                <a:gridCol w="417636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||,&amp;&amp;,|,&amp;,!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&amp;,|,~,^,!,&lt;&lt;,&gt;&gt;,&gt;&gt;&gt;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249</TotalTime>
  <Application>LibreOffice/6.0.2.1$Windows_X86_64 LibreOffice_project/f7f06a8f319e4b62f9bc5095aa112a65d2f3ac89</Application>
  <Words>3921</Words>
  <Paragraphs>845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pl-PL</dc:language>
  <cp:lastModifiedBy/>
  <dcterms:modified xsi:type="dcterms:W3CDTF">2019-05-01T12:55:03Z</dcterms:modified>
  <cp:revision>40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