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12192000" cy="685800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rot="5400000">
            <a:off x="0" y="0"/>
            <a:ext cx="2494080" cy="249408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47160" cy="12909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4080" cy="249408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47160" cy="129096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3360" cy="268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lang="pl-PL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35320" cy="56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 kod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…kod1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….kod2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395680" cy="69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395680" cy="191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35320" cy="56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case wartość1: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kod1;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case wartość2: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kod2;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default: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kodDefault;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395680" cy="49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– pętle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35320" cy="23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2520" cy="23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35320" cy="23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35320" cy="23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1080" cy="648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296960" cy="557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System.out.println(”element”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+i+”:”+numbers[i];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1080" cy="374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25320" cy="58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model;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currentSpeed;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getBrand()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setBrand(String brand)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this.brand =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accelerate(int value){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currentSpeed+=value;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  <p:pic>
        <p:nvPicPr>
          <p:cNvPr id="127" name="Graphic 2"/>
          <p:cNvPicPr/>
          <p:nvPr/>
        </p:nvPicPr>
        <p:blipFill>
          <a:blip r:embed="rId2"/>
          <a:stretch/>
        </p:blipFill>
        <p:spPr>
          <a:xfrm>
            <a:off x="2639880" y="4608000"/>
            <a:ext cx="1427040" cy="1427040"/>
          </a:xfrm>
          <a:prstGeom prst="rect">
            <a:avLst/>
          </a:prstGeom>
          <a:ln>
            <a:noFill/>
          </a:ln>
        </p:spPr>
      </p:pic>
      <p:pic>
        <p:nvPicPr>
          <p:cNvPr id="128" name="Graphic 7"/>
          <p:cNvPicPr/>
          <p:nvPr/>
        </p:nvPicPr>
        <p:blipFill>
          <a:blip r:embed="rId2"/>
          <a:stretch/>
        </p:blipFill>
        <p:spPr>
          <a:xfrm>
            <a:off x="5157360" y="5808240"/>
            <a:ext cx="1427040" cy="142704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1920" cy="11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2000" cy="11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25320" cy="58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model;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currentSpeed;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getBrand()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setBrand(String brand)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this.brand =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accelerate(int value){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currentSpeed+=value;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188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0608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188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1080" cy="43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lang="pl-PL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25320" cy="25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age;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final int DRINKING_AGE = 18;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1080" cy="683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2000" cy="41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age;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final int DRINKING_AGE = 18;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boolean canDrink(){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if (age&gt;= DRINKING_AGE){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return true;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else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return false;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void printDrinkingAge(){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System.out.println(”Drinking age:  ”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+DRINKING_AGE;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4400" cy="618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46560" y="1412280"/>
            <a:ext cx="5680080" cy="309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System.out.println(title);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for (int i=0; i&lt;args.length; i++){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System.out.println(args[i]);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   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86960" y="4897800"/>
            <a:ext cx="5680080" cy="142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  printArgs(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printArgs(”Różne”, -1,4,666,1,1,1,1);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68040" cy="66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6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4000" cy="53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Person(String name, int age){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name;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someMethod(){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	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int getAge(){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setAge(int age){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this.age=age;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}	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68600" y="1584000"/>
            <a:ext cx="8849520" cy="49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… kolejne wersje języka JAVA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2014 – Powstaje JAVA SE8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8840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4000" cy="53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Person(String name, int age){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age;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name;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18;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”Jan Kowalski”;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28680" cy="59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4000" cy="52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//getters and setters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2608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05320" cy="53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String brand;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Radio radio;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Engine engine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//getters and setters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6512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554056" y="1010880"/>
            <a:ext cx="3834000" cy="272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public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enum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ListPocztowy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{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ZWYKLY, POLECONY,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PRIORYTETOWY    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ListPolecony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list =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ListPolecony.ZWYKLY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;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58634" y="2516400"/>
            <a:ext cx="3834000" cy="272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public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enum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Planet {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EARTH(6371.008, 5513), 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MARS(3389.5, 3933);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Planets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double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rad,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double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den)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{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this.radius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= rad;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this.density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= den;			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private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double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radius;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private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double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density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;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public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double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getRadius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() {return radius;}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public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double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getDensity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() {return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density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;}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Planet p =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Planet.EARTH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;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System.out.println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p.getRadius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());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260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698000" cy="53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name;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age;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double salary;	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double bonusPayment;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sharesPackage;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Dziedziczenie – przeciążanie metod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05120" cy="62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lang="pl-PL" sz="2000" b="0" strike="noStrike" spc="-1" dirty="0">
                <a:solidFill>
                  <a:srgbClr val="00A65D"/>
                </a:solidFill>
                <a:latin typeface="Arial"/>
                <a:ea typeface="DejaVu Sans"/>
              </a:rPr>
              <a:t>przeciążyć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Przeciążana metoda musi mieć taką samą nazwę i taką samą listę argumentów, oraz ten sam (lub będący klasą pochodną zwracanego typu) zwracany typ. Przeciążana metoda nie może też zawężać poziomu dostępu.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Przy przeciążonej metodzie powinno się używać adnotacji @</a:t>
            </a:r>
            <a:r>
              <a:rPr lang="pl-PL" sz="2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Override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500" b="0" strike="noStrike" spc="-1" dirty="0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698000" cy="53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public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class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Employee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{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public String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getDescription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(){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return ”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I’m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Employee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”;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}	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public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class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Manager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extends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Employee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{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@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Override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public String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getDescription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(){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return ”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I’m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Manager”;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}	    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public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class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ChiefExecutiveOfficer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extends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Manager {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@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Override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public String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getDescription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(){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return ”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I’m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President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”;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}	   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2660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(przeciążyć) wszystkie metody abstrakcyjne superklasy.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0800" cy="465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int weight;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public abstract String getDescription();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”Cpu 4GHZ, RAM 16GB”;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6660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2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0800" cy="465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eat();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walk();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eats bone”);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@Override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walk(){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walks”);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112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przeciąża, to podczas ich wykonania użyje swoich przeciążonych implementacji, a nie tych z obiektu Zwierzę.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0800" cy="465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System.out.println(”Animal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System.out.println(”Cat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meow(){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System.out.println(”Meow!”);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hau(){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System.out.println(”Hau!”);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3860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55720" cy="57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hasMp3Support;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hasUsbPort;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type;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Radio radio;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name;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age;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isEmployed;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Car[] carsInPossesion;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1080" cy="49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„Write Once, Run Anywhere”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368000" y="1010880"/>
            <a:ext cx="553860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Wyjątki (Exceptions)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stack trace. Przykłady sytuacji powodującej wyjątki:</a:t>
            </a:r>
            <a:endParaRPr lang="pl-PL" sz="2000" b="0" strike="noStrike" spc="-1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  <a:endParaRPr lang="pl-PL" sz="2000" b="0" strike="noStrike" spc="-1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  <a:endParaRPr lang="pl-PL" sz="2000" b="0" strike="noStrike" spc="-1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javie obsługa wyjątków jest wymuszona, kiedy metoda jest oznaczona słowem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throws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Do rzucania wyjątków używa się słowa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throw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Obsługa wyjątków realizowana jest za pomocą bloku </a:t>
            </a:r>
            <a:r>
              <a:rPr lang="pl-PL" sz="2000" b="0" strike="noStrike" spc="-1">
                <a:solidFill>
                  <a:srgbClr val="00B050"/>
                </a:solidFill>
                <a:latin typeface="Arial"/>
                <a:ea typeface="DejaVu Sans"/>
              </a:rPr>
              <a:t>try-catch-finally 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 czym po słowie try musi nastąpić przynajmniej jedno słowo: catch, lub finally.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910920" y="1538640"/>
            <a:ext cx="5200560" cy="57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Scanner scanner = new Scanner(System.in);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System.out.print("Podaj a:");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int a=scanner.nextInt();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System.out.print("Podaj b:");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int b=scanner.nextInt();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try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int wynik = a / b;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System.out.println("Wynik wynosi:" + wynik);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catch(ArithmeticException e){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System.out.println("Nie można dzielić przez 0!");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96320" y="117072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Throwable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41600" y="205272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7658280" y="205272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4680000" y="309600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RuntimeException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 flipH="1">
            <a:off x="1965240" y="1394280"/>
            <a:ext cx="2422440" cy="65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852240" y="1394280"/>
            <a:ext cx="2029680" cy="65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1" name="CustomShape 8"/>
          <p:cNvSpPr/>
          <p:nvPr/>
        </p:nvSpPr>
        <p:spPr>
          <a:xfrm flipH="1">
            <a:off x="5901840" y="2499840"/>
            <a:ext cx="2975400" cy="594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5151240" y="397836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5151240" y="4772520"/>
            <a:ext cx="334296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IndexOutOfBoundException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94" name="Line 11"/>
          <p:cNvSpPr/>
          <p:nvPr/>
        </p:nvSpPr>
        <p:spPr>
          <a:xfrm>
            <a:off x="4849560" y="3543120"/>
            <a:ext cx="360" cy="2173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5" name="CustomShape 12"/>
          <p:cNvSpPr/>
          <p:nvPr/>
        </p:nvSpPr>
        <p:spPr>
          <a:xfrm>
            <a:off x="4849920" y="4201920"/>
            <a:ext cx="297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6" name="CustomShape 13"/>
          <p:cNvSpPr/>
          <p:nvPr/>
        </p:nvSpPr>
        <p:spPr>
          <a:xfrm>
            <a:off x="4849920" y="4998960"/>
            <a:ext cx="297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7" name="CustomShape 14"/>
          <p:cNvSpPr/>
          <p:nvPr/>
        </p:nvSpPr>
        <p:spPr>
          <a:xfrm>
            <a:off x="5151240" y="549324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4849920" y="5716800"/>
            <a:ext cx="297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9" name="CustomShape 16"/>
          <p:cNvSpPr/>
          <p:nvPr/>
        </p:nvSpPr>
        <p:spPr>
          <a:xfrm>
            <a:off x="9560160" y="320544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SQLException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00" name="CustomShape 17"/>
          <p:cNvSpPr/>
          <p:nvPr/>
        </p:nvSpPr>
        <p:spPr>
          <a:xfrm>
            <a:off x="9560160" y="395280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IOException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01" name="Line 18"/>
          <p:cNvSpPr/>
          <p:nvPr/>
        </p:nvSpPr>
        <p:spPr>
          <a:xfrm>
            <a:off x="9155520" y="2499840"/>
            <a:ext cx="360" cy="25941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2" name="CustomShape 19"/>
          <p:cNvSpPr/>
          <p:nvPr/>
        </p:nvSpPr>
        <p:spPr>
          <a:xfrm>
            <a:off x="9155880" y="3423240"/>
            <a:ext cx="399960" cy="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3" name="CustomShape 20"/>
          <p:cNvSpPr/>
          <p:nvPr/>
        </p:nvSpPr>
        <p:spPr>
          <a:xfrm flipV="1">
            <a:off x="9155880" y="4129920"/>
            <a:ext cx="3999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4" name="CustomShape 21"/>
          <p:cNvSpPr/>
          <p:nvPr/>
        </p:nvSpPr>
        <p:spPr>
          <a:xfrm>
            <a:off x="9560160" y="487080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05" name="CustomShape 22"/>
          <p:cNvSpPr/>
          <p:nvPr/>
        </p:nvSpPr>
        <p:spPr>
          <a:xfrm flipV="1">
            <a:off x="9155880" y="5047920"/>
            <a:ext cx="3999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6" name="CustomShape 23"/>
          <p:cNvSpPr/>
          <p:nvPr/>
        </p:nvSpPr>
        <p:spPr>
          <a:xfrm>
            <a:off x="234360" y="3342240"/>
            <a:ext cx="4600080" cy="200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Unchecked Exceptions – to te, które dziedziczą z klasy RuntimeException, nie trzeba ich obsługiwać.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Chcecked Exceptions – pozostałe, te które nie dziedziczą z klasyRunTimeException, ich obsługa jest obligatoryjna.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Klasa String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368000" y="1010880"/>
            <a:ext cx="1049328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 imie =  ”Piotr”;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Obiekty String są immutable, czyli nie da się zmienić ich wartości. Nie należy tego mylić z przypisaniem zmiennej referencyjnej do innego obiektu String.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 zawiera między innymi metody: charAt, equals, equalsIgnoreCase,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startsWith, endsWith, indexOf, substring, concat, replace, toUpperCase,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toLowerCase, length i wiele innych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Klasa StringBuilder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368000" y="1010880"/>
            <a:ext cx="1049328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0" strike="noStrike" spc="-1" dirty="0">
                <a:solidFill>
                  <a:srgbClr val="00A65D"/>
                </a:solidFill>
                <a:latin typeface="Arial"/>
                <a:ea typeface="DejaVu Sans"/>
              </a:rPr>
              <a:t>Klasa </a:t>
            </a:r>
            <a:r>
              <a:rPr lang="pl-PL" sz="2400" b="0" strike="noStrike" spc="-1" dirty="0" err="1">
                <a:solidFill>
                  <a:srgbClr val="00A65D"/>
                </a:solidFill>
                <a:latin typeface="Arial"/>
                <a:ea typeface="DejaVu Sans"/>
              </a:rPr>
              <a:t>StringBuilder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StringBuilder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imie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= 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new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StringBuilder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(”Piotr”);</a:t>
            </a: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Obiekty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StringBuilder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nie są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immutable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czyli da się zmienić ich wartość.</a:t>
            </a: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StringBuilder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zawiera między innymi metody: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append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delete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deleteCharAt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</a:t>
            </a: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insert,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reverse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 i wiele innych</a:t>
            </a: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Fluent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Interface</a:t>
            </a: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Wyrażenia regularne - regex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87880" y="1946880"/>
            <a:ext cx="6407280" cy="510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 text = „1BAAAdscdsc1ZAAA”;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Pattern pattern = Pattern.compile("1[a-zA-Z]AAA");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Matcher matcher = pattern.matcher(text);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while(matcher.find())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System.out.println("Found: " + matcher.group());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999480" y="867600"/>
            <a:ext cx="4687560" cy="612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Znaki języka regex: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^ – początek linii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$ – koniec linii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. – dowolny znak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\d – cyfra [0-9]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\D – inny znak niż cyfry [^0-9]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\s - znak biały [ \t\n..]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\S – inny znak niż znak biały [^\s]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\w – znak[a-zA-Z_0-9]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\W inny znak niż \w [^\w]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() – sekwencja znaków (grupa)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? Raz lub 0 razy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* 0 lub więcej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+ raz lub więcej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{n} – dokładnie n razy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{n,} – przynajmniej n razy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{n,m} przynajmniej n lecz nie więcej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niż m razy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[123a] określa znak ze zbioru w z nawiasów,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tutaj 1 lub 2 lub3 lub a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Data i czas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368000" y="1224000"/>
            <a:ext cx="5108040" cy="44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Do przechowywania informacji o datach i czasie służą klasy </a:t>
            </a:r>
            <a:r>
              <a:rPr lang="pl-PL" sz="2200" b="0" strike="noStrike" spc="-1" dirty="0" err="1">
                <a:solidFill>
                  <a:srgbClr val="00A65D"/>
                </a:solidFill>
                <a:latin typeface="Arial"/>
                <a:ea typeface="DejaVu Sans"/>
              </a:rPr>
              <a:t>LocalDate</a:t>
            </a:r>
            <a:r>
              <a:rPr lang="pl-PL" sz="2200" b="0" strike="noStrike" spc="-1" dirty="0">
                <a:solidFill>
                  <a:srgbClr val="00A65D"/>
                </a:solidFill>
                <a:latin typeface="Arial"/>
                <a:ea typeface="DejaVu Sans"/>
              </a:rPr>
              <a:t>, </a:t>
            </a:r>
            <a:r>
              <a:rPr lang="pl-PL" sz="2200" b="0" strike="noStrike" spc="-1" dirty="0" err="1">
                <a:solidFill>
                  <a:srgbClr val="00A65D"/>
                </a:solidFill>
                <a:latin typeface="Arial"/>
                <a:ea typeface="DejaVu Sans"/>
              </a:rPr>
              <a:t>LocalTime</a:t>
            </a: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oraz </a:t>
            </a:r>
            <a:r>
              <a:rPr lang="pl-PL" sz="2200" b="0" strike="noStrike" spc="-1" dirty="0" err="1">
                <a:solidFill>
                  <a:srgbClr val="00A65D"/>
                </a:solidFill>
                <a:latin typeface="Arial"/>
                <a:ea typeface="DejaVu Sans"/>
              </a:rPr>
              <a:t>LocalDateTime</a:t>
            </a: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. Istnieje możliwość porównywania czasów, dodawania i odejmowania, sekund, minut, godzin, dni, tygodni, miesięcy oraz lat. Z pomocą klasy </a:t>
            </a:r>
            <a:r>
              <a:rPr lang="pl-PL" sz="2200" b="0" strike="noStrike" spc="-1" dirty="0" err="1">
                <a:solidFill>
                  <a:srgbClr val="00A65D"/>
                </a:solidFill>
                <a:latin typeface="Arial"/>
                <a:ea typeface="DejaVu Sans"/>
              </a:rPr>
              <a:t>DateTimeFormatter</a:t>
            </a: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istnieje możliwość utworzenia obiektów </a:t>
            </a:r>
            <a:r>
              <a:rPr lang="pl-PL" sz="2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LocalDate</a:t>
            </a: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lang="pl-PL" sz="2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LocalTime</a:t>
            </a: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bądź </a:t>
            </a:r>
            <a:r>
              <a:rPr lang="pl-PL" sz="2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LocalDateTime</a:t>
            </a: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ze Stringa. Wszystkie znaki formatujące można znaleźć tutaj:</a:t>
            </a: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https://docs.oracle.com/javase/8/docs/api/java/time/format/DateTimeFormatter.html</a:t>
            </a:r>
            <a:endParaRPr lang="pl-PL" sz="2200" b="0" strike="noStrike" spc="-1" dirty="0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864120" y="1800000"/>
            <a:ext cx="5324040" cy="57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LocalDateTime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dzisiaj =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LocalDateTime.</a:t>
            </a:r>
            <a:r>
              <a:rPr lang="pl-PL" sz="1800" b="0" i="1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now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();</a:t>
            </a:r>
            <a:br>
              <a:rPr dirty="0"/>
            </a:b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dzisiaj=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dzisiaj.plusDays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(1).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plusHours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(2);</a:t>
            </a:r>
            <a:br>
              <a:rPr dirty="0"/>
            </a:b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800" b="1" i="1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.println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(dzisiaj);</a:t>
            </a: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DateTimeFormatter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formatter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=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DateTimeFormatter.</a:t>
            </a:r>
            <a:r>
              <a:rPr lang="pl-PL" sz="1800" b="0" i="1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ofPattern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lang="pl-PL" sz="1800" b="1" strike="noStrike" spc="-1" dirty="0">
                <a:solidFill>
                  <a:srgbClr val="FFFFFF"/>
                </a:solidFill>
                <a:latin typeface="Arial"/>
                <a:ea typeface="Courier New"/>
              </a:rPr>
              <a:t>"</a:t>
            </a:r>
            <a:r>
              <a:rPr lang="pl-PL" sz="1800" b="1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dd</a:t>
            </a:r>
            <a:r>
              <a:rPr lang="pl-PL" sz="1800" b="1" strike="noStrike" spc="-1" dirty="0">
                <a:solidFill>
                  <a:srgbClr val="FFFFFF"/>
                </a:solidFill>
                <a:latin typeface="Arial"/>
                <a:ea typeface="Courier New"/>
              </a:rPr>
              <a:t>-MM-</a:t>
            </a:r>
            <a:r>
              <a:rPr lang="pl-PL" sz="1800" b="1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yyyy</a:t>
            </a:r>
            <a:r>
              <a:rPr lang="pl-PL" sz="1800" b="1" strike="noStrike" spc="-1" dirty="0">
                <a:solidFill>
                  <a:srgbClr val="FFFFFF"/>
                </a:solidFill>
                <a:latin typeface="Arial"/>
                <a:ea typeface="Courier New"/>
              </a:rPr>
              <a:t>"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>
              <a:rPr dirty="0"/>
            </a:b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LocalDate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pazdziernikowyDzien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=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LocalDate.</a:t>
            </a:r>
            <a:r>
              <a:rPr lang="pl-PL" sz="1800" b="0" i="1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parse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lang="pl-PL" sz="1800" b="1" strike="noStrike" spc="-1" dirty="0">
                <a:solidFill>
                  <a:srgbClr val="FFFFFF"/>
                </a:solidFill>
                <a:latin typeface="Arial"/>
                <a:ea typeface="Courier New"/>
              </a:rPr>
              <a:t>"11-10-2019"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,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formatter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>
              <a:rPr dirty="0"/>
            </a:b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800" b="1" i="1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.println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pazdziernikowyDzien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>
              <a:rPr dirty="0"/>
            </a:br>
            <a:br>
              <a:rPr dirty="0"/>
            </a:b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800" b="1" i="1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.println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pazdziernikowyDzien.isAfter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dzisiaj.toLocalDate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()));</a:t>
            </a:r>
            <a:br>
              <a:rPr dirty="0"/>
            </a:br>
            <a:endParaRPr lang="pl-PL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generyczne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367999" y="1224000"/>
            <a:ext cx="5330255" cy="44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 dirty="0">
                <a:solidFill>
                  <a:srgbClr val="00A65D"/>
                </a:solidFill>
                <a:latin typeface="Arial"/>
                <a:ea typeface="DejaVu Sans"/>
              </a:rPr>
              <a:t>Typy generyczne</a:t>
            </a: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dają możliwość tworzenia metod lub klas ogólnego przeznaczenia. Pozwalają unikać redundancji, zamiast pisać kilka metod lub klas operujących w podobny sposób na różnych obiektach, możemy napisać jedną metodę lub klasę generyczną i w trakcie jej użycie zdecydować na jakich obiektach będzie ona operować.</a:t>
            </a:r>
          </a:p>
          <a:p>
            <a:pPr>
              <a:lnSpc>
                <a:spcPct val="100000"/>
              </a:lnSpc>
            </a:pPr>
            <a:endParaRPr lang="pl-PL" sz="2200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 dirty="0">
                <a:solidFill>
                  <a:srgbClr val="FFFFFF"/>
                </a:solidFill>
                <a:latin typeface="Arial"/>
              </a:rPr>
              <a:t>UWAGA! Typy generyczne można stosować jedynie do obiektów, nigdy typów prostych.</a:t>
            </a:r>
            <a:endParaRPr lang="pl-PL" sz="2200" b="0" strike="noStrike" spc="-1" dirty="0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69147" y="1150920"/>
            <a:ext cx="6116040" cy="57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public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class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Pudelko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&lt;T&gt; {</a:t>
            </a:r>
            <a:br>
              <a:rPr dirty="0"/>
            </a:br>
            <a:br>
              <a:rPr dirty="0"/>
            </a:b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private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T przedmiot;</a:t>
            </a:r>
            <a:br>
              <a:rPr dirty="0"/>
            </a:b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   public T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getPrzedmiot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() {</a:t>
            </a: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       return przedmiot;</a:t>
            </a: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>
              <a:rPr dirty="0"/>
            </a:b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   public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void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setPrzedmiot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(T przedmiot) {</a:t>
            </a: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      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this.przedmiot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= przedmiot;</a:t>
            </a: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…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public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static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&lt;E&gt;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void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printArrayPudelko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Pudelko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&lt;E&gt; []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arrayOfSomething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) {</a:t>
            </a: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   for(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Pudelko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&lt;E&gt;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elem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: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arrayOfSomething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) {</a:t>
            </a: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      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600" b="0" i="1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.println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elem.getPrzedmiot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dirty="0"/>
            </a:br>
            <a:endParaRPr lang="pl-PL" sz="1600" b="0" strike="noStrike" spc="-1" dirty="0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480960" y="5851670"/>
            <a:ext cx="5612400" cy="122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Pudelko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&lt;String&gt; p =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new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Pudelko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&lt;String&gt;();</a:t>
            </a:r>
            <a:br>
              <a:rPr dirty="0"/>
            </a:b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p.setPrzedmiot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("Przedmiot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Stringowy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");</a:t>
            </a:r>
            <a:endParaRPr lang="pl-PL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Kolekcje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368000" y="1224000"/>
            <a:ext cx="10292760" cy="44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Kolekcje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dają możliwość gromadzenia i przechowywania obiektów. Trzy najbardziej podstawowe typy kolekcji to Lista, Zbiór i Mapa. To jakiej z nich powinniśmy użyć, zależy od celu gromadzenia tych obiektów. Mamy do dyspozycji interfejsy: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List, Set, Map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, oraz ich podstawowe implementacje: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ArrayList, HashSet, HashMap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lang="pl-PL" sz="22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024000" y="315396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Collection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7776000" y="316800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1001160" y="430596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List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4522320" y="430596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Set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27" name="CustomShape 7"/>
          <p:cNvSpPr/>
          <p:nvPr/>
        </p:nvSpPr>
        <p:spPr>
          <a:xfrm>
            <a:off x="7769160" y="5385960"/>
            <a:ext cx="2451600" cy="44280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HashMap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4529160" y="5400000"/>
            <a:ext cx="2451600" cy="44280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HashSet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29" name="CustomShape 9"/>
          <p:cNvSpPr/>
          <p:nvPr/>
        </p:nvSpPr>
        <p:spPr>
          <a:xfrm>
            <a:off x="1008000" y="5457960"/>
            <a:ext cx="2451600" cy="44280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ArrayList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30" name="CustomShape 10"/>
          <p:cNvSpPr/>
          <p:nvPr/>
        </p:nvSpPr>
        <p:spPr>
          <a:xfrm flipH="1">
            <a:off x="2228400" y="3600000"/>
            <a:ext cx="1702440" cy="65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1" name="CustomShape 11"/>
          <p:cNvSpPr/>
          <p:nvPr/>
        </p:nvSpPr>
        <p:spPr>
          <a:xfrm>
            <a:off x="4729680" y="3610440"/>
            <a:ext cx="1099080" cy="692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2" name="CustomShape 12"/>
          <p:cNvSpPr/>
          <p:nvPr/>
        </p:nvSpPr>
        <p:spPr>
          <a:xfrm flipH="1">
            <a:off x="2225160" y="4752000"/>
            <a:ext cx="360" cy="64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3" name="CustomShape 13"/>
          <p:cNvSpPr/>
          <p:nvPr/>
        </p:nvSpPr>
        <p:spPr>
          <a:xfrm flipH="1">
            <a:off x="5753160" y="4752000"/>
            <a:ext cx="360" cy="64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4" name="CustomShape 14"/>
          <p:cNvSpPr/>
          <p:nvPr/>
        </p:nvSpPr>
        <p:spPr>
          <a:xfrm flipH="1">
            <a:off x="8993160" y="3614040"/>
            <a:ext cx="360" cy="1768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Kolekcje - List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368000" y="1224000"/>
            <a:ext cx="4604760" cy="53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Listy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służą do przechowywania elementów w ustalonej kolejności. Każdy element listy posiada swój indeks. Listy są dynamicznie alokowane, znaczy to, że mogą zmieniać swój rozmiar (ilość elementów), co nie było możliwe w tablicach, w których podawało się rozmiar podczas ich tworzenia, bez możliwości późniejszej jego zmiany. Podstawową implementacją listy jest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ArrayList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pl-PL" sz="22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264000" y="1080000"/>
            <a:ext cx="5756760" cy="54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List&lt;Osoba&gt; osoby = new ArrayList();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osoby.add(new Osoba("Aleksandra","Nowak"));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Osoba patryk = new Osoba("Patryk","Nowak");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osoby.add(patryk);</a:t>
            </a:r>
            <a:br/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osoby.remove(0);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osoby.remove(patryk);</a:t>
            </a:r>
            <a:br/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Kolekcje - Set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369800" y="937800"/>
            <a:ext cx="4748760" cy="53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Zbiory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służą do przechowywania unikalnych elementów. Interfejs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Set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nic nie mówi o kolejności tych elementów (kolejność elementów nie jest zapewniona tak jak w listach, nie ma tu indeksów). W jednym zbiorze nie mogą znaleźć się dwa takie same elementy, to znaczy takie, że: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object1.equals(object2) == true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Podstawową implementacją zbioru jest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HashSet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. W obiektach, które wkładamy do zbioru powinny być zdefiniowane metody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lang="pl-PL" sz="22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6264000" y="2376000"/>
            <a:ext cx="5756760" cy="244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Set&lt;Osoba&gt; osoby = new HashSet();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395680" cy="49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79680" cy="49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Kolekcje - Map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368000" y="1224000"/>
            <a:ext cx="4604760" cy="53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Mapy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służą do przechowywania kolekcji par klucz – wartość. Mapy tak jak zbiory nie gwarantują kolejności przechowywania elementów. Klucze w mapach są unikalne. Jeśli dodamy wartość z istniejącym już kluczem, zostanie ona nadpisana. Do kolekcji można włożyć jedną wartość z kluczem null. Najczęściej używaną implementacją jest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HashMap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W obiektach, które wkładamy do mapy powinny być zdefiniowane metody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5976000" y="1944000"/>
            <a:ext cx="5756760" cy="356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Map&lt;String, Osoba&gt; osoby = new HashMap&lt;&gt;();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osoby.put("Ja",new Osoba("Piotr","Krajnik"));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osoby.put("Kolega1",new Osoba("Adam","Kowalski"));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osoby.put("Kolega2",new Osoba("Adam","Kowalski"));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osoby.put("Kolega3",new Osoba("Adrain","Kowalski"));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osoby.remove("Kolega3");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osoby.put(null,new Osoba("Alina","Rozwadowska"));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for(Map.Entry&lt;String,Osoba&gt; osoba: osoby.entrySet()){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lang="pl-PL" sz="18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.println("Rola: "+osoba.getKey()+" "+osoba.getValue());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I/O oraz new I/O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080000" y="1224000"/>
            <a:ext cx="10941120" cy="53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900" b="0" strike="noStrike" spc="-1">
                <a:solidFill>
                  <a:srgbClr val="00A65D"/>
                </a:solidFill>
                <a:latin typeface="Arial"/>
                <a:ea typeface="DejaVu Sans"/>
              </a:rPr>
              <a:t>Operacje wejścia/wyjścia (input/output)</a:t>
            </a: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, np.: odczyt i zapis pliku realizowane są w Javie za pomocą strumieni (</a:t>
            </a:r>
            <a:r>
              <a:rPr lang="pl-PL" sz="1900" b="0" strike="noStrike" spc="-1">
                <a:solidFill>
                  <a:srgbClr val="00A65D"/>
                </a:solidFill>
                <a:latin typeface="Arial"/>
                <a:ea typeface="DejaVu Sans"/>
              </a:rPr>
              <a:t>I/O</a:t>
            </a: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) lub buforów (</a:t>
            </a:r>
            <a:r>
              <a:rPr lang="pl-PL" sz="1900" b="0" strike="noStrike" spc="-1">
                <a:solidFill>
                  <a:srgbClr val="00A65D"/>
                </a:solidFill>
                <a:latin typeface="Arial"/>
                <a:ea typeface="DejaVu Sans"/>
              </a:rPr>
              <a:t>new I/O</a:t>
            </a: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).</a:t>
            </a: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Strumień to ciągły przepływ danych, który zwykle ma źródło, np.: plik, połączenie sieciowe. W podejściu strumieniowym nie można się przesuwać w tył lub naprzód wśród danych, można procesować to co aktualnie podaje strumień.</a:t>
            </a: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Podejście buforowe jest bardziej elastyczne, ponieważ istnieje możliwość przesuwania się w tył lub naprzód wśród znajdujących się w buforze danych.</a:t>
            </a: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Operacje na strumieniach są blokujące, tzn., że jeżeli wątek zacznie czytać lub zapisywać dane, jest zablokowany dopóki nie pojawią się jakieś dane do czytania, lub nie skończy się zapis danych. W tym czasie wątek ten nie może robić nic innego. Operacje z wykorzystaniem buforów nie są blokujące</a:t>
            </a: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W new I/O mamy do czynienia z selektorami, które pozwalają monitorować wiele wejść przez pojedynczy wątek.</a:t>
            </a: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Strumienie (I/O) są łatwiejsze w użyciu, natomiast bufory (new I/O) są bardziej wydajne (brak blokowania). Do standardowych rozwiązań wystarczy podejście strumieniowe (I/O).</a:t>
            </a: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Przetwarzanie Współbieżne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137960" y="1050840"/>
            <a:ext cx="10941120" cy="53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Współbieżność 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to przetwarzanie oparte na istnieniu wielu wątków. Jeżeli wątki uruchamiane są na maszynie jedno procesorowej, są one przełączane w krótkich przedziałach czasu (co powoduje wrażenie, że są one wykonywane równolegle (w tym samym czasie).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Prawdziwe przetwarzanie równoległe możliwe jest na maszynach wielo procesorowych. To czy do obsługi naszych wątków zostanie użyty jeden czy też więcej procesorów zależy od JVM i systemu operacyjnego. Zazwyczaj, kiedy istnieje taka możliwość, przetwarzanie równoległe jest używane.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Napisany przez nas kod uruchamiany jest domyślnie w jednym wątku głównym. Współbieżność w Javie można zrealizować za pomocą rozszerzenia naszej klasy z klasy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Thread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, lub implementacji interfejsów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Runnable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bądź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Callable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. W przeciwieństwie do Runnable, Callable ma mechanizm zwracania wartości poprzez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Future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, który reprezentuje przyszły wynik obliczeń.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Preferowane jest używanie interfejsów, ponieważ rozszerzając klasę Thread, tracimy możliwość rozszerzenia innej klasy, natomiast co do interfejsów, to możemy implementować dowolną ich ilość.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Przetwarzanie Współbieżne – klasa Thread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720000" y="1728000"/>
            <a:ext cx="9861480" cy="433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public class MyThread extends Thread {</a:t>
            </a:r>
            <a:br/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MyThread myThread1 = new MyThread();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MyThread myThread2 = new MyThread();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MyThread myThread3 = new MyThread();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myThread1.start(); //UWAGA! Należy użyć metody start, użycie run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myThread2.start(); //spowoduje po prostu odpalenie kodu metody run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myThread3.start(); //nie w nowym wątku!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Runnable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720000" y="1728000"/>
            <a:ext cx="9861480" cy="462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public class MyThread implements Runnable {</a:t>
            </a:r>
            <a:br/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MyThread myThread = new MyThread();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Thread thread1 = new Thread(myThread);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Thread thread2 = new Thread(myThread);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Thread thread3 = new Thread(myThread);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thread1.start();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thread2.start();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thread3.start();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Callable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64000" y="1655640"/>
            <a:ext cx="5253480" cy="474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public class MyThread implements Callable&lt;String&gt; {</a:t>
            </a:r>
            <a:br/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private int number;</a:t>
            </a:r>
            <a:br/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public MyThread(int number) {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this.number = number;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public String call() {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return "Number: " + number + " Pracuje w watku: "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+ Thread.</a:t>
            </a:r>
            <a:r>
              <a:rPr lang="pl-PL" sz="18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().getId();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6264000" y="1368000"/>
            <a:ext cx="5469480" cy="546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ExecutorService executor = Executors.</a:t>
            </a:r>
            <a:r>
              <a:rPr lang="pl-PL" sz="18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newFixedThreadPool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(10);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List&lt;Future&lt;String&gt;&gt; list = new ArrayList&lt;&gt;();</a:t>
            </a:r>
            <a:br/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for(int i=0; i&lt; 100; i++){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Callable&lt;String&gt; callable = new MyThread (i);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Future&lt;String&gt; future = executor.submit(callable);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list.add(future);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for(Future&lt;String&gt; fut : list){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try {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lang="pl-PL" sz="18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.println(new Date()+ "-"+fut.get());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} catch (InterruptedException | ExecutionException e) {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e.printStackTrace();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executor.shutdown();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Programowanie funkcyjne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2952000" y="1944000"/>
            <a:ext cx="6707880" cy="53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 Javie od wersji 8 istnieje kilka elementów języków funkcyjnych, między innymi: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00A65D"/>
                </a:solidFill>
                <a:latin typeface="Arial"/>
                <a:ea typeface="DejaVu Sans"/>
              </a:rPr>
              <a:t>Stream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00A65D"/>
                </a:solidFill>
                <a:latin typeface="Arial"/>
                <a:ea typeface="DejaVu Sans"/>
              </a:rPr>
              <a:t>Lambda expression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00A65D"/>
                </a:solidFill>
                <a:latin typeface="Arial"/>
                <a:ea typeface="DejaVu Sans"/>
              </a:rPr>
              <a:t>Optional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Programowanie funkcyjne - Stream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936000" y="1369080"/>
            <a:ext cx="6117840" cy="53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Stream (strumień)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 javie nie jest strukturą, lecz sekwencją obiektów, wspierającą różne metody, które mogą być łączone w sposób łańcuchowy (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fluent interface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). Stream jest tworzony z kolekcji lub tablicy. Stream nie zmienia oryginalnej kolekcji. Dwa rodzaje operacji: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intermediate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(tworzą kolejne streamy, np.: map, filter, sorted),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terminate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(kończą stream i zwracają rezultat, np.: collect, forEach, reduce). Referencja streama może być używana, dopóki nie została wywołana metoda terminalna.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map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wykonuje operację na każdym elemencie strumienia, w wyniku czego otrzymujemy strumień innych elementów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filter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dla każdego elementu sprawdza warunek, jeśli nie jest spełniony, wyrzuca element ze strumienia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reduce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weź pierwszy i drugi element strumienia, wykonaj na nich operację,  następnie poddaj tej samej operacji wynik i trzeci element strumienia, itd..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138240" y="6192000"/>
            <a:ext cx="137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Stream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2376000" y="6192000"/>
            <a:ext cx="165384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Intermediate 1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4968000" y="6179040"/>
            <a:ext cx="165384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Intermediate 2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7488000" y="6192000"/>
            <a:ext cx="165384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Intermediate 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10080000" y="6194160"/>
            <a:ext cx="165384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Terminate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64" name="Line 8"/>
          <p:cNvSpPr/>
          <p:nvPr/>
        </p:nvSpPr>
        <p:spPr>
          <a:xfrm>
            <a:off x="1512000" y="6408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Line 9"/>
          <p:cNvSpPr/>
          <p:nvPr/>
        </p:nvSpPr>
        <p:spPr>
          <a:xfrm>
            <a:off x="4032000" y="640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Line 10"/>
          <p:cNvSpPr/>
          <p:nvPr/>
        </p:nvSpPr>
        <p:spPr>
          <a:xfrm>
            <a:off x="6624000" y="6408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11"/>
          <p:cNvSpPr/>
          <p:nvPr/>
        </p:nvSpPr>
        <p:spPr>
          <a:xfrm>
            <a:off x="9144000" y="640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2"/>
          <p:cNvSpPr/>
          <p:nvPr/>
        </p:nvSpPr>
        <p:spPr>
          <a:xfrm>
            <a:off x="7167960" y="1512000"/>
            <a:ext cx="5213880" cy="438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("agnieszka", "jan", "dionizy", "grzegorz","olka");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List&lt;String&gt; imionaWielkaLitera = imiona.stream()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.map(String::toUpperCase)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.println(imionaWielkaLitera);</a:t>
            </a:r>
            <a:br/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List&lt;String&gt; konczaceKa = imiona.stream()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.filter(name -&gt; name.endsWith("ad"))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.println(konczaceKa);</a:t>
            </a:r>
            <a:br/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String zlepione = imiona.stream()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.reduce("", (str1, str2) -&gt; str1 + str2);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.println(zlepione)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;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Programowanie funkcyjne - Lambda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936000" y="1369080"/>
            <a:ext cx="6117840" cy="53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Lambda expression 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javie to tak naprawdę pojedyncza metoda opakowana w klasę. Ułatwiają one pisanie kodu, szczególnie w połączeniu ze strumieniami. Lambda jest zdefiniowana: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(argumenty lambdy) → (ciało funkcji lambdy)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x -&gt; x.toUpperCase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y -&gt; y*y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v -&gt; new Osoba(v.getImie())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Można zastosować wersję skrótową podawania argumentów, np: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String::toUpperCase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6879960" y="2376000"/>
            <a:ext cx="5213880" cy="338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("anna", "weronika", "anastazja", "marek");</a:t>
            </a:r>
            <a:br/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String concat = imiona.stream()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.map(String::toUpperCase)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.filter(name -&gt; name.startsWith("AN"))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.reduce("", (str1, str2) -&gt; str1 + str2);</a:t>
            </a:r>
            <a:br/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.println(concat);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Programowanie funkcyjne - Optional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008000" y="1872000"/>
            <a:ext cx="5325840" cy="53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Optional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w javie to obiekt, który opakowuje inne obiekty w celu dostarczenia funkconalności uniknięcia wyjątku NullPointerException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Na optionalach można bezpiecznie wykonywać operacje strumieniowe, np.: map, filter, bądź reduce, nawet jeśli ich zawartość jest nullem (w takim wypadku operacje nie zostaną wykonane, programista może w dowolny sposób obsłużyć pusty optional)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6480000" y="1980720"/>
            <a:ext cx="5613840" cy="384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Optional someString = Optional.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of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( "I am not a null" );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if( someString.isPresent() )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{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 someString.get() );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someString.ifPresent( System.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::println );</a:t>
            </a:r>
            <a:br/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Optional&lt;String&gt; someStringNull = Optional.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ofNullable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(null);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Optional someStringSizeNull = someStringNull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.map( x -&gt; x.toString().length());</a:t>
            </a:r>
            <a:br/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 "Size of someString" + someStringSizeNull.orElse( 0 ));</a:t>
            </a:r>
            <a:br/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String name = someStringNull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.orElseThrow(IllegalArgumentException::new);</a:t>
            </a:r>
            <a:br/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395680" cy="49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3400"/>
            <a:ext cx="1579680" cy="2669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3400"/>
            <a:ext cx="1579680" cy="2669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1520" cy="1217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1520" cy="1217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3520" cy="33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3520" cy="5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1284120" y="1292040"/>
          <a:ext cx="9623880" cy="5427000"/>
        </p:xfrm>
        <a:graphic>
          <a:graphicData uri="http://schemas.openxmlformats.org/drawingml/2006/table">
            <a:tbl>
              <a:tblPr/>
              <a:tblGrid>
                <a:gridCol w="172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98720" y="863640"/>
            <a:ext cx="8415720" cy="465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 I dodaniu do niej wartości 1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19720" cy="63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1" strike="noStrike" spc="-1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‘A’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‘\u0041’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1" strike="noStrike" spc="-1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lang="pl-PL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lang="pl-PL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lang="pl-PL" sz="4400" b="0" strike="noStrike" spc="-1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4000" cy="5039640"/>
        </p:xfrm>
        <a:graphic>
          <a:graphicData uri="http://schemas.openxmlformats.org/drawingml/2006/table">
            <a:tbl>
              <a:tblPr/>
              <a:tblGrid>
                <a:gridCol w="25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||,&amp;&amp;,|,&amp;,^,!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&amp;,|,~,^,&lt;&lt;,&gt;&gt;,&gt;&gt;&gt;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287</TotalTime>
  <Words>5161</Words>
  <Application>Microsoft Office PowerPoint</Application>
  <PresentationFormat>Widescreen</PresentationFormat>
  <Paragraphs>1004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Pomorska Fundacja Inicjatyw Gospodarczych</dc:creator>
  <dc:description/>
  <cp:lastModifiedBy>Krajnik, Piotr (Nokia - PL/Bydgoszcz)</cp:lastModifiedBy>
  <cp:revision>53</cp:revision>
  <dcterms:created xsi:type="dcterms:W3CDTF">2016-06-24T11:21:15Z</dcterms:created>
  <dcterms:modified xsi:type="dcterms:W3CDTF">2019-10-18T17:41:22Z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34</vt:i4>
  </property>
</Properties>
</file>