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6240" cy="24962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9320" cy="12931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6240" cy="24962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49320" cy="12931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5520" cy="26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7480" cy="56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784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7840" cy="19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7480" cy="56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784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7480" cy="24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4680" cy="24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7480" cy="24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7480" cy="24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3240" cy="64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299120" cy="55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324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7480" cy="58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29200" cy="142920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29200" cy="142920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4080" cy="11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4160" cy="11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7480" cy="58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40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82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40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3240" cy="43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7480" cy="25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3240" cy="68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4160" cy="41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6560" cy="61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8720" y="1414440"/>
            <a:ext cx="5682240" cy="310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89120" y="4899960"/>
            <a:ext cx="5682240" cy="14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0200" cy="66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616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168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05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616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0840" cy="59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6160" cy="52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824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748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728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6160" cy="27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6160" cy="27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47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016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7280" cy="62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0160" cy="53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87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2960" cy="46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87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2960" cy="46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328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2960" cy="46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07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7880" cy="57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324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076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2720" cy="57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7400" y="1394280"/>
            <a:ext cx="2424600" cy="6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1840" cy="6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0080" y="2499840"/>
            <a:ext cx="2031840" cy="5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29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29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29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21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43960"/>
            <a:ext cx="4021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61960"/>
            <a:ext cx="4021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2240" cy="20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544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5440" cy="61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0944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89720" cy="61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0944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0200" cy="44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6200" cy="57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0560" cy="44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8200" cy="57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000" y="5400000"/>
            <a:ext cx="5614560" cy="12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68000" y="1224000"/>
            <a:ext cx="10294920" cy="44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24000" y="315396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776000" y="316800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1160" y="430596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22320" y="4305960"/>
            <a:ext cx="245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769160" y="5385960"/>
            <a:ext cx="2453760" cy="4449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4529160" y="5400000"/>
            <a:ext cx="2453760" cy="4449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08000" y="5457960"/>
            <a:ext cx="2453760" cy="44496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 flipH="1">
            <a:off x="2230560" y="3600000"/>
            <a:ext cx="1704600" cy="6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4729680" y="3610440"/>
            <a:ext cx="1101240" cy="69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flipH="1">
            <a:off x="2229480" y="4752000"/>
            <a:ext cx="36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flipH="1">
            <a:off x="5757480" y="4752000"/>
            <a:ext cx="36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14"/>
          <p:cNvSpPr/>
          <p:nvPr/>
        </p:nvSpPr>
        <p:spPr>
          <a:xfrm flipH="1">
            <a:off x="8997480" y="3614040"/>
            <a:ext cx="360" cy="177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460692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264000" y="1080000"/>
            <a:ext cx="5758920" cy="54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784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184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68000" y="1224000"/>
            <a:ext cx="475092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64000" y="2376000"/>
            <a:ext cx="5758920" cy="24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68000" y="1224000"/>
            <a:ext cx="460692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976000" y="1944000"/>
            <a:ext cx="5758920" cy="35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I/O oraz new I/O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80000" y="1224000"/>
            <a:ext cx="1094328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Operacje wejścia/wyjścia (input/output)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, np.: odczyt i zapis pliku realizowane są w Javie za pomocą strumieni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 lub buforów (</a:t>
            </a:r>
            <a:r>
              <a:rPr b="0" lang="pl-PL" sz="1900" spc="-1" strike="noStrike">
                <a:solidFill>
                  <a:srgbClr val="00a65d"/>
                </a:solidFill>
                <a:latin typeface="Arial"/>
                <a:ea typeface="DejaVu Sans"/>
              </a:rPr>
              <a:t>new I/O</a:t>
            </a: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Strumień to ciągły przepływ danych, który zwykle ma źródło, np.: plik, połączenie sieciowe. W podejściu strumieniowym nie można się przesuwać w tył lub naprzód wśród danych, można procesować to co aktualnie podaje strumień.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Podejście buforowe jest bardziej elastyczne, ponieważ istnieje możliwość przesuwania się w tył lub naprzód wśród znajdujących się w buforze danych.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Operacje na strumieniach są blokujące, tzn., że jeżeli wątek zacznie czytać lub zapisywać dane, jest zablokowany dopóki nie pojawią się jakieś dane do czytania, lub nie skończy się zapis danych. W tym czasie wątek ten nie może robić nic innego. Operacje z wykorzystaniem buforów nie są blokujące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W new I/O mamy do czynienia z selektorami, które pozwalają monitorować wiele wejść przez pojedynczy wątek.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900" spc="-1" strike="noStrike">
                <a:solidFill>
                  <a:srgbClr val="ffffff"/>
                </a:solidFill>
                <a:latin typeface="Arial"/>
                <a:ea typeface="DejaVu Sans"/>
              </a:rPr>
              <a:t>Strumienie (I/O) są łatwiejsze w użyciu, natomiast bufory (new I/O) są bardziej wydajne (brak blokowania). Do standardowych rozwiązań wystarczy podejście strumieniowe (I/O).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37960" y="1050840"/>
            <a:ext cx="1094328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Współbieżność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 przetwarzanie oparte na istnieniu wielu wątków. Jeżeli wątki uruchamiane są na maszynie jedno procesorowej, są one przełączane w krótkich przedziałach czasu (co powoduje wrażenie, że są one wykonywane równolegle (w tym samym czasie).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Prawdziwe przetwarzanie równoległe możliwe jest na maszynach wielo procesorowych. To czy do obsługi naszych wątków zostanie użyty jeden czy też więcej procesorów zależy od JVM i systemu operacyjnego. Zazwyczaj, kiedy istnieje taka możliwość, przetwarzanie równoległe jest używane.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Napisany przez nas kod uruchamiany jest domyślnie w jednym wątku głównym. Współbieżność w Javie można zrealizować za pomocą rozszerzenia naszej klasy z klasy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lub implementacji interfejsów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Runnable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bądź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Callable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 W przeciwieństwie do Runnable, Callable ma mechanizm zwracania wartości poprzez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Future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który reprezentuje przyszły wynik obliczeń.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Preferowane jest używanie interfejsów, ponieważ rozszerzając klasę Thread, tracimy możliwość rozszerzenia innej klasy, natomiast co do interfejsów, to możemy implementować dowolną ich ilość.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klasa Thread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20000" y="1728000"/>
            <a:ext cx="9863640" cy="43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extends Thread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myThread1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myThread2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myThread3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myThread1.start(); //UWAGA! Należy użyć metody start, użycie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myThread2.start(); //spowoduje po prostu odpalenie kodu metody run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myThread3.start(); //nie w nowym wątku!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Runnable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720000" y="1728000"/>
            <a:ext cx="9863640" cy="46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Runnable {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run(){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.println("Pracuje w watku: "+Thread.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MyThread myThread = new MyThread();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thread1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thread2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 thread3 = new Thread(myThread);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thread1.start();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thread2.start();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thread3.start();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Przetwarzanie Współbieżne – interfejs Callable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4000" y="1655640"/>
            <a:ext cx="5255640" cy="47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MyThread implements Callable&lt;String&gt; {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private int number;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MyThread(int number)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this.number = number;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@Override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String call()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"Number: " + number + " Pracuje w watku: "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+ Thread.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currentThread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().getId();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264000" y="1368000"/>
            <a:ext cx="547164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ExecutorService executor = Executors.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newFixedThreadPool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(10);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List&lt;Future&lt;String&gt;&gt; list = new ArrayList&lt;&gt;();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for(int i=0; i&lt; 100; i++){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Callable&lt;String&gt; callable = new MyThread (i);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Future&lt;String&gt; future = executor.submit(callable);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list.add(future);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for(Future&lt;String&gt; fut : list){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try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.println(new Date()+ "-"+fut.get());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 catch (InterruptedException | ExecutionException e) 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    e.printStackTrace();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executor.shutdown();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952000" y="1944000"/>
            <a:ext cx="671004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Javie od wersji 8 istnieje kilka elementów języków funkcyjnych, między innymi: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Stream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Optional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Stream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36000" y="1369080"/>
            <a:ext cx="612000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Stream (strumień)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 javie nie jest strukturą, lecz sekwencją obiektów, wspierającą różne metody, które mogą być łączone w sposób łańcuchowy (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fluent interface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). Stream jest tworzony z kolekcji lub tablicy. Stream nie zmienia oryginalnej kolekcji. Dwa rodzaje operacji: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intermediate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(tworzą kolejne streamy, np.: map, filter, sorted),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terminate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(kończą stream i zwracają rezultat, np.: collect, forEach, reduce). Referencja streama może być używana, dopóki nie została wywołana metoda terminalna.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map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wykonuje operację na każdym elemencie strumienia, w wyniku czego otrzymujemy strumień innych elementów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filter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dla każdego elementu sprawdza warunek, jeśli nie jest spełniony, wyrzuca element ze strumienia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reduce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weź pierwszy i drugi element strumienia, wykonaj na nich operację,  następnie poddaj tej samej operacji wynik i trzeci element strumienia, itd..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38240" y="6192000"/>
            <a:ext cx="137376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Stream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2376000" y="6192000"/>
            <a:ext cx="165600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1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4968000" y="6179040"/>
            <a:ext cx="165600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2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7488000" y="6192000"/>
            <a:ext cx="165600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Intermediate 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10080000" y="6194160"/>
            <a:ext cx="1656000" cy="444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Terminate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66" name="Line 8"/>
          <p:cNvSpPr/>
          <p:nvPr/>
        </p:nvSpPr>
        <p:spPr>
          <a:xfrm>
            <a:off x="1512000" y="64080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9"/>
          <p:cNvSpPr/>
          <p:nvPr/>
        </p:nvSpPr>
        <p:spPr>
          <a:xfrm>
            <a:off x="4032000" y="6408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0"/>
          <p:cNvSpPr/>
          <p:nvPr/>
        </p:nvSpPr>
        <p:spPr>
          <a:xfrm>
            <a:off x="6624000" y="6408000"/>
            <a:ext cx="864000" cy="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1"/>
          <p:cNvSpPr/>
          <p:nvPr/>
        </p:nvSpPr>
        <p:spPr>
          <a:xfrm>
            <a:off x="9144000" y="6408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12"/>
          <p:cNvSpPr txBox="1"/>
          <p:nvPr/>
        </p:nvSpPr>
        <p:spPr>
          <a:xfrm>
            <a:off x="7167960" y="1512000"/>
            <a:ext cx="5216040" cy="43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("agnieszka", "jan", "dionizy", "grzegorz","olka");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imionaWielkaLitera = imiona.stream()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.map(String::toUpperCase)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.println(imionaWielkaLitera);</a:t>
            </a:r>
            <a:br/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konczaceKa = imiona.stream()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.filter(name -&gt; name.endsWith("ad"))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.collect(Collectors.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toList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.println(konczaceKa);</a:t>
            </a:r>
            <a:br/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zlepione = imiona.stream()</a:t>
            </a:r>
            <a:endParaRPr b="0" lang="pl-PL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.reduce("", (str1, str2) -&gt; str1 + str2);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.println(zlepione)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;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Lambda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936000" y="1369080"/>
            <a:ext cx="612000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Lambda expression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tak naprawdę pojedyncza metoda opakowana w klasę. Ułatwiają one pisanie kodu, szczególnie w połączeniu ze strumieniami. Lambda jest zdefiniowana: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(argumenty lambdy) → (ciało funkcji lambdy)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x -&gt; x.toUpperCase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y -&gt; y*y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v -&gt; new Osoba(v.getImie())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Można zastosować wersję skrótową podawania argumentów, np: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String::toUpperCase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6879960" y="2376000"/>
            <a:ext cx="5216040" cy="33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List&lt;String&gt; imiona = Arrays.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asList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("anna", "weronika", "anastazja", "marek");</a:t>
            </a:r>
            <a:br/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String concat = imiona.stream()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.map(String::toUpperCase)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.filter(name -&gt; name.startsWith("AN"))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    .reduce("", (str1, str2) -&gt; str1 + str2);</a:t>
            </a:r>
            <a:br/>
            <a:endParaRPr b="0" lang="pl-PL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.println(concat);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7840" cy="49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5560"/>
            <a:ext cx="1581840" cy="267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5560"/>
            <a:ext cx="1581840" cy="2671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3680" cy="1219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3680" cy="1219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568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5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Programowanie funkcyjne - Optional 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08000" y="1872000"/>
            <a:ext cx="532800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Optional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javie to obiekt, który opakowuje inne obiekty w celu dostarczenia funkconalności uniknięcia wyjątku NullPointerException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Na optionalach można bezpiecznie wykonywać operacje strumieniowe, np.: map, filter, bądź reduce, nawet jeśli ich zawartość jest nullem (w takim wypadku operacje nie zostaną wykonane, programista może w dowolny sposób obsłużyć pusty optional)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6480000" y="1980720"/>
            <a:ext cx="5616000" cy="385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 "I am not a null"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if( someString.isPresent() )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someString.get() 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someString.ifPresent(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::println 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Optional&lt;String&gt; someStringNull = Optional.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ofNullable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(null);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Optional someStringSizeNull = someStringNull</a:t>
            </a:r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.map( x -&gt; x.toString().length());</a:t>
            </a:r>
            <a:br/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 "Size of someString" + someStringSizeNull.orElse( 0 ));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String name = someStringNull</a:t>
            </a:r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.orElseThrow(IllegalArgumentException::new);</a:t>
            </a:r>
            <a:br/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7880" cy="46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1880" cy="63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5520" cy="12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271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2019-05-05T23:35:36Z</dcterms:modified>
  <cp:revision>44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