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8" r:id="rId32"/>
    <p:sldId id="287" r:id="rId33"/>
    <p:sldId id="289" r:id="rId34"/>
    <p:sldId id="290" r:id="rId35"/>
    <p:sldId id="291" r:id="rId36"/>
  </p:sldIdLst>
  <p:sldSz cx="12192000" cy="685800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rot="5400000">
            <a:off x="0" y="0"/>
            <a:ext cx="2498400" cy="249840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51480" cy="12952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8400" cy="249840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51480" cy="12952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7680" cy="269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lang="pl-PL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39640" cy="56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 kod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…kod1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….kod2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400000" cy="6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400000" cy="191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39640" cy="56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case wartość1: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kod1;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case wartość2: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kod2;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default: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kodDefault;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40000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– pętle for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39640" cy="24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6840" cy="24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39640" cy="24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39640" cy="24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5400" cy="648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301280" cy="557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System.out.println(”element”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+i+”:”+numbers[i];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5400" cy="37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29640" cy="58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model;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currentSpeed;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getBrand()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setBrand(String brand)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this.brand =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accelerate(int value){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currentSpeed+=value;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  <p:pic>
        <p:nvPicPr>
          <p:cNvPr id="127" name="Graphic 2"/>
          <p:cNvPicPr/>
          <p:nvPr/>
        </p:nvPicPr>
        <p:blipFill>
          <a:blip r:embed="rId2"/>
          <a:stretch/>
        </p:blipFill>
        <p:spPr>
          <a:xfrm>
            <a:off x="2639880" y="4608000"/>
            <a:ext cx="1431360" cy="1431360"/>
          </a:xfrm>
          <a:prstGeom prst="rect">
            <a:avLst/>
          </a:prstGeom>
          <a:ln>
            <a:noFill/>
          </a:ln>
        </p:spPr>
      </p:pic>
      <p:pic>
        <p:nvPicPr>
          <p:cNvPr id="128" name="Graphic 7"/>
          <p:cNvPicPr/>
          <p:nvPr/>
        </p:nvPicPr>
        <p:blipFill>
          <a:blip r:embed="rId2"/>
          <a:stretch/>
        </p:blipFill>
        <p:spPr>
          <a:xfrm>
            <a:off x="5157360" y="5808240"/>
            <a:ext cx="1431360" cy="143136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6240" cy="11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6320" cy="11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29640" cy="58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model;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currentSpeed;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getBrand()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setBrand(String brand)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this.brand =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accelerate(int value){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currentSpeed+=value;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620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1040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620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5400" cy="43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lang="pl-PL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29640" cy="25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age;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final int DRINKING_AGE = 18;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5400" cy="684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6320" cy="419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age;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final int DRINKING_AGE = 18;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boolean canDrink(){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if (age&gt;= DRINKING_AGE){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return true;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else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return false;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void printDrinkingAge(){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System.out.println(”Drinking age:  ”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+DRINKING_AGE;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8720" cy="61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50880" y="1416600"/>
            <a:ext cx="5684400" cy="31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System.out.println(title);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for (int i=0; i&lt;args.length; i++){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System.out.println(args[i]);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   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91280" y="4902120"/>
            <a:ext cx="5684400" cy="142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  printArgs(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printArgs(”Różne”, -1,4,666,1,1,1,1);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72360" cy="666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6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8320" cy="53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Person(String name, int age){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name;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someMethod(){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	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int getAge(){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setAge(int age){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this.age=age;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}	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68600" y="1584000"/>
            <a:ext cx="885384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… kolejne wersje języka JAVA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2014 – Powstaje JAVA SE8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927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8320" cy="53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Person(String name, int age){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age;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name;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18;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”Jan Kowalski”;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33000" cy="599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8320" cy="52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//getters and setters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3040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09640" cy="53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String brand;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Radio radio;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Engine engine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//getters and setters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6944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56600" y="1152000"/>
            <a:ext cx="3838320" cy="27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ZWYKLY, POLECONY,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PRIORYTETOWY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36600" y="2665800"/>
            <a:ext cx="3838320" cy="27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EARTH(6371.008, 5513),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MARS(3389.5, 3933);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Planets(double rad, double den)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this.radius = rad;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this.density = den;			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double radius;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double density;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double getRadius() {return radius;}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double getDensity() {return density;}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69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702320" cy="53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name;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age;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double salary;	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double bonusPayment;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sharesPackage;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Dziedziczenie – przeciążanie metod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09440" cy="621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lang="pl-PL" sz="1500" b="0" strike="noStrike" spc="-1">
                <a:solidFill>
                  <a:srgbClr val="00A65D"/>
                </a:solidFill>
                <a:latin typeface="Arial"/>
                <a:ea typeface="DejaVu Sans"/>
              </a:rPr>
              <a:t>przeciążyć</a:t>
            </a: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Przeciążana metoda musi mieć taką samą nazwę i taką samą listę argumentów, oraz ten sam (lub będący klasą pochodną zwracanego typu) zwracany typ. Przeciążana metoda nie może też zawężać poziomu dostępu.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 przeciążonej metodzie powinno się używać adnotacji @Override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500" b="0" strike="noStrike" spc="-1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702320" cy="53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”I’m Employee”;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”I’m Manager”;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”I’m President”;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309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(przeciążyć) wszystkie metody abstrakcyjne superklasy.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5120" cy="465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int weight;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public abstract String getDescription();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”Cpu 4GHZ, RAM 16GB”;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709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2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5120" cy="465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eat();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walk();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eats bone”);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@Override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walk(){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walks”);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544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przeciąża, to podczas ich wykonania użyje swoich przeciążonych implementacji, a nie tych z obiektu Zwierzę.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5120" cy="465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System.out.println(”Animal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System.out.println(”Cat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meow(){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System.out.println(”Meow!”);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hau(){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System.out.println(”Hau!”);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429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60040" cy="570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hasMp3Support;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hasUsbPort;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type;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Radio radio;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name;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age;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isEmployed;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Car[] carsInPossesion;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540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„Write Once, Run Anywhere”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lang="pl-PL" sz="44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429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spc="-1" dirty="0">
                <a:solidFill>
                  <a:srgbClr val="00A65D"/>
                </a:solidFill>
                <a:latin typeface="Arial"/>
                <a:ea typeface="DejaVu Sans"/>
              </a:rPr>
              <a:t>Wyjątki (</a:t>
            </a:r>
            <a:r>
              <a:rPr lang="pl-PL" sz="2000" spc="-1" dirty="0" err="1">
                <a:solidFill>
                  <a:srgbClr val="00A65D"/>
                </a:solidFill>
                <a:latin typeface="Arial"/>
                <a:ea typeface="DejaVu Sans"/>
              </a:rPr>
              <a:t>Exceptions</a:t>
            </a:r>
            <a:r>
              <a:rPr lang="pl-PL" sz="2000" spc="-1" dirty="0">
                <a:solidFill>
                  <a:srgbClr val="00A65D"/>
                </a:solidFill>
                <a:latin typeface="Arial"/>
                <a:ea typeface="DejaVu Sans"/>
              </a:rPr>
              <a:t>)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</a:t>
            </a:r>
            <a:r>
              <a:rPr lang="pl-PL" sz="2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stack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2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trace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. Przykłady sytuacji powodującej wyjątki: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2000" spc="-1" dirty="0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2000" spc="-1" dirty="0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lang="pl-PL" sz="2000" b="0" strike="noStrike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l-PL" sz="2000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spc="-1" dirty="0">
                <a:solidFill>
                  <a:srgbClr val="FFFFFF"/>
                </a:solidFill>
                <a:latin typeface="Arial"/>
              </a:rPr>
              <a:t>W </a:t>
            </a:r>
            <a:r>
              <a:rPr lang="pl-PL" sz="2000" spc="-1" dirty="0" err="1">
                <a:solidFill>
                  <a:srgbClr val="FFFFFF"/>
                </a:solidFill>
                <a:latin typeface="Arial"/>
              </a:rPr>
              <a:t>javie</a:t>
            </a:r>
            <a:r>
              <a:rPr lang="pl-PL" sz="2000" spc="-1" dirty="0">
                <a:solidFill>
                  <a:srgbClr val="FFFFFF"/>
                </a:solidFill>
                <a:latin typeface="Arial"/>
              </a:rPr>
              <a:t> obsługa wyjątków jest wymuszona, kiedy metoda jest oznaczona słowem </a:t>
            </a:r>
            <a:r>
              <a:rPr lang="pl-PL" sz="2000" spc="-1" dirty="0" err="1">
                <a:solidFill>
                  <a:srgbClr val="00A65D"/>
                </a:solidFill>
                <a:latin typeface="Arial"/>
              </a:rPr>
              <a:t>throws</a:t>
            </a:r>
            <a:endParaRPr lang="pl-PL" sz="2000" spc="-1" dirty="0">
              <a:solidFill>
                <a:srgbClr val="00A65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spc="-1" dirty="0">
              <a:solidFill>
                <a:srgbClr val="00A65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</a:rPr>
              <a:t>Do rzucania wyjątków używa się słowa </a:t>
            </a:r>
            <a:r>
              <a:rPr lang="pl-PL" sz="2000" spc="-1" dirty="0" err="1">
                <a:solidFill>
                  <a:srgbClr val="00A65D"/>
                </a:solidFill>
              </a:rPr>
              <a:t>throw</a:t>
            </a:r>
            <a:r>
              <a:rPr lang="pl-PL" sz="2000" spc="-1" dirty="0">
                <a:solidFill>
                  <a:srgbClr val="00A65D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</a:rPr>
              <a:t>Obsługa wyjątkó</a:t>
            </a:r>
            <a:r>
              <a:rPr lang="pl-PL" sz="2000" spc="-1" dirty="0">
                <a:solidFill>
                  <a:srgbClr val="FFFFFF"/>
                </a:solidFill>
                <a:latin typeface="Arial"/>
              </a:rPr>
              <a:t>w realizowana jest za pomocą bloku </a:t>
            </a:r>
            <a:r>
              <a:rPr lang="pl-PL" sz="2000" spc="-1" dirty="0" err="1">
                <a:solidFill>
                  <a:srgbClr val="00B050"/>
                </a:solidFill>
                <a:latin typeface="Arial"/>
              </a:rPr>
              <a:t>throw-catch-finally</a:t>
            </a:r>
            <a:r>
              <a:rPr lang="pl-PL" sz="2000" spc="-1" dirty="0">
                <a:solidFill>
                  <a:srgbClr val="00B050"/>
                </a:solidFill>
                <a:latin typeface="Arial"/>
              </a:rPr>
              <a:t> </a:t>
            </a:r>
            <a:r>
              <a:rPr lang="pl-PL" sz="2000" spc="-1" dirty="0">
                <a:solidFill>
                  <a:schemeClr val="bg1"/>
                </a:solidFill>
                <a:latin typeface="Arial"/>
              </a:rPr>
              <a:t>przy czym po słowie </a:t>
            </a:r>
            <a:r>
              <a:rPr lang="pl-PL" sz="2000" spc="-1" dirty="0" err="1">
                <a:solidFill>
                  <a:schemeClr val="bg1"/>
                </a:solidFill>
                <a:latin typeface="Arial"/>
              </a:rPr>
              <a:t>try</a:t>
            </a:r>
            <a:r>
              <a:rPr lang="pl-PL" sz="2000" spc="-1" dirty="0">
                <a:solidFill>
                  <a:schemeClr val="bg1"/>
                </a:solidFill>
                <a:latin typeface="Arial"/>
              </a:rPr>
              <a:t> musi nastąpić przynajmniej jedno słowo: </a:t>
            </a:r>
            <a:r>
              <a:rPr lang="pl-PL" sz="2000" spc="-1" dirty="0" err="1">
                <a:solidFill>
                  <a:schemeClr val="bg1"/>
                </a:solidFill>
                <a:latin typeface="Arial"/>
              </a:rPr>
              <a:t>catch</a:t>
            </a:r>
            <a:r>
              <a:rPr lang="pl-PL" sz="2000" spc="-1" dirty="0">
                <a:solidFill>
                  <a:schemeClr val="bg1"/>
                </a:solidFill>
                <a:latin typeface="Arial"/>
              </a:rPr>
              <a:t>, lub </a:t>
            </a:r>
            <a:r>
              <a:rPr lang="pl-PL" sz="2000" spc="-1" dirty="0" err="1">
                <a:solidFill>
                  <a:schemeClr val="bg1"/>
                </a:solidFill>
                <a:latin typeface="Arial"/>
              </a:rPr>
              <a:t>finally</a:t>
            </a:r>
            <a:r>
              <a:rPr lang="pl-PL" sz="2000" spc="-1" dirty="0">
                <a:solidFill>
                  <a:schemeClr val="bg1"/>
                </a:solidFill>
                <a:latin typeface="Arial"/>
              </a:rPr>
              <a:t>.</a:t>
            </a:r>
            <a:endParaRPr lang="pl-PL" sz="20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910920" y="1538654"/>
            <a:ext cx="5204880" cy="57490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chemeClr val="bg1"/>
                </a:solidFill>
              </a:rPr>
              <a:t>Scanner</a:t>
            </a:r>
            <a:r>
              <a:rPr lang="pl-PL" sz="1600" spc="-1" dirty="0">
                <a:solidFill>
                  <a:schemeClr val="bg1"/>
                </a:solidFill>
              </a:rPr>
              <a:t> </a:t>
            </a:r>
            <a:r>
              <a:rPr lang="pl-PL" sz="1600" spc="-1" dirty="0" err="1">
                <a:solidFill>
                  <a:schemeClr val="bg1"/>
                </a:solidFill>
              </a:rPr>
              <a:t>scanner</a:t>
            </a:r>
            <a:r>
              <a:rPr lang="pl-PL" sz="1600" spc="-1" dirty="0">
                <a:solidFill>
                  <a:schemeClr val="bg1"/>
                </a:solidFill>
              </a:rPr>
              <a:t> = </a:t>
            </a:r>
            <a:r>
              <a:rPr lang="pl-PL" sz="1600" spc="-1" dirty="0" err="1">
                <a:solidFill>
                  <a:schemeClr val="bg1"/>
                </a:solidFill>
              </a:rPr>
              <a:t>new</a:t>
            </a:r>
            <a:r>
              <a:rPr lang="pl-PL" sz="1600" spc="-1" dirty="0">
                <a:solidFill>
                  <a:schemeClr val="bg1"/>
                </a:solidFill>
              </a:rPr>
              <a:t> </a:t>
            </a:r>
            <a:r>
              <a:rPr lang="pl-PL" sz="1600" spc="-1" dirty="0" err="1">
                <a:solidFill>
                  <a:schemeClr val="bg1"/>
                </a:solidFill>
              </a:rPr>
              <a:t>Scanner</a:t>
            </a:r>
            <a:r>
              <a:rPr lang="pl-PL" sz="1600" spc="-1" dirty="0">
                <a:solidFill>
                  <a:schemeClr val="bg1"/>
                </a:solidFill>
              </a:rPr>
              <a:t>(System.in);</a:t>
            </a:r>
          </a:p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chemeClr val="bg1"/>
                </a:solidFill>
              </a:rPr>
              <a:t>System.out.print</a:t>
            </a:r>
            <a:r>
              <a:rPr lang="pl-PL" sz="1600" spc="-1" dirty="0">
                <a:solidFill>
                  <a:schemeClr val="bg1"/>
                </a:solidFill>
              </a:rPr>
              <a:t>("Podaj a:");</a:t>
            </a: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chemeClr val="bg1"/>
                </a:solidFill>
              </a:rPr>
              <a:t>int</a:t>
            </a:r>
            <a:r>
              <a:rPr lang="pl-PL" sz="1600" spc="-1" dirty="0">
                <a:solidFill>
                  <a:schemeClr val="bg1"/>
                </a:solidFill>
              </a:rPr>
              <a:t> a=</a:t>
            </a:r>
            <a:r>
              <a:rPr lang="pl-PL" sz="1600" spc="-1" dirty="0" err="1">
                <a:solidFill>
                  <a:schemeClr val="bg1"/>
                </a:solidFill>
              </a:rPr>
              <a:t>scanner.nextInt</a:t>
            </a:r>
            <a:r>
              <a:rPr lang="pl-PL" sz="1600" spc="-1" dirty="0">
                <a:solidFill>
                  <a:schemeClr val="bg1"/>
                </a:solidFill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chemeClr val="bg1"/>
                </a:solidFill>
              </a:rPr>
              <a:t>System.out.print</a:t>
            </a:r>
            <a:r>
              <a:rPr lang="pl-PL" sz="1600" spc="-1" dirty="0">
                <a:solidFill>
                  <a:schemeClr val="bg1"/>
                </a:solidFill>
              </a:rPr>
              <a:t>("Podaj b:");</a:t>
            </a:r>
          </a:p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chemeClr val="bg1"/>
                </a:solidFill>
              </a:rPr>
              <a:t>int</a:t>
            </a:r>
            <a:r>
              <a:rPr lang="pl-PL" sz="1600" spc="-1" dirty="0">
                <a:solidFill>
                  <a:schemeClr val="bg1"/>
                </a:solidFill>
              </a:rPr>
              <a:t> b=</a:t>
            </a:r>
            <a:r>
              <a:rPr lang="pl-PL" sz="1600" spc="-1" dirty="0" err="1">
                <a:solidFill>
                  <a:schemeClr val="bg1"/>
                </a:solidFill>
              </a:rPr>
              <a:t>scanner.nextInt</a:t>
            </a:r>
            <a:r>
              <a:rPr lang="pl-PL" sz="1600" spc="-1" dirty="0">
                <a:solidFill>
                  <a:schemeClr val="bg1"/>
                </a:solidFill>
              </a:rPr>
              <a:t>();</a:t>
            </a: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chemeClr val="bg1"/>
                </a:solidFill>
              </a:rPr>
              <a:t>try</a:t>
            </a:r>
            <a:r>
              <a:rPr lang="pl-PL" sz="1600" spc="-1" dirty="0">
                <a:solidFill>
                  <a:schemeClr val="bg1"/>
                </a:solidFill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chemeClr val="bg1"/>
                </a:solidFill>
              </a:rPr>
              <a:t>            </a:t>
            </a:r>
            <a:r>
              <a:rPr lang="pl-PL" sz="1600" spc="-1" dirty="0" err="1">
                <a:solidFill>
                  <a:schemeClr val="bg1"/>
                </a:solidFill>
              </a:rPr>
              <a:t>int</a:t>
            </a:r>
            <a:r>
              <a:rPr lang="pl-PL" sz="1600" spc="-1" dirty="0">
                <a:solidFill>
                  <a:schemeClr val="bg1"/>
                </a:solidFill>
              </a:rPr>
              <a:t> wynik = a / b;</a:t>
            </a: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chemeClr val="bg1"/>
                </a:solidFill>
              </a:rPr>
              <a:t>            </a:t>
            </a:r>
            <a:r>
              <a:rPr lang="pl-PL" sz="1600" spc="-1" dirty="0" err="1">
                <a:solidFill>
                  <a:schemeClr val="bg1"/>
                </a:solidFill>
              </a:rPr>
              <a:t>System.out.println</a:t>
            </a:r>
            <a:r>
              <a:rPr lang="pl-PL" sz="1600" spc="-1" dirty="0">
                <a:solidFill>
                  <a:schemeClr val="bg1"/>
                </a:solidFill>
              </a:rPr>
              <a:t>("Wynik wynosi:" + wynik);</a:t>
            </a: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chemeClr val="bg1"/>
                </a:solidFill>
              </a:rPr>
              <a:t>       }</a:t>
            </a: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chemeClr val="bg1"/>
                </a:solidFill>
              </a:rPr>
              <a:t>       </a:t>
            </a:r>
            <a:r>
              <a:rPr lang="pl-PL" sz="1600" spc="-1" dirty="0" err="1">
                <a:solidFill>
                  <a:schemeClr val="bg1"/>
                </a:solidFill>
              </a:rPr>
              <a:t>catch</a:t>
            </a:r>
            <a:r>
              <a:rPr lang="pl-PL" sz="1600" spc="-1" dirty="0">
                <a:solidFill>
                  <a:schemeClr val="bg1"/>
                </a:solidFill>
              </a:rPr>
              <a:t>(</a:t>
            </a:r>
            <a:r>
              <a:rPr lang="pl-PL" sz="1600" spc="-1" dirty="0" err="1">
                <a:solidFill>
                  <a:schemeClr val="bg1"/>
                </a:solidFill>
              </a:rPr>
              <a:t>ArithmeticException</a:t>
            </a:r>
            <a:r>
              <a:rPr lang="pl-PL" sz="1600" spc="-1" dirty="0">
                <a:solidFill>
                  <a:schemeClr val="bg1"/>
                </a:solidFill>
              </a:rPr>
              <a:t> e){</a:t>
            </a: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chemeClr val="bg1"/>
                </a:solidFill>
              </a:rPr>
              <a:t>            </a:t>
            </a:r>
            <a:r>
              <a:rPr lang="pl-PL" sz="1600" spc="-1" dirty="0" err="1">
                <a:solidFill>
                  <a:schemeClr val="bg1"/>
                </a:solidFill>
              </a:rPr>
              <a:t>System.out.println</a:t>
            </a:r>
            <a:r>
              <a:rPr lang="pl-PL" sz="1600" spc="-1" dirty="0">
                <a:solidFill>
                  <a:schemeClr val="bg1"/>
                </a:solidFill>
              </a:rPr>
              <a:t>("Nie można dzielić przez 0!");</a:t>
            </a: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chemeClr val="bg1"/>
                </a:solidFill>
              </a:rPr>
              <a:t>       }</a:t>
            </a: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chemeClr val="bg1"/>
                </a:solidFill>
              </a:rPr>
              <a:t>    }</a:t>
            </a:r>
            <a:endParaRPr lang="pl-PL" sz="16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79160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lang="pl-PL" sz="44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CC5C75-340D-4BDE-88AD-0D1687DAD18B}"/>
              </a:ext>
            </a:extLst>
          </p:cNvPr>
          <p:cNvSpPr/>
          <p:nvPr/>
        </p:nvSpPr>
        <p:spPr>
          <a:xfrm>
            <a:off x="4396154" y="1170637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Throwable</a:t>
            </a:r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64C78-CEFC-4BD8-91DE-4C3D2C01874A}"/>
              </a:ext>
            </a:extLst>
          </p:cNvPr>
          <p:cNvSpPr/>
          <p:nvPr/>
        </p:nvSpPr>
        <p:spPr>
          <a:xfrm>
            <a:off x="741485" y="2052799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6E0F2-D57E-4749-9613-3F19FFE0026A}"/>
              </a:ext>
            </a:extLst>
          </p:cNvPr>
          <p:cNvSpPr/>
          <p:nvPr/>
        </p:nvSpPr>
        <p:spPr>
          <a:xfrm>
            <a:off x="7658100" y="2052799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Exception</a:t>
            </a:r>
            <a:endParaRPr lang="pl-P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F6723-574B-415D-84A3-EBEFA5C2793F}"/>
              </a:ext>
            </a:extLst>
          </p:cNvPr>
          <p:cNvSpPr/>
          <p:nvPr/>
        </p:nvSpPr>
        <p:spPr>
          <a:xfrm>
            <a:off x="5624146" y="3070612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RuntimeException</a:t>
            </a:r>
            <a:endParaRPr lang="pl-P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4A2111-41D0-4107-BB76-9E42FEE7740F}"/>
              </a:ext>
            </a:extLst>
          </p:cNvPr>
          <p:cNvCxnSpPr>
            <a:cxnSpLocks/>
            <a:stCxn id="2" idx="1"/>
            <a:endCxn id="6" idx="0"/>
          </p:cNvCxnSpPr>
          <p:nvPr/>
        </p:nvCxnSpPr>
        <p:spPr>
          <a:xfrm flipH="1">
            <a:off x="1969478" y="1394211"/>
            <a:ext cx="2426676" cy="658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5EF60B-E5C6-41F9-BFBA-B50048EEA78C}"/>
              </a:ext>
            </a:extLst>
          </p:cNvPr>
          <p:cNvCxnSpPr>
            <a:stCxn id="2" idx="3"/>
            <a:endCxn id="7" idx="0"/>
          </p:cNvCxnSpPr>
          <p:nvPr/>
        </p:nvCxnSpPr>
        <p:spPr>
          <a:xfrm>
            <a:off x="6852139" y="1394211"/>
            <a:ext cx="2033954" cy="658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B45AB3-09DA-40E6-9F27-A603BAF844F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852139" y="2499947"/>
            <a:ext cx="2033954" cy="570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F5FB5E-3F33-4DEE-A5AF-8792A8FFD816}"/>
              </a:ext>
            </a:extLst>
          </p:cNvPr>
          <p:cNvSpPr/>
          <p:nvPr/>
        </p:nvSpPr>
        <p:spPr>
          <a:xfrm>
            <a:off x="6095519" y="3952774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ArithmeticException</a:t>
            </a:r>
            <a:endParaRPr lang="pl-P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F1CA34-996B-4CF6-8AA5-8951C97A0C9F}"/>
              </a:ext>
            </a:extLst>
          </p:cNvPr>
          <p:cNvSpPr/>
          <p:nvPr/>
        </p:nvSpPr>
        <p:spPr>
          <a:xfrm>
            <a:off x="6095519" y="4747013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ArithmeticException</a:t>
            </a:r>
            <a:endParaRPr lang="pl-P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C14692-2530-4201-96E4-C1DE0474C417}"/>
              </a:ext>
            </a:extLst>
          </p:cNvPr>
          <p:cNvCxnSpPr>
            <a:cxnSpLocks/>
          </p:cNvCxnSpPr>
          <p:nvPr/>
        </p:nvCxnSpPr>
        <p:spPr>
          <a:xfrm>
            <a:off x="5794131" y="3517760"/>
            <a:ext cx="0" cy="21733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808D35-B475-46DC-8E89-718847D7D654}"/>
              </a:ext>
            </a:extLst>
          </p:cNvPr>
          <p:cNvCxnSpPr>
            <a:endCxn id="16" idx="1"/>
          </p:cNvCxnSpPr>
          <p:nvPr/>
        </p:nvCxnSpPr>
        <p:spPr>
          <a:xfrm>
            <a:off x="5794131" y="4176348"/>
            <a:ext cx="301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42DE46-7C14-4245-A118-A6D029A19B3E}"/>
              </a:ext>
            </a:extLst>
          </p:cNvPr>
          <p:cNvCxnSpPr/>
          <p:nvPr/>
        </p:nvCxnSpPr>
        <p:spPr>
          <a:xfrm>
            <a:off x="5794131" y="4973520"/>
            <a:ext cx="301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ECA5F06-6C17-45F9-A77E-BB953599B7C9}"/>
              </a:ext>
            </a:extLst>
          </p:cNvPr>
          <p:cNvSpPr/>
          <p:nvPr/>
        </p:nvSpPr>
        <p:spPr>
          <a:xfrm>
            <a:off x="6095518" y="5467563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8CFEB8-FEB4-41ED-A4E7-AF78CE691D7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794131" y="5691137"/>
            <a:ext cx="3013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2EC0F39-2495-49A2-B8D0-FEC3C4A4DC36}"/>
              </a:ext>
            </a:extLst>
          </p:cNvPr>
          <p:cNvSpPr/>
          <p:nvPr/>
        </p:nvSpPr>
        <p:spPr>
          <a:xfrm>
            <a:off x="9560169" y="3205426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SQLException</a:t>
            </a:r>
            <a:endParaRPr lang="pl-P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F9A5D4-75AC-4BD8-B362-7947660C6047}"/>
              </a:ext>
            </a:extLst>
          </p:cNvPr>
          <p:cNvSpPr/>
          <p:nvPr/>
        </p:nvSpPr>
        <p:spPr>
          <a:xfrm>
            <a:off x="9560168" y="3952774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IOException</a:t>
            </a:r>
            <a:endParaRPr lang="pl-PL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94F8FC-66B1-44A1-A3AA-31F36278236E}"/>
              </a:ext>
            </a:extLst>
          </p:cNvPr>
          <p:cNvCxnSpPr>
            <a:cxnSpLocks/>
          </p:cNvCxnSpPr>
          <p:nvPr/>
        </p:nvCxnSpPr>
        <p:spPr>
          <a:xfrm>
            <a:off x="9155723" y="2499947"/>
            <a:ext cx="0" cy="2594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F6EFF2-B375-4E9C-BC54-4CDD0941E95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9155723" y="3423140"/>
            <a:ext cx="404446" cy="5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A38109-2202-4B3D-886E-7F3EB67AE3B8}"/>
              </a:ext>
            </a:extLst>
          </p:cNvPr>
          <p:cNvCxnSpPr>
            <a:cxnSpLocks/>
          </p:cNvCxnSpPr>
          <p:nvPr/>
        </p:nvCxnSpPr>
        <p:spPr>
          <a:xfrm flipV="1">
            <a:off x="9155723" y="4171116"/>
            <a:ext cx="404445" cy="5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DE9AD1A-0184-41AC-8B63-4D2DCB294758}"/>
              </a:ext>
            </a:extLst>
          </p:cNvPr>
          <p:cNvSpPr/>
          <p:nvPr/>
        </p:nvSpPr>
        <p:spPr>
          <a:xfrm>
            <a:off x="9560168" y="4870735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D26E7F-3CD2-47CC-A718-D6B151C37A97}"/>
              </a:ext>
            </a:extLst>
          </p:cNvPr>
          <p:cNvCxnSpPr>
            <a:cxnSpLocks/>
          </p:cNvCxnSpPr>
          <p:nvPr/>
        </p:nvCxnSpPr>
        <p:spPr>
          <a:xfrm flipV="1">
            <a:off x="9155722" y="5089077"/>
            <a:ext cx="404445" cy="5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9BCAF8E-ACF9-4E43-901B-4ED78923AC7F}"/>
              </a:ext>
            </a:extLst>
          </p:cNvPr>
          <p:cNvSpPr/>
          <p:nvPr/>
        </p:nvSpPr>
        <p:spPr>
          <a:xfrm>
            <a:off x="234467" y="3342391"/>
            <a:ext cx="46042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l-PL" spc="-1" dirty="0" err="1">
                <a:solidFill>
                  <a:srgbClr val="FFFFFF"/>
                </a:solidFill>
              </a:rPr>
              <a:t>Unchecked</a:t>
            </a:r>
            <a:r>
              <a:rPr lang="pl-PL" spc="-1" dirty="0">
                <a:solidFill>
                  <a:srgbClr val="FFFFFF"/>
                </a:solidFill>
              </a:rPr>
              <a:t> </a:t>
            </a:r>
            <a:r>
              <a:rPr lang="pl-PL" spc="-1" dirty="0" err="1">
                <a:solidFill>
                  <a:srgbClr val="FFFFFF"/>
                </a:solidFill>
              </a:rPr>
              <a:t>Exceptions</a:t>
            </a:r>
            <a:r>
              <a:rPr lang="pl-PL" spc="-1" dirty="0">
                <a:solidFill>
                  <a:srgbClr val="FFFFFF"/>
                </a:solidFill>
              </a:rPr>
              <a:t> – to te, które dziedziczą z klasy </a:t>
            </a:r>
            <a:r>
              <a:rPr lang="pl-PL" spc="-1" dirty="0" err="1">
                <a:solidFill>
                  <a:srgbClr val="FFFFFF"/>
                </a:solidFill>
              </a:rPr>
              <a:t>RuntimeException</a:t>
            </a:r>
            <a:r>
              <a:rPr lang="pl-PL" spc="-1" dirty="0">
                <a:solidFill>
                  <a:srgbClr val="FFFFFF"/>
                </a:solidFill>
              </a:rPr>
              <a:t>, nie trzeba ich obsługiwać.</a:t>
            </a:r>
          </a:p>
          <a:p>
            <a:pPr>
              <a:lnSpc>
                <a:spcPct val="100000"/>
              </a:lnSpc>
            </a:pPr>
            <a:endParaRPr lang="pl-PL" spc="-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pl-PL" spc="-1" dirty="0" err="1">
                <a:solidFill>
                  <a:srgbClr val="FFFFFF"/>
                </a:solidFill>
              </a:rPr>
              <a:t>Chcecked</a:t>
            </a:r>
            <a:r>
              <a:rPr lang="pl-PL" spc="-1" dirty="0">
                <a:solidFill>
                  <a:srgbClr val="FFFFFF"/>
                </a:solidFill>
              </a:rPr>
              <a:t> </a:t>
            </a:r>
            <a:r>
              <a:rPr lang="pl-PL" spc="-1" dirty="0" err="1">
                <a:solidFill>
                  <a:srgbClr val="FFFFFF"/>
                </a:solidFill>
              </a:rPr>
              <a:t>Exceptions</a:t>
            </a:r>
            <a:r>
              <a:rPr lang="pl-PL" spc="-1" dirty="0">
                <a:solidFill>
                  <a:srgbClr val="FFFFFF"/>
                </a:solidFill>
              </a:rPr>
              <a:t> – pozostałe, te które nie dziedziczą z </a:t>
            </a:r>
            <a:r>
              <a:rPr lang="pl-PL" spc="-1" dirty="0" err="1">
                <a:solidFill>
                  <a:srgbClr val="FFFFFF"/>
                </a:solidFill>
              </a:rPr>
              <a:t>klasyRunTimeException</a:t>
            </a:r>
            <a:r>
              <a:rPr lang="pl-PL" spc="-1" dirty="0">
                <a:solidFill>
                  <a:srgbClr val="FFFFFF"/>
                </a:solidFill>
              </a:rPr>
              <a:t>, ich obsługa jest obligatoryjna.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86791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pc="-1" dirty="0">
                <a:solidFill>
                  <a:srgbClr val="FFFFFF"/>
                </a:solidFill>
                <a:latin typeface="Arial"/>
              </a:rPr>
              <a:t>Klasa String</a:t>
            </a:r>
            <a:endParaRPr lang="pl-PL" sz="44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7999" y="1010880"/>
            <a:ext cx="10497429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0" strike="noStrike" spc="-1" dirty="0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</a:p>
          <a:p>
            <a:pPr>
              <a:lnSpc>
                <a:spcPct val="100000"/>
              </a:lnSpc>
            </a:pPr>
            <a:endParaRPr lang="pl-PL" sz="24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spc="-1" dirty="0">
                <a:solidFill>
                  <a:srgbClr val="FFFFFF"/>
                </a:solidFill>
                <a:latin typeface="Arial"/>
              </a:rPr>
              <a:t>String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imie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 =  </a:t>
            </a:r>
            <a:r>
              <a:rPr lang="pl-PL" sz="2400" spc="-1" dirty="0">
                <a:solidFill>
                  <a:srgbClr val="FFFFFF"/>
                </a:solidFill>
              </a:rPr>
              <a:t>”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Piotr”;</a:t>
            </a:r>
          </a:p>
          <a:p>
            <a:pPr>
              <a:lnSpc>
                <a:spcPct val="100000"/>
              </a:lnSpc>
            </a:pPr>
            <a:endParaRPr lang="pl-PL" sz="24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Obiekty String są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</a:rPr>
              <a:t>immutable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, czyli nie da się zmienić ich wartości. Nie należy tego mylić z przypisaniem zmiennej referencyjnej do innego obiektu String.</a:t>
            </a:r>
          </a:p>
          <a:p>
            <a:pPr>
              <a:lnSpc>
                <a:spcPct val="100000"/>
              </a:lnSpc>
            </a:pPr>
            <a:endParaRPr lang="pl-PL" sz="2400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spc="-1" dirty="0">
                <a:solidFill>
                  <a:srgbClr val="FFFFFF"/>
                </a:solidFill>
                <a:latin typeface="Arial"/>
              </a:rPr>
              <a:t>String zawiera między innymi metody: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charAt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equals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equalsIgnoreCase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</a:rPr>
              <a:t>startsWith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</a:rPr>
              <a:t>endsWith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</a:rPr>
              <a:t>indexOf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</a:rPr>
              <a:t>substring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</a:rPr>
              <a:t>concat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</a:rPr>
              <a:t>replace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</a:rPr>
              <a:t>toUpperCase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toLowerCase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length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 i wiele innych</a:t>
            </a:r>
          </a:p>
          <a:p>
            <a:pPr>
              <a:lnSpc>
                <a:spcPct val="100000"/>
              </a:lnSpc>
            </a:pPr>
            <a:endParaRPr lang="pl-PL" sz="24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spc="-1" dirty="0">
                <a:solidFill>
                  <a:srgbClr val="FFFFFF"/>
                </a:solidFill>
                <a:latin typeface="Arial"/>
              </a:rPr>
              <a:t>Większość metod można wywoływać w sposób łańcuchowy, jest to tzw.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Fluent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 Interface</a:t>
            </a: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3008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pc="-1" dirty="0">
                <a:solidFill>
                  <a:srgbClr val="FFFFFF"/>
                </a:solidFill>
                <a:latin typeface="Arial"/>
              </a:rPr>
              <a:t>Klasa </a:t>
            </a:r>
            <a:r>
              <a:rPr lang="pl-PL" sz="4400" b="1" spc="-1" dirty="0" err="1">
                <a:solidFill>
                  <a:srgbClr val="FFFFFF"/>
                </a:solidFill>
                <a:latin typeface="Arial"/>
              </a:rPr>
              <a:t>StringBuilder</a:t>
            </a:r>
            <a:endParaRPr lang="pl-PL" sz="44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7999" y="1010880"/>
            <a:ext cx="10497429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0" strike="noStrike" spc="-1" dirty="0">
                <a:solidFill>
                  <a:srgbClr val="00A65D"/>
                </a:solidFill>
                <a:latin typeface="Arial"/>
                <a:ea typeface="DejaVu Sans"/>
              </a:rPr>
              <a:t>Klasa </a:t>
            </a:r>
            <a:r>
              <a:rPr lang="pl-PL" sz="2400" b="0" strike="noStrike" spc="-1" dirty="0" err="1">
                <a:solidFill>
                  <a:srgbClr val="00A65D"/>
                </a:solidFill>
                <a:latin typeface="Arial"/>
                <a:ea typeface="DejaVu Sans"/>
              </a:rPr>
              <a:t>StringBuilder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</a:p>
          <a:p>
            <a:pPr>
              <a:lnSpc>
                <a:spcPct val="100000"/>
              </a:lnSpc>
            </a:pPr>
            <a:endParaRPr lang="pl-PL" sz="24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StringBuilder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imie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 = 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new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StringBuilder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(</a:t>
            </a:r>
            <a:r>
              <a:rPr lang="pl-PL" sz="2400" spc="-1" dirty="0">
                <a:solidFill>
                  <a:srgbClr val="FFFFFF"/>
                </a:solidFill>
              </a:rPr>
              <a:t>”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Piotr”);</a:t>
            </a:r>
          </a:p>
          <a:p>
            <a:pPr>
              <a:lnSpc>
                <a:spcPct val="100000"/>
              </a:lnSpc>
            </a:pPr>
            <a:endParaRPr lang="pl-PL" sz="24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Obiekty String nie są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</a:rPr>
              <a:t>immutable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, czyli da się zmienić ich.</a:t>
            </a:r>
          </a:p>
          <a:p>
            <a:pPr>
              <a:lnSpc>
                <a:spcPct val="100000"/>
              </a:lnSpc>
            </a:pPr>
            <a:endParaRPr lang="pl-PL" sz="2400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StringBuilder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 zawiera między innymi metody: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append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delete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deleteCharAt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pl-PL" sz="2400" spc="-1" dirty="0">
                <a:solidFill>
                  <a:srgbClr val="FFFFFF"/>
                </a:solidFill>
                <a:latin typeface="Arial"/>
              </a:rPr>
              <a:t>insert,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reverse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,  i wiele innych</a:t>
            </a:r>
          </a:p>
          <a:p>
            <a:pPr>
              <a:lnSpc>
                <a:spcPct val="100000"/>
              </a:lnSpc>
            </a:pPr>
            <a:endParaRPr lang="pl-PL" sz="24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spc="-1" dirty="0">
                <a:solidFill>
                  <a:srgbClr val="FFFFFF"/>
                </a:solidFill>
                <a:latin typeface="Arial"/>
              </a:rPr>
              <a:t>Większość metod można wywoływać w sposób łańcuchowy, jest to tzw.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Fluent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 Interface</a:t>
            </a: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484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 dirty="0">
                <a:solidFill>
                  <a:srgbClr val="FFFFFF"/>
                </a:solidFill>
                <a:latin typeface="Arial"/>
              </a:rPr>
              <a:t>Wyrażenia regularne - </a:t>
            </a:r>
            <a:r>
              <a:rPr lang="pl-PL" sz="4400" b="1" strike="noStrike" spc="-1" dirty="0" err="1">
                <a:solidFill>
                  <a:srgbClr val="FFFFFF"/>
                </a:solidFill>
                <a:latin typeface="Arial"/>
              </a:rPr>
              <a:t>regex</a:t>
            </a:r>
            <a:endParaRPr lang="pl-PL" sz="44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87829" y="1947052"/>
            <a:ext cx="6411687" cy="51068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spc="-1" dirty="0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</a:p>
          <a:p>
            <a:pPr>
              <a:lnSpc>
                <a:spcPct val="100000"/>
              </a:lnSpc>
            </a:pPr>
            <a:endParaRPr lang="pl-PL" sz="2000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l-PL" sz="2000" spc="-1" dirty="0">
                <a:solidFill>
                  <a:srgbClr val="FFFFFF"/>
                </a:solidFill>
                <a:latin typeface="Arial"/>
                <a:ea typeface="DejaVu Sans"/>
              </a:rPr>
              <a:t>String </a:t>
            </a:r>
            <a:r>
              <a:rPr lang="pl-PL" sz="2000" spc="-1" dirty="0" err="1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lang="pl-PL" sz="2000" spc="-1" dirty="0">
                <a:solidFill>
                  <a:srgbClr val="FFFFFF"/>
                </a:solidFill>
                <a:latin typeface="Arial"/>
                <a:ea typeface="DejaVu Sans"/>
              </a:rPr>
              <a:t> = „1BAAAdscdsc1ZAAA”;</a:t>
            </a:r>
          </a:p>
          <a:p>
            <a:pPr>
              <a:lnSpc>
                <a:spcPct val="100000"/>
              </a:lnSpc>
            </a:pPr>
            <a:r>
              <a:rPr lang="pl-PL" sz="2000" spc="-1" dirty="0" err="1">
                <a:solidFill>
                  <a:srgbClr val="FFFFFF"/>
                </a:solidFill>
              </a:rPr>
              <a:t>Pattern</a:t>
            </a:r>
            <a:r>
              <a:rPr lang="pl-PL" sz="2000" spc="-1" dirty="0">
                <a:solidFill>
                  <a:srgbClr val="FFFFFF"/>
                </a:solidFill>
              </a:rPr>
              <a:t> </a:t>
            </a:r>
            <a:r>
              <a:rPr lang="pl-PL" sz="2000" spc="-1" dirty="0" err="1">
                <a:solidFill>
                  <a:srgbClr val="FFFFFF"/>
                </a:solidFill>
              </a:rPr>
              <a:t>pattern</a:t>
            </a:r>
            <a:r>
              <a:rPr lang="pl-PL" sz="2000" spc="-1" dirty="0">
                <a:solidFill>
                  <a:srgbClr val="FFFFFF"/>
                </a:solidFill>
              </a:rPr>
              <a:t> = </a:t>
            </a:r>
            <a:r>
              <a:rPr lang="pl-PL" sz="2000" spc="-1" dirty="0" err="1">
                <a:solidFill>
                  <a:srgbClr val="FFFFFF"/>
                </a:solidFill>
              </a:rPr>
              <a:t>Pattern.compile</a:t>
            </a:r>
            <a:r>
              <a:rPr lang="pl-PL" sz="2000" spc="-1" dirty="0">
                <a:solidFill>
                  <a:srgbClr val="FFFFFF"/>
                </a:solidFill>
              </a:rPr>
              <a:t>("1[a-</a:t>
            </a:r>
            <a:r>
              <a:rPr lang="pl-PL" sz="2000" spc="-1" dirty="0" err="1">
                <a:solidFill>
                  <a:srgbClr val="FFFFFF"/>
                </a:solidFill>
              </a:rPr>
              <a:t>zA</a:t>
            </a:r>
            <a:r>
              <a:rPr lang="pl-PL" sz="2000" spc="-1" dirty="0">
                <a:solidFill>
                  <a:srgbClr val="FFFFFF"/>
                </a:solidFill>
              </a:rPr>
              <a:t>-Z]AAA");</a:t>
            </a:r>
            <a:endParaRPr lang="pl-PL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</a:rPr>
              <a:t>Matcher </a:t>
            </a:r>
            <a:r>
              <a:rPr lang="pl-PL" sz="2000" spc="-1" dirty="0" err="1">
                <a:solidFill>
                  <a:srgbClr val="FFFFFF"/>
                </a:solidFill>
              </a:rPr>
              <a:t>matcher</a:t>
            </a:r>
            <a:r>
              <a:rPr lang="en-US" sz="2000" spc="-1" dirty="0">
                <a:solidFill>
                  <a:srgbClr val="FFFFFF"/>
                </a:solidFill>
              </a:rPr>
              <a:t> = </a:t>
            </a:r>
            <a:r>
              <a:rPr lang="pl-PL" sz="2000" spc="-1" dirty="0" err="1">
                <a:solidFill>
                  <a:srgbClr val="FFFFFF"/>
                </a:solidFill>
              </a:rPr>
              <a:t>pattern</a:t>
            </a:r>
            <a:r>
              <a:rPr lang="en-US" sz="2000" spc="-1" dirty="0">
                <a:solidFill>
                  <a:srgbClr val="FFFFFF"/>
                </a:solidFill>
              </a:rPr>
              <a:t>.matcher(</a:t>
            </a:r>
            <a:r>
              <a:rPr lang="pl-PL" sz="2000" spc="-1" dirty="0" err="1">
                <a:solidFill>
                  <a:srgbClr val="FFFFFF"/>
                </a:solidFill>
              </a:rPr>
              <a:t>text</a:t>
            </a:r>
            <a:r>
              <a:rPr lang="en-US" sz="2000" spc="-1" dirty="0">
                <a:solidFill>
                  <a:srgbClr val="FFFFFF"/>
                </a:solidFill>
              </a:rPr>
              <a:t>);</a:t>
            </a:r>
            <a:endParaRPr lang="pl-PL" sz="2000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spc="-1" dirty="0" err="1">
                <a:solidFill>
                  <a:srgbClr val="FFFFFF"/>
                </a:solidFill>
              </a:rPr>
              <a:t>while</a:t>
            </a:r>
            <a:r>
              <a:rPr lang="pl-PL" sz="2000" spc="-1" dirty="0">
                <a:solidFill>
                  <a:srgbClr val="FFFFFF"/>
                </a:solidFill>
              </a:rPr>
              <a:t>(</a:t>
            </a:r>
            <a:r>
              <a:rPr lang="pl-PL" sz="2000" spc="-1" dirty="0" err="1">
                <a:solidFill>
                  <a:srgbClr val="FFFFFF"/>
                </a:solidFill>
              </a:rPr>
              <a:t>matcher.find</a:t>
            </a:r>
            <a:r>
              <a:rPr lang="pl-PL" sz="2000" spc="-1" dirty="0">
                <a:solidFill>
                  <a:srgbClr val="FFFFFF"/>
                </a:solidFill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pl-PL" sz="2000" spc="-1" dirty="0">
                <a:solidFill>
                  <a:srgbClr val="FFFFFF"/>
                </a:solidFill>
              </a:rPr>
              <a:t>   </a:t>
            </a:r>
            <a:r>
              <a:rPr lang="pl-PL" sz="2000" spc="-1" dirty="0" err="1">
                <a:solidFill>
                  <a:srgbClr val="FFFFFF"/>
                </a:solidFill>
              </a:rPr>
              <a:t>System.out.println</a:t>
            </a:r>
            <a:r>
              <a:rPr lang="pl-PL" sz="2000" spc="-1" dirty="0">
                <a:solidFill>
                  <a:srgbClr val="FFFFFF"/>
                </a:solidFill>
              </a:rPr>
              <a:t>("</a:t>
            </a:r>
            <a:r>
              <a:rPr lang="pl-PL" sz="2000" spc="-1" dirty="0" err="1">
                <a:solidFill>
                  <a:srgbClr val="FFFFFF"/>
                </a:solidFill>
              </a:rPr>
              <a:t>Found</a:t>
            </a:r>
            <a:r>
              <a:rPr lang="pl-PL" sz="2000" spc="-1" dirty="0">
                <a:solidFill>
                  <a:srgbClr val="FFFFFF"/>
                </a:solidFill>
              </a:rPr>
              <a:t>: " + </a:t>
            </a:r>
            <a:r>
              <a:rPr lang="pl-PL" sz="2000" spc="-1" dirty="0" err="1">
                <a:solidFill>
                  <a:srgbClr val="FFFFFF"/>
                </a:solidFill>
              </a:rPr>
              <a:t>matcher.group</a:t>
            </a:r>
            <a:r>
              <a:rPr lang="pl-PL" sz="2000" spc="-1" dirty="0">
                <a:solidFill>
                  <a:srgbClr val="FFFFFF"/>
                </a:solidFill>
              </a:rPr>
              <a:t>()); </a:t>
            </a:r>
            <a:endParaRPr lang="pl-PL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l-PL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931439A-3EA9-4F2F-8033-69C4DC816880}"/>
              </a:ext>
            </a:extLst>
          </p:cNvPr>
          <p:cNvSpPr txBox="1"/>
          <p:nvPr/>
        </p:nvSpPr>
        <p:spPr>
          <a:xfrm>
            <a:off x="6999516" y="867634"/>
            <a:ext cx="46917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Znaki języka </a:t>
            </a:r>
            <a:r>
              <a:rPr lang="pl-P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regex</a:t>
            </a:r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endParaRPr lang="pl-P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^ – początek linii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$ – koniec linii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 – dowolny znak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\d – cyfra [0-9]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\D – inny znak niż cyfry [^0-9]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\s - znak biały [ \</a:t>
            </a:r>
            <a:r>
              <a:rPr lang="pl-P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t\n</a:t>
            </a:r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..]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\S – inny znak niż znak biały [^\s]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\w – znak[a-zA-Z_0-9]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\W inny znak niż \w [^\</a:t>
            </a:r>
            <a:r>
              <a:rPr lang="pl-P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</a:t>
            </a:r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]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() – sekwencja znaków (grupa)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 Raz lub 0 razy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* 0 lub więcej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+ raz lub więcej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{n} – dokładnie n razy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{n,} – przynajmniej n razy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{</a:t>
            </a:r>
            <a:r>
              <a:rPr lang="pl-P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n,m</a:t>
            </a:r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} przynajmniej n lecz nie więcej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niż m razy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[123a] określa znak ze zbioru w z nawiasów,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tutaj 1 lub 2 lub3 lub a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66742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40000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8400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40000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7720"/>
            <a:ext cx="1584000" cy="267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7720"/>
            <a:ext cx="1584000" cy="267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5840" cy="1221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5840" cy="1221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784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784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98720" y="863640"/>
            <a:ext cx="8420040" cy="465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 I dodaniu do niej wartości 1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24040" cy="635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1" strike="noStrike" spc="-1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‘A’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‘\u0041’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1" strike="noStrike" spc="-1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lang="pl-PL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lang="pl-PL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lang="pl-PL" sz="4400" b="0" strike="noStrike" spc="-1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||,&amp;&amp;,|,&amp;,!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&amp;,|,~,^,!,&lt;&lt;,&gt;&gt;,&gt;&gt;&gt;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100</TotalTime>
  <Words>3921</Words>
  <Application>Microsoft Office PowerPoint</Application>
  <PresentationFormat>Widescreen</PresentationFormat>
  <Paragraphs>845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Microsoft YaHei</vt:lpstr>
      <vt:lpstr>Arial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Pomorska Fundacja Inicjatyw Gospodarczych</dc:creator>
  <dc:description/>
  <cp:lastModifiedBy>Krajnik, Piotr (Nokia - PL/Bydgoszcz)</cp:lastModifiedBy>
  <cp:revision>22</cp:revision>
  <dcterms:created xsi:type="dcterms:W3CDTF">2016-06-24T11:21:15Z</dcterms:created>
  <dcterms:modified xsi:type="dcterms:W3CDTF">2019-03-22T20:06:10Z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