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0" y="0"/>
            <a:ext cx="2497320" cy="24973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0400" cy="12942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5400000">
            <a:off x="0" y="0"/>
            <a:ext cx="2497320" cy="2497320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Obraz 10" descr=""/>
          <p:cNvPicPr/>
          <p:nvPr/>
        </p:nvPicPr>
        <p:blipFill>
          <a:blip r:embed="rId3"/>
          <a:stretch/>
        </p:blipFill>
        <p:spPr>
          <a:xfrm>
            <a:off x="0" y="0"/>
            <a:ext cx="2750400" cy="129420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561680" y="190548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Wprowadzenie do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561680" y="3456000"/>
            <a:ext cx="9066600" cy="26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pl-PL" sz="3200" spc="-1" strike="noStrike">
                <a:solidFill>
                  <a:srgbClr val="ffffff"/>
                </a:solidFill>
                <a:latin typeface="Arial"/>
                <a:ea typeface="DejaVu Sans"/>
              </a:rPr>
              <a:t>Piotr Krajnik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if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584000" y="1175040"/>
            <a:ext cx="3238560" cy="56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if else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.kod2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324040" y="1262520"/>
            <a:ext cx="5398920" cy="69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 objęty instrukcją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215680" y="3780000"/>
            <a:ext cx="5398920" cy="19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warunek logiczny jest spełniony, zostanie wykonany kod1, a kod2 nie zostanie wykonany.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przeciwnym razie (tj. jeśli warunek logiczny nie jest spełniony, wykonany zostanie kod2, a kod1 nie zostanie wykonany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- switch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1152000"/>
            <a:ext cx="3238560" cy="56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INSTRUKCJA switch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switch (zmienna)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wartość1: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case wartość2: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kod2;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default: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kodDefault;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break;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80040" y="1239480"/>
            <a:ext cx="5398920" cy="49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zmienna przyjmie wartość1 zostanie wykonany kod1. Jeżeli zmienna przyjmie wartość2 zostanie wykonany kod2. Jeżeli wartość zmiennej nie pasuje do żadnego z case-ów, zostanie wykonany kodDefault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Uwaga!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 zaczyna się wykonywać od pasującego do wartości zmiennej case, do napotkanie instrukcji break; Jeżeli instrukcji break nie ma, zostanie wykonany również kod pozostałych case-ów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Blok default nie musi znajdować się jako ostatni.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561680" y="1548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Instrukcje – pętle for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924920" y="1275840"/>
            <a:ext cx="3238560" cy="24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for(int i=1; i&lt;MAX; i++)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924920" y="4079160"/>
            <a:ext cx="3515760" cy="24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enhanced for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for(Order myOrder : orders)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7087320" y="1275840"/>
            <a:ext cx="3238560" cy="24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7087320" y="4079160"/>
            <a:ext cx="3238560" cy="24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PĘTLA do while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kod;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while(warunek)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61680" y="-7560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Tablice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001160" y="1286280"/>
            <a:ext cx="5224320" cy="64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Tablica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uporządkowanym zbiorem elementów tego samego typu, który ma z góry określony rozmiar (określamy w momencie tworzenia)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 poszczególnych elementów odwołujemy się poprzez indeksy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Pierwszy element tablicy to indeks 0, a nie 1!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Sama tablica jest obiektem, nie typem prostym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Elementami tablicy mogą być inne tablice – mówimy wtedy o tablicach wielowymiarowych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Tablica może zostać zainicjowana zaraz przy deklaracji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531120" y="1286280"/>
            <a:ext cx="4300200" cy="55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new int[7];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numbers[0]=66;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numbers[6]=1;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i&lt;numbers.length; i++){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System.out.println(”element”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+i+”:”+numbers[i];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 numbers = {1, 3, -9, 1};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int[][] = twoDimArray = new[3][];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byte[][] = {{1, 2}, {6, 7, 1 ,1}, {1}}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String[] = {”Ala”, ”ma”, ”kota”}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typy złożone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0000" y="1086120"/>
            <a:ext cx="5224320" cy="37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Klasa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szablon, który zawiera definicję pól (stan) i metod (zmiana stanu, realizowanie zachowania), za pomocą którego tworzy się konkretne obiekty (należące do tej klasy)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Polami klasy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mogą być zmienne proste (np.: int, long, boolean …), albo obiekty utworzone z innych klas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 kod, który m. in. operuje na polach. Mogą one zwracać jakieś dane, lecz nie muszą tego robić (typ zwracany void)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486560" y="1086120"/>
            <a:ext cx="3328560" cy="58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pic>
        <p:nvPicPr>
          <p:cNvPr id="127" name="Graphic 2" descr=""/>
          <p:cNvPicPr/>
          <p:nvPr/>
        </p:nvPicPr>
        <p:blipFill>
          <a:blip r:embed="rId1"/>
          <a:stretch/>
        </p:blipFill>
        <p:spPr>
          <a:xfrm>
            <a:off x="2639880" y="4608000"/>
            <a:ext cx="1430280" cy="1430280"/>
          </a:xfrm>
          <a:prstGeom prst="rect">
            <a:avLst/>
          </a:prstGeom>
          <a:ln>
            <a:noFill/>
          </a:ln>
        </p:spPr>
      </p:pic>
      <p:pic>
        <p:nvPicPr>
          <p:cNvPr id="128" name="Graphic 7" descr=""/>
          <p:cNvPicPr/>
          <p:nvPr/>
        </p:nvPicPr>
        <p:blipFill>
          <a:blip r:embed="rId2"/>
          <a:stretch/>
        </p:blipFill>
        <p:spPr>
          <a:xfrm>
            <a:off x="5157360" y="5808240"/>
            <a:ext cx="1430280" cy="1430280"/>
          </a:xfrm>
          <a:prstGeom prst="rect">
            <a:avLst/>
          </a:prstGeom>
          <a:ln>
            <a:noFill/>
          </a:ln>
        </p:spPr>
      </p:pic>
      <p:sp>
        <p:nvSpPr>
          <p:cNvPr id="129" name="CustomShape 4"/>
          <p:cNvSpPr/>
          <p:nvPr/>
        </p:nvSpPr>
        <p:spPr>
          <a:xfrm>
            <a:off x="2560680" y="5608800"/>
            <a:ext cx="2045160" cy="11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Fiat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126p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120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45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4876560" y="4968000"/>
            <a:ext cx="2145240" cy="11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brand: Ferrari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model: F40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maxSpeed: 350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currentSpeed: 124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składowe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78240" y="936000"/>
            <a:ext cx="3328560" cy="58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model;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currentSpeed;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getBrand()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return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setBrand(String brand)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this.brand =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accelerate(int value){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currentSpeed+=value;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32000" y="936000"/>
            <a:ext cx="19951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Deklaracja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4608000" y="1593360"/>
            <a:ext cx="13093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Pola klasy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266000" y="2958480"/>
            <a:ext cx="199512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Metody klasy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pola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656000" y="1440000"/>
            <a:ext cx="5224320" cy="43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Pole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klasy to zmienna lub stała zadeklarowana w klasie, lecz nie w metodzie klasy. Pola reprezentują aktualny stan obiektu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chcemy aby pole było stałą, musimy użyć przy nim słowa kluczowego </a:t>
            </a:r>
            <a:r>
              <a:rPr b="1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final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Istnieją tak zwane pola statyczne, są to pola, które są współdzielone przez wszystkie obiekty z danej klasy, czyli należą do klasy, nie do konkretnego obiektu. Jeżeli pole nie jest statyczne, to każdy utworzony obiekt posiada swoją kopię takiego pola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50720" y="2049840"/>
            <a:ext cx="3328560" cy="25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//constructors and methods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metody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699920" y="936000"/>
            <a:ext cx="5224320" cy="68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Metody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zbiór linii kodu zgrupowanych razem w celu wykonania operacji na danych,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 modyfikować stan własnego lub innego obiektu.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przyjmować argumenty, czyli dane wejściowe do metody.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przyjmuje argumenty, to są one umieszczone w okrągłych nawiasach zaraz za jej nazwą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mogą, lecz nie muszą zwracać wartość. Jeżeli zwracają, to typ zwracanej wartości musi się znajdować przed nazwą metody, w ciele metody musi się znaleźć też instrukcja return.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Jeżeli metoda nic nie zwraca, wtedy zamiast zwracanego typu należy użyć słowa void przed jej nazwą.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podobnie jak pola mogą należeć do klasy zamiast do konkretnego obiektu. Są to metody statyczne i przed ich nazwą należy użyć słowa static.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Metody statyczne mogą korzystać jedynie z pól statycznych.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536600" y="1512000"/>
            <a:ext cx="4485240" cy="41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final int DRINKING_AGE = 18;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boolean canDrink(){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if (age&gt;= DRINKING_AGE){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true;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else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false;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static void printDrinkingAge(){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System.out.println(”Drinking age:  ”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+DRINKING_AGE;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Varargs – Metody o zmiennej liczbie argumentów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96000" y="1259640"/>
            <a:ext cx="4067640" cy="61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Tradycyjne metody mają z góry ustaloną liczbę argumentów (lub nie mają argumentów), przy czym każdy z nich jest określonego typu.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Jest możliwość zadeklarowania metody, która posiada tak zwany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vararg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– zmienną liczbę argumentów. Użytkownik decyduje przy wywołaniu metody ile argumentów w niej chce umieścić.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jednej metodzie może istnieć tylko jeden vararg.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metodzie istnieje vararg, to musi być on być zdefiniowany jako ostatni argument.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 rot="9000">
            <a:off x="6049800" y="1415520"/>
            <a:ext cx="5683320" cy="31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printArgs(String title, int… args)   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System.out.println(title);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for (int i=0; i&lt;args.length; i++){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System.out.println(args[i]);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rot="9000">
            <a:off x="6190200" y="4901040"/>
            <a:ext cx="5683320" cy="14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”Jedynki”, 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printArgs(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”Parzyste”, 2,6,12,8,2);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printArgs(”Różne”, -1,4,666,1,1,1,1);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Modyfikatory dostępu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618560" y="1194480"/>
            <a:ext cx="6371280" cy="66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W javie istnieją 3 słowa kluczowe określające modyfikatory dostępu, lecz 4 poziomy dostępu.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tylko w ramach klasy, która go deklaruje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protected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 ramach wszystkich klas należących do tego samego pakietu, oraz dla klas należących do innych pakietów, ale tylko przez dziedziczenie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package-private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lub default (bez słowa kluczowego) widoczność elementu w ramach wszystkich klas należących do tego samego pakietu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public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widoczność elementu we wszystkich pakietach. Najmniej restrykcyjny poziom dostępu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ed1c24"/>
                </a:solidFill>
                <a:latin typeface="Arial"/>
                <a:ea typeface="DejaVu Sans"/>
              </a:rPr>
              <a:t>UWAGA!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Klasy mogą mieć tylko poziomy dostępu public i package-private, natomiast pola, metody i konstruktory wszystkie 4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6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832600" y="1259640"/>
            <a:ext cx="383724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void someMethod(){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 getAge(){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return 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setAge(int age){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this.age=age;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</p:txBody>
      </p:sp>
      <p:sp>
        <p:nvSpPr>
          <p:cNvPr id="149" name="Line 4"/>
          <p:cNvSpPr/>
          <p:nvPr/>
        </p:nvSpPr>
        <p:spPr>
          <a:xfrm flipV="1">
            <a:off x="6984000" y="3744000"/>
            <a:ext cx="194400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 języku JAVA - historia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668600" y="1584000"/>
            <a:ext cx="8852760" cy="49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1991 – Sun Microsystems projekt GREEN, powstaje nowy język OAK, James Gosling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1995 – pierwsza wersja języka JAVA. Nazwa pochodzi od jednego z gatunków kawy.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… 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kolejne wersje języka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2010 – Oracle przejmuje Sun-a, a wraz z nim język JAVA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2014 – Powstaje JAVA SE8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konstruktory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72760" y="1082880"/>
            <a:ext cx="529164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to blok kodu, wywoływany przy tworzeniu obiektu, służący do inicjalizacji jego stanu początkowego (Nadanie polom ich początkowych wartości).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jest metodą.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musi się nazywać dokładnie tak samo jak klasa, w której jest zdefiniowany i której dotyczy.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nie ma typu zwracanego jak metoda (nie używa się tutaj nawet słowa kluczowego void).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może jednak podobnie jak metoda przyjmować argumenty, ale nie musi.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mieć kilka konstruktorów, różniących się listą parametrów.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Do konstruktora można przypisać każdy z 4 poziomów dostępu (public, private, protected, package-private)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jest wywoływany w kodzie za pomocą słowa kluczowego new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176600" y="1193040"/>
            <a:ext cx="383724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Person(String name, int age){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age;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name;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Person(){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this.age = 18;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this.name = ”Jan Kowalski”;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personPiotr = new Person(”Piotr”,27);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personUnknown = new Person();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561680" y="2772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– konstruktory domyślne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440000" y="1080000"/>
            <a:ext cx="5731920" cy="59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naszej klasie nie zadeklarujemy żadnego konstruktora, zostanie do niej dostarczony automatycznie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konstruktor domyślny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Konstruktor domyślny jest zawsze bezargumentowy i posiada identyczny poziom dostępu jak klasa, do której będzie dostarczony.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Obiekt stworzony za pomocą takiego konstruktora przypisze polom ich domyślne wartości.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byte, short, int, long wartość 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pól float, double wartość 0.0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char wartość znaku pustego ’’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pola typu boolean wartość false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Dla każdej referencji do innego obiektu wartość null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536600" y="1856520"/>
            <a:ext cx="3837240" cy="52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Person person = new Person();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Pakiety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224000" y="1010880"/>
            <a:ext cx="562932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Rolą </a:t>
            </a: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pakietu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jest wprowadzenie porządku w plikach klas. Idea pakietu jest podobna do struktury katalogów na komputerze.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Przyjęło się, że pakiety deklaruje się w porządku: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domena.nazwa_firmy.projekt.moduł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Np.: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com.sdacademy.example.utils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com.sdacademy.example.entities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Deklaracja do jakiego pakietu należy klasa jest zawsze w pierwszej linii pliku. Używa się w tym celu słowa kluczowego package.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Aby użyć w naszej klasie pola innej klasy należącej do innego pakietu, należy tą klasę zaimportować. Importy są definiowane zaraz po deklaracji pakietu naszej klasy.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7416000" y="1155600"/>
            <a:ext cx="440856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package com.sdacademy.example.vehicles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com.sdacademy.example.devices.Radio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import com.sdacademy.example.devices.Engine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String name;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protected String brand;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int maxSpeed;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Radio radio;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private Engine engine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…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//getters and setters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 Enum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561680" y="1010880"/>
            <a:ext cx="406836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Enum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specjalny typ, który zawiera skończony zbiór wybranych wartości.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Powinno się go używać wtedy, gdy chcemy użyć zmiennej z ograniczonymi możliwymi wartościami.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Istnieje bardziej rozbudowana wersja Enuma, która może zawierać dodatkowe informacje dla każdej stałej, w postaci pól, jak w klasach.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Wszystkie wartości w Enumach powinny być zdefiniowane wielkimi literami.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56600" y="1152000"/>
            <a:ext cx="3837240" cy="27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ListPocztowy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ZWYKLY, POLECONY,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PRIORYTETOWY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ListPolecony list = ListPolecony.ZWYKLY;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736600" y="2665800"/>
            <a:ext cx="3837240" cy="27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enum Planet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EARTH(6371.008, 5513),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MARS(3389.5, 3933);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Planets(double rad, double den)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this.radius = rad;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this.density = den;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   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radius;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private double density;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getRadius() {return radius;}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double getDensity() {return density;}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Planet p = Planet.EARTH;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System.out.println(p.getRadius());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512000" y="1008000"/>
            <a:ext cx="532584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Dziedziczenie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pozwala na wyodrębnienie wspólnych cech obiektów różnych klas. Pola i metody wspólne dla klas, definiujemy w klasie bazowej. Klasy, które będą dziedziczyły z klasy bazowej, będą zawierać zarówno pola i metody do niej należące, jak i własne swoje specyficzne pola i metody.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344000" y="1259640"/>
            <a:ext cx="470124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salary;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LineManager extends Employee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double bonusPayment;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LineManager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sharesPackage;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- Dziedziczenie – przeciążanie metod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936000" y="1560960"/>
            <a:ext cx="5508360" cy="62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rozszerzająca klasę bazową, może chcieć zmienić część dziedziczonych metod(nadpisać je), tak aby je do siebie dostosować.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Aby taki cel zrealizować, należy w klasie pochodnej </a:t>
            </a:r>
            <a:r>
              <a:rPr b="0" lang="pl-PL" sz="1500" spc="-1" strike="noStrike">
                <a:solidFill>
                  <a:srgbClr val="00a65d"/>
                </a:solidFill>
                <a:latin typeface="Arial"/>
                <a:ea typeface="DejaVu Sans"/>
              </a:rPr>
              <a:t>przeciążyć</a:t>
            </a: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daną metodę.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Przeciążana metoda musi mieć taką samą nazwę i taką samą listę argumentów, oraz ten sam (lub będący klasą pochodną zwracanego typu) zwracany typ. Przeciążana metoda nie może też zawężać poziomu dostępu.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 pochodna nie może dziedziczyć pól i metod, które są w klasie bazowej private, oraz tych, które są package-private, jeśli klasa bazowa i pochodna są w różnych pakietach.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W ten sposób unikamy duplikowania kodu.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Klasa, która dziedziczy nazywa się klasą rozszerzoną. W celu dziedziczenia klas używamy słowa kluczowego extends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Przy przeciążonej metodzie powinno się używać adnotacji @Override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984000" y="1443600"/>
            <a:ext cx="4701240" cy="53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Employee”;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Manager extends Employee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Manager”;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ChiefExecutiveOfficer extends Manager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@Override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”I’m President”;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Klasy i metody abstrakcyjne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440000" y="1152000"/>
            <a:ext cx="582984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niektórych wypadkach nie ma sensu, lub wręcz nie da się sensownie implementować metod w klasach bazowych, gdyż mogą być one zbyt ogólne. W takim wypadku warto zadeklarować je jako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klasy abstrakcyjne,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zawierające metody abstrakcyjne (te których nie ma sensu implementować w tak ogólnej klasie).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klasa jest abstrakcyjna, to nie można tworzyć obiektów z takiej 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Jeżeli w klasie choć jedna metoda jest abstrakcyjna, to cała klasa musi być abstrakcyjna.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Klasę abstrakcyjną należy rozszerzyć, a klasa która ją rozszerza musi zaimplementować (przeciążyć) wszystkie metody abstrakcyjne superklasy.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7848000" y="1368000"/>
            <a:ext cx="4244040" cy="46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class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int weight;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abstract String getDescription();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Computer extends Device 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public String getDescription(){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return ”Cpu 4GHZ, RAM 16GB”;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1152000" y="1514880"/>
            <a:ext cx="546984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Interfejs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jest kontraktem nałożonym na klasę, która go implementuje. Zawiera nagłówki metod, które muszą być zawarte w klasie.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Klasa może implementować wiele interfejsów. W takim wypadku, musi zdefiniować wszystkie metody wskazane przez każdy z tych interfejsów.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Nie da się utworzyć instancji interfejsu.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Interfejsy implementuje się za pomocą słowa kluczowego implements.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560000" y="1387080"/>
            <a:ext cx="4244040" cy="46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interface 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void walk();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implements Animal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eats bone”);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walk(){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walks”);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Polimorfizm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45480" y="1080000"/>
            <a:ext cx="536436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00a65d"/>
                </a:solidFill>
                <a:latin typeface="Arial"/>
                <a:ea typeface="DejaVu Sans"/>
              </a:rPr>
              <a:t>Polimorfizm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to inaczej wielopostaciowość. Jeżeli klasa Kot dziedziczy z klasy Zwierzę, wtedy możemy powiedzieć, że kot to nie tylko Kot, ale i Zwierzę. Pod zmienną referencyjną typu Zwierzę możemy podstawić obiekt typu Kot. Obiekt ten będzie widział wtedy tylko metody, które definiuje Zwierzę, a jeśli któreś z nich przeciąża, to podczas ich wykonania użyje swoich przeciążonych implementacji, a nie tych z obiektu Zwierzę.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To samo tyczy się implementerów interfejsów. Pod zmienną referencyjną interfejsu można przypisać obiekty klas, które implementują ten interfejs.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animal = new Cat();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 widzi tylko metodę eat()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Animal[] animals = {new Cat(), new Dog(), new Cat()};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704000" y="1008000"/>
            <a:ext cx="4244040" cy="46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System.out.println(”Animal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Cat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System.out.println(”Cat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meow(){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System.out.println(”Meow!”);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Dog extends Animal 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@Override 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eat(){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System.out.println(”Dog is eating”);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public void hau(){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System.out.println(”Hau!”);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Kompozycja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368000" y="1010880"/>
            <a:ext cx="554184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Kompozycja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to kolejny sposób na tworzenie nowej klasy, używając do tego klas istniejących. W przeciwieństwie do dziedziczenia, polega ona na zdefiniowaniu w klasie pola, które jest obiektem innej klasy.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dziedziczeniu: Klasa A rozszerza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kompozycji: Klasa A posiada klasę B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Definiowanie klasy Person jako dziedziczącej po klasie Car nie miałoby logicznego sensu. Stosując kompozycję jesteśmy w stanie zamodelować fakt, że osoba może posiadać kilka samochodów (tablica samochodów).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848000" y="1148400"/>
            <a:ext cx="3558960" cy="57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 Radiol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hasMp3Support;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hasUsbPort;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Car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brand;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type;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Radio radio;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Public class Person {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String name;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Int age;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boolean isEmployed;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Car[] carsInPossesion;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Cechy języka JAVA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37640" y="1440000"/>
            <a:ext cx="3514320" cy="49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Język obiektowy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Kompatybilność wsteczna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Składnia podobna do C++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Typowanie silne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„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Write Once, Run Anywhere”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Niezależność od platformy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Java Virtual Machine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Garbage Collector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Wielowątkowość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368000" y="1010880"/>
            <a:ext cx="554184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Wyjątki (Exceptions)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to sytuacje, w których normalny tok programu zostaje zaburzony. Zostaje on przerwany i zwracany jest stack trace. Przykłady sytuacji powodującej wyjątki:</a:t>
            </a:r>
            <a:endParaRPr b="0" lang="pl-PL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Użytkownik podał inne dane, niż oczekiwano</a:t>
            </a:r>
            <a:endParaRPr b="0" lang="pl-PL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Plik, który program chce otworzyć nie istnieje</a:t>
            </a:r>
            <a:endParaRPr b="0" lang="pl-PL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Przekroczono zakres tablicy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 javie obsługa wyjątków jest wymuszona, kiedy metoda jest oznaczona słowem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Do rzucania wyjątków używa się słowa </a:t>
            </a: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throw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Obsługa wyjątków realizowana jest za pomocą bloku </a:t>
            </a:r>
            <a:r>
              <a:rPr b="0" lang="pl-PL" sz="2000" spc="-1" strike="noStrike">
                <a:solidFill>
                  <a:srgbClr val="00b050"/>
                </a:solidFill>
                <a:latin typeface="Arial"/>
                <a:ea typeface="DejaVu Sans"/>
              </a:rPr>
              <a:t>throw-catch-finally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 czym po słowie try musi nastąpić przynajmniej jedno słowo: catch, lub finally.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910920" y="1538640"/>
            <a:ext cx="5203800" cy="57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Scanner scanner = new Scanner(System.in);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a:");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a=scanner.nextInt();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System.out.print("Podaj b:");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b=scanner.nextInt();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 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int wynik = a / b;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System.out.println("Wynik wynosi:" + wynik);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catch(ArithmeticException e){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System.out.println("Nie można dzielić przez 0!");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DejaVu Sans"/>
              </a:rPr>
              <a:t>}</a:t>
            </a:r>
            <a:endParaRPr b="0" lang="pl-PL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Wyjątki-hierarchia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396320" y="117072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Throwable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41600" y="205272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Error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58280" y="205272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5624280" y="307044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RuntimeException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 flipH="1">
            <a:off x="1968840" y="1394280"/>
            <a:ext cx="2425680" cy="65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6852240" y="1394280"/>
            <a:ext cx="2032920" cy="65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1" name="CustomShape 8"/>
          <p:cNvSpPr/>
          <p:nvPr/>
        </p:nvSpPr>
        <p:spPr>
          <a:xfrm flipH="1">
            <a:off x="6850800" y="2499840"/>
            <a:ext cx="2032920" cy="56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6095520" y="395280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6095520" y="474696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ArithmeticException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4" name="Line 11"/>
          <p:cNvSpPr/>
          <p:nvPr/>
        </p:nvSpPr>
        <p:spPr>
          <a:xfrm>
            <a:off x="5793840" y="3517560"/>
            <a:ext cx="360" cy="217332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5794200" y="4176360"/>
            <a:ext cx="30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5794200" y="4973400"/>
            <a:ext cx="30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6095520" y="546768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5794200" y="5691240"/>
            <a:ext cx="30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9560160" y="320544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SQLException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0" name="CustomShape 17"/>
          <p:cNvSpPr/>
          <p:nvPr/>
        </p:nvSpPr>
        <p:spPr>
          <a:xfrm>
            <a:off x="9560160" y="395280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IOException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1" name="Line 18"/>
          <p:cNvSpPr/>
          <p:nvPr/>
        </p:nvSpPr>
        <p:spPr>
          <a:xfrm>
            <a:off x="9155520" y="2499840"/>
            <a:ext cx="360" cy="25941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9155880" y="3423240"/>
            <a:ext cx="40320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3" name="CustomShape 20"/>
          <p:cNvSpPr/>
          <p:nvPr/>
        </p:nvSpPr>
        <p:spPr>
          <a:xfrm flipV="1">
            <a:off x="9155880" y="4156200"/>
            <a:ext cx="4032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9560160" y="487080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…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 flipV="1">
            <a:off x="9155880" y="5074200"/>
            <a:ext cx="40320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234360" y="3342240"/>
            <a:ext cx="460332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Unchecked Exceptions – to te, które dziedziczą z klasy RuntimeException, nie trzeba ich obsługiwać.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Chcecked Exceptions – pozostałe, te które nie dziedziczą z klasyRunTimeException, ich obsługa jest obligatoryjna.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68000" y="1010880"/>
            <a:ext cx="1049652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imie =  ”Piotr”;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są immutable, czyli nie da się zmienić ich wartości. Nie należy tego mylić z przypisaniem zmiennej referencyjnej do innego obiektu String.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 zawiera między innymi metody: charAt, equals, equalsIgnoreCase,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startsWith, endsWith, indexOf, substring, concat, replace, toUpperCase,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toLowerCase, length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Klasa StringBuilder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368000" y="1010880"/>
            <a:ext cx="10496520" cy="61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Klasa StringBuilder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służy do przechowywania i operowania na łańcuchach znaków, czyli tekstach: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imie =  new StringBuilder(”Piotr”);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Obiekty String nie są immutable, czyli da się zmienić ich.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StringBuilder zawiera między innymi metody: append, delete, deleteCharAt,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insert, reverse,  i wiele innych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Większość metod można wywoływać w sposób łańcuchowy, jest to tzw. Fluent Interface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Wyrażenia regularne - regex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87880" y="1946880"/>
            <a:ext cx="6410520" cy="51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Wyrażenia regularne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odnajdywania w tekście łańcuchów znaków pasujących do danego wzorca.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 = „1BAAAdscdsc1ZAAA”;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Pattern pattern = Pattern.compile("1[a-zA-Z]AAA");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Matcher matcher = pattern.matcher(text);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while(matcher.find())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System.out.println("Found: " + matcher.group());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999480" y="867600"/>
            <a:ext cx="4690800" cy="61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Znaki języka regex: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^ – początek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$ – koniec linii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. – dowolny znak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cyfra [0-9]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\D – inny znak niż cyfry [^0-9]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- znak biały [ \t\n..]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\S – inny znak niż znak biały [^\s]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– znak[a-zA-Z_0-9]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\W inny znak niż \w [^\w]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() – sekwencja znaków (grupa)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? Raz lub 0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* 0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+ raz lub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{n} – dokładnie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{n,} – przynajmniej n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{n,m} przynajmniej n lecz nie więcej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niż m razy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[123a] określa znak ze zbioru w z nawiasów,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tutaj 1 lub 2 lub3 lub a 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Adnotacje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587880" y="1946880"/>
            <a:ext cx="6410520" cy="51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Adnotacje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...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Data i czas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368000" y="1224000"/>
            <a:ext cx="5111280" cy="44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Do przechowywania informacji o datach i czasie służą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oraz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LocalDateTime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Istnieje możliwość porównywania czasów, dodawania i odejmowania, sekund, minut, godzin, dni, tygodni, miesięcy oraz lat. Z pomocą klasy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DateTimeFormatter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istnieje możliwość utworzenia obiektów LocalDate bądź LocalDateTime ze Stringa. Wszystkie znaki formatujące można znaleźć tutaj: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https://docs.oracle.com/javase/8/docs/api/java/time/format/DateTimeFormatter.html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6864120" y="1800000"/>
            <a:ext cx="5327280" cy="57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LocalDateTime dzisiaj = LocalDateTime.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now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dzisiaj=dzisiaj.plusDays(1).plusHours(2);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.println(dzisiaj);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DateTimeFormatter formatter = DateTimeFormatter.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ofPattern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"dd-MM-yyyy"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LocalDate pazdziernikowyDzien = LocalDate.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parse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(</a:t>
            </a:r>
            <a:r>
              <a:rPr b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"11-10-2019"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, formatter);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.println(pazdziernikowyDzien);</a:t>
            </a:r>
            <a:br/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System.</a:t>
            </a:r>
            <a:r>
              <a:rPr b="1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.println(pazdziernikowyDzien.isAfter(dzisiaj.toLocalDate()));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generyczne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368000" y="1224000"/>
            <a:ext cx="4751640" cy="44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Typy generyczne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tworzenia metod lub klas ogólnego przeznaczenia. Pozwalają unikać redundancji, zamiast pisać kilka metod lub klas operujących w podobny sposób na różnych obiektach, możemy napisać jedną metodę lub klasę generyczną i w trakcie jej użycie zdecydować na jakich obiektach będzie ona operować.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20000" y="1152000"/>
            <a:ext cx="6119280" cy="57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class Pudelko &lt;T&gt; {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private T przedmiot;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T getPrzedmiot()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return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public void setPrzedmiot(T przedmiot)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this.przedmiot = przedmiot;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…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public static &lt;E&gt; void printArrayPudelko(Pudelko&lt;E&gt; []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for(Pudelko&lt;E&gt; elem : arrayOfSomething) {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    System.</a:t>
            </a:r>
            <a:r>
              <a:rPr b="0" i="1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.println(elem.getPrzedmiot());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    }</a:t>
            </a:r>
            <a:br/>
            <a:r>
              <a:rPr b="0" lang="pl-PL" sz="16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pl-PL" sz="1600" spc="-1" strike="noStrike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04000" y="5400000"/>
            <a:ext cx="561564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Pudelko&lt;String&gt; p = new Pudelko&lt;String&gt;();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p.setPrzedmiot("Przedmiot Stringowy");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368000" y="1224000"/>
            <a:ext cx="10296000" cy="44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Kolekcje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dają możliwość gromadzenia i przechowywania obiektów. Trzy najbardziej podstawowe typy kolekcji to Lista, Zbiór i Mapa. To jakiej z nich powinniśmy użyć, zależy od celu gromadzenia tych obiektów. Mamy do dyspozycji interfejsy: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List, Set, 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, oraz ich podstawowe implementacje: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ArrayList, HashSet, 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024000" y="315396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Collection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7776000" y="316800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001160" y="430596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4522320" y="4305960"/>
            <a:ext cx="2454840" cy="446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7769160" y="5385960"/>
            <a:ext cx="2454840" cy="4460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HashMap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4529160" y="5400000"/>
            <a:ext cx="2454840" cy="4460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HashSet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1008000" y="5457960"/>
            <a:ext cx="2454840" cy="446040"/>
          </a:xfrm>
          <a:prstGeom prst="rect">
            <a:avLst/>
          </a:prstGeom>
          <a:solidFill>
            <a:srgbClr val="72bf44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ArrayList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232" name="CustomShape 10"/>
          <p:cNvSpPr/>
          <p:nvPr/>
        </p:nvSpPr>
        <p:spPr>
          <a:xfrm flipH="1">
            <a:off x="2232000" y="3600000"/>
            <a:ext cx="1705680" cy="65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3" name="CustomShape 11"/>
          <p:cNvSpPr/>
          <p:nvPr/>
        </p:nvSpPr>
        <p:spPr>
          <a:xfrm>
            <a:off x="4729680" y="3610440"/>
            <a:ext cx="1102320" cy="69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4" name="CustomShape 12"/>
          <p:cNvSpPr/>
          <p:nvPr/>
        </p:nvSpPr>
        <p:spPr>
          <a:xfrm flipH="1">
            <a:off x="2231640" y="4752000"/>
            <a:ext cx="36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5" name="CustomShape 13"/>
          <p:cNvSpPr/>
          <p:nvPr/>
        </p:nvSpPr>
        <p:spPr>
          <a:xfrm flipH="1">
            <a:off x="5759640" y="4752000"/>
            <a:ext cx="360" cy="64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36" name="CustomShape 14"/>
          <p:cNvSpPr/>
          <p:nvPr/>
        </p:nvSpPr>
        <p:spPr>
          <a:xfrm flipH="1">
            <a:off x="8999640" y="3614040"/>
            <a:ext cx="360" cy="177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List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368000" y="1224000"/>
            <a:ext cx="4608000" cy="53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Listy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elementów w ustalonej kolejności. Każdy element listy posiada swój indeks. Listy są dynamicznie alokowane, znaczy to, że mogą zmieniać swój rozmiar (ilość elementów), co nie było możliwe w tablicach, w których podawało się rozmiar podczas ich tworzenia, bez możliwości późniejszej jego zmiany. Podstawową implementacją listy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ArrayList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6264000" y="1080000"/>
            <a:ext cx="5760000" cy="547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List&lt;Osoba&gt; osoby = new ArrayList();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Osoba("Aleksandra","Nowak"));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Osoba patryk = new Osoba("Patryk","Nowak");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osoby.remove(0);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osoby.remove(patryk);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 jest potrzebne aby korzystać z  języka JAVA?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61840" y="1728360"/>
            <a:ext cx="5398920" cy="49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703520" y="1728360"/>
            <a:ext cx="8782920" cy="49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tylko uruchamiać gotowe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JRE (Java Runtime Environment) – środowisko uruchomieniowe dla programów napisanych w języku JAVA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00a65d"/>
                </a:solidFill>
                <a:latin typeface="Arial"/>
                <a:ea typeface="DejaVu Sans"/>
              </a:rPr>
              <a:t>Jeżeli chcemy tworzyć własne programy: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JDK (Java Development Kit) – narzędzia developerskie (między innymi kompilator)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DejaVu Sans"/>
              </a:rPr>
              <a:t>Przyda się także IDE (Integrated Development Environment), np.: Eclipse, NetBeans lub IntelliJ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Set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368000" y="1224000"/>
            <a:ext cx="4752000" cy="53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Zbiory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służą do przechowywania unikalnych elementów. Interfejs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nic nie mówi o kolejności tych elementów (kolejność elementów nie jest zapewniona tak jak w listach, nie ma tu indeksów). W jednym zbiorze nie mogą znaleźć się dwa takie same elementy, to znaczy takie, że: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object1.equals(object2) == true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Podstawową implementacją zbioru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HashSet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 W obiektach, które wkładamy do zbioru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6264000" y="2376000"/>
            <a:ext cx="5760000" cy="24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Set&lt;Osoba&gt; osoby = new HashSet();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Osoba("Piotr","Krajnik"));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osoby.add(new Osoba("Adam","Kowalski"));</a:t>
            </a:r>
            <a:br/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for(Osoba osoba: osoby){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.println(osoba);</a:t>
            </a:r>
            <a:br/>
            <a:r>
              <a:rPr b="0" lang="pl-PL" sz="20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endParaRPr b="0" lang="pl-PL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Kolekcje - Map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368000" y="1224000"/>
            <a:ext cx="4608000" cy="53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Mapy 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służą do przechowywania kolekcji par klucz – wartość. Mapy tak jak zbiory nie gwarantują kolejności przechowywania elementów. Klucze w mapach są unikalne. Jeśli dodamy wartość z istniejącym już kluczem, zostanie ona nadpisana. Do kolekcji można włożyć jedną wartość z kluczem null. Najczęściej używaną implementacją jest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HashMap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W obiektach, które wkładamy do mapy powinny być zdefiniowane metody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hashCode()</a:t>
            </a:r>
            <a:r>
              <a:rPr b="0" lang="pl-PL" sz="2200" spc="-1" strike="noStrike">
                <a:solidFill>
                  <a:srgbClr val="ffffff"/>
                </a:solidFill>
                <a:latin typeface="Arial"/>
                <a:ea typeface="DejaVu Sans"/>
              </a:rPr>
              <a:t> i </a:t>
            </a:r>
            <a:r>
              <a:rPr b="0" lang="pl-PL" sz="2200" spc="-1" strike="noStrike">
                <a:solidFill>
                  <a:srgbClr val="00a65d"/>
                </a:solidFill>
                <a:latin typeface="Arial"/>
                <a:ea typeface="DejaVu Sans"/>
              </a:rPr>
              <a:t>equals()</a:t>
            </a:r>
            <a:endParaRPr b="0" lang="pl-PL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2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5976000" y="1944000"/>
            <a:ext cx="5760000" cy="356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Map&lt;String, Osoba&gt; osoby = new HashMap&lt;&gt;();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osoby.put("Ja",new Osoba("Piotr","Krajnik"));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osoby.put("Kolega1",new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osoby.put("Kolega2",new Osoba("Adam","Kowalski"));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osoby.put("Kolega3",new Osoba("Adrain","Kowalski"));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osoby.remove("Kolega3");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osoby.put(null,new Osoba("Alina","Rozwadowska"));</a:t>
            </a:r>
            <a:endParaRPr b="0" lang="pl-PL" sz="1800" spc="-1" strike="noStrike">
              <a:latin typeface="Arial"/>
            </a:endParaRPr>
          </a:p>
          <a:p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for(Map.Entry&lt;String,Osoba&gt; osoba: osoby.entrySet()){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    System.</a:t>
            </a:r>
            <a:r>
              <a:rPr b="0" i="1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out</a:t>
            </a: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.println("Rola: "+osoba.getKey()+" "+osoba.getValue());</a:t>
            </a:r>
            <a:br/>
            <a:r>
              <a:rPr b="0" lang="pl-PL" sz="1800" spc="-1" strike="noStrike">
                <a:solidFill>
                  <a:srgbClr val="ffffff"/>
                </a:solidFill>
                <a:latin typeface="Arial"/>
                <a:ea typeface="Courier New"/>
              </a:rPr>
              <a:t>}</a:t>
            </a:r>
            <a:br/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Etapy tworzenia programu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61480" y="1728360"/>
            <a:ext cx="5398920" cy="49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 rot="21553200">
            <a:off x="2466000" y="2636640"/>
            <a:ext cx="1582920" cy="2673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Piszemy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 źródłowy,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*.java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 rot="21553200">
            <a:off x="5418000" y="2636640"/>
            <a:ext cx="1582920" cy="2673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Kompilujemy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postaci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kodu 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bajtowego,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pliki *.class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  <p:sp>
        <p:nvSpPr>
          <p:cNvPr id="93" name="Line 5"/>
          <p:cNvSpPr/>
          <p:nvPr/>
        </p:nvSpPr>
        <p:spPr>
          <a:xfrm>
            <a:off x="4034160" y="3815640"/>
            <a:ext cx="1365840" cy="36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8354160" y="1728000"/>
            <a:ext cx="1724760" cy="1220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Windows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8282160" y="4895640"/>
            <a:ext cx="1724760" cy="1220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JVM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</a:t>
            </a: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Uruchamiamy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6" name="CustomShape 8"/>
          <p:cNvSpPr/>
          <p:nvPr/>
        </p:nvSpPr>
        <p:spPr>
          <a:xfrm>
            <a:off x="4320000" y="3383640"/>
            <a:ext cx="10767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javac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97" name="Line 9"/>
          <p:cNvSpPr/>
          <p:nvPr/>
        </p:nvSpPr>
        <p:spPr>
          <a:xfrm flipV="1">
            <a:off x="6986160" y="2375640"/>
            <a:ext cx="1368000" cy="100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0"/>
          <p:cNvSpPr/>
          <p:nvPr/>
        </p:nvSpPr>
        <p:spPr>
          <a:xfrm>
            <a:off x="6986160" y="4391640"/>
            <a:ext cx="1296000" cy="1152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7058160" y="3685320"/>
            <a:ext cx="107676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1800" spc="-1" strike="noStrike">
                <a:solidFill>
                  <a:srgbClr val="ffffff"/>
                </a:solidFill>
                <a:latin typeface="Arial"/>
                <a:ea typeface="DejaVu Sans"/>
              </a:rPr>
              <a:t>java</a:t>
            </a:r>
            <a:endParaRPr b="0" lang="pl-P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561680" y="72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1284120" y="1292040"/>
          <a:ext cx="9623520" cy="5040360"/>
        </p:xfrm>
        <a:graphic>
          <a:graphicData uri="http://schemas.openxmlformats.org/drawingml/2006/table">
            <a:tbl>
              <a:tblPr/>
              <a:tblGrid>
                <a:gridCol w="1726920"/>
                <a:gridCol w="1099440"/>
                <a:gridCol w="1169280"/>
                <a:gridCol w="1947600"/>
                <a:gridCol w="1787760"/>
                <a:gridCol w="189288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BITÓW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LICZBA BAJTÓW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MINIMALNA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MAKSYMALNA WARTOŚĆ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UWAGI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byte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-128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short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16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-32 768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32 767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-2 147 438 648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2 147 438 647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long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-2^63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2^63-1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całkowite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float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32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6-7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64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n/a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zmiennoprzecinkowe 15 cyfr po przecinku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998720" y="863640"/>
            <a:ext cx="8418960" cy="46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a65d"/>
                </a:solidFill>
                <a:latin typeface="Arial"/>
                <a:ea typeface="DejaVu Sans"/>
              </a:rPr>
              <a:t>Przykład: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19:   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00010011 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Najbardziej znaczący bit zawiera informację o znaku liczby. Jeśli 0 to dodatnia. Liczba ujemna powstaje poprzez zamianę wszystkich bitów na wartości przeciwne: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11101100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I dodaniu do niej wartości 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Zmienna typu byte o wartości -19 będzie więc miała postać: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ffffff"/>
                </a:solidFill>
                <a:latin typeface="Arial"/>
                <a:ea typeface="DejaVu Sans"/>
              </a:rPr>
              <a:t>11101101</a:t>
            </a: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600" spc="-1" strike="noStrike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160000" y="2520000"/>
            <a:ext cx="360" cy="288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561680" y="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Typy Proste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33320" y="1087560"/>
            <a:ext cx="8922960" cy="635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char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pojedynczych znaków, zajmuje 2 bajty (16 bitów), zakres numeryczny to 0–65535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Można zapisywać w formie znakowej, np: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A’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kodów ASCII,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65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W formie unicode, np.: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\u0041’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a65d"/>
                </a:solidFill>
                <a:latin typeface="Arial"/>
                <a:ea typeface="DejaVu Sans"/>
              </a:rPr>
              <a:t>boolean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Służy do przechowywania wartości logicznych. Zajmuje 1 bajt. Może przybierać wartość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true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– prawda, lub </a:t>
            </a:r>
            <a:r>
              <a:rPr b="1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false</a:t>
            </a:r>
            <a:r>
              <a:rPr b="0" lang="pl-PL" sz="2400" spc="-1" strike="noStrike">
                <a:solidFill>
                  <a:srgbClr val="ffffff"/>
                </a:solidFill>
                <a:latin typeface="Arial"/>
                <a:ea typeface="DejaVu Sans"/>
              </a:rPr>
              <a:t> - fałsz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561680" y="360"/>
            <a:ext cx="90666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ffffff"/>
                </a:solidFill>
                <a:latin typeface="Arial"/>
                <a:ea typeface="DejaVu Sans"/>
              </a:rPr>
              <a:t>Operatory</a:t>
            </a:r>
            <a:endParaRPr b="0" lang="pl-PL" sz="4400" spc="-1" strike="noStrike">
              <a:latin typeface="Arial"/>
            </a:endParaRPr>
          </a:p>
        </p:txBody>
      </p:sp>
      <p:graphicFrame>
        <p:nvGraphicFramePr>
          <p:cNvPr id="108" name="Table 2"/>
          <p:cNvGraphicFramePr/>
          <p:nvPr/>
        </p:nvGraphicFramePr>
        <p:xfrm>
          <a:off x="2739240" y="1290240"/>
          <a:ext cx="6713640" cy="5039280"/>
        </p:xfrm>
        <a:graphic>
          <a:graphicData uri="http://schemas.openxmlformats.org/drawingml/2006/table">
            <a:tbl>
              <a:tblPr/>
              <a:tblGrid>
                <a:gridCol w="2537640"/>
                <a:gridCol w="417636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TYP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OPERATORY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Arytmetyczne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+,-,*,/,%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Relacyjne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==,!=,&lt;,&gt;,&lt;=,&gt;=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Logiczne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||,&amp;&amp;,|,&amp;,!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Bitowe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&amp;,|,~,^,!,&lt;&lt;,&gt;&gt;,&gt;&gt;&gt;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Przypisania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=,+=,-=,*=,/=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Inkrementacji/Dekrementacji – pre i post</a:t>
                      </a:r>
                      <a:endParaRPr b="0" lang="pl-PL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2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++,--</a:t>
                      </a:r>
                      <a:endParaRPr b="0" lang="pl-PL" sz="2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SDA - szablon prezentacji</Template>
  <TotalTime>179</TotalTime>
  <Application>LibreOffice/6.0.2.1$Windows_X86_64 LibreOffice_project/f7f06a8f319e4b62f9bc5095aa112a65d2f3ac89</Application>
  <Words>3921</Words>
  <Paragraphs>845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2016-06-24T11:21:15Z</dcterms:created>
  <dc:creator>Pomorska Fundacja Inicjatyw Gospodarczych</dc:creator>
  <dc:description/>
  <dc:language>pl-PL</dc:language>
  <cp:lastModifiedBy/>
  <dcterms:modified xsi:type="dcterms:W3CDTF">2019-04-29T12:47:09Z</dcterms:modified>
  <cp:revision>36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