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7" r:id="rId33"/>
    <p:sldId id="289" r:id="rId34"/>
    <p:sldId id="290" r:id="rId35"/>
    <p:sldId id="291" r:id="rId36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680" cy="26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000" cy="6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00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8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400" cy="64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28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400" cy="37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31360" cy="143136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24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32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4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40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640" cy="25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400" cy="68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320" cy="41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720" cy="61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880" y="1416600"/>
            <a:ext cx="5684400" cy="31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280" y="4902120"/>
            <a:ext cx="5684400" cy="14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360" cy="66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84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7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000" cy="59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32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40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64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440" cy="62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20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Override</a:t>
            </a:r>
            <a:endParaRPr lang="pl-PL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040" cy="57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4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Wyjątki (</a:t>
            </a:r>
            <a:r>
              <a:rPr lang="pl-PL" sz="2000" spc="-1" dirty="0" err="1">
                <a:solidFill>
                  <a:srgbClr val="00A65D"/>
                </a:solidFill>
                <a:latin typeface="Arial"/>
                <a:ea typeface="DejaVu Sans"/>
              </a:rPr>
              <a:t>Exceptions</a:t>
            </a: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)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stack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trace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Przykłady sytuacji powodującej wyjątki: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</a:rPr>
              <a:t>W </a:t>
            </a:r>
            <a:r>
              <a:rPr lang="pl-PL" sz="2000" spc="-1" dirty="0" err="1">
                <a:solidFill>
                  <a:srgbClr val="FFFFFF"/>
                </a:solidFill>
                <a:latin typeface="Arial"/>
              </a:rPr>
              <a:t>javie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 obsługa wyjątków jest wymuszona, kiedy metoda jest oznaczona słowem </a:t>
            </a:r>
            <a:r>
              <a:rPr lang="pl-PL" sz="2000" spc="-1" dirty="0" err="1">
                <a:solidFill>
                  <a:srgbClr val="00A65D"/>
                </a:solidFill>
                <a:latin typeface="Arial"/>
              </a:rPr>
              <a:t>throws</a:t>
            </a: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Do rzucania wyjątków używa się słowa </a:t>
            </a:r>
            <a:r>
              <a:rPr lang="pl-PL" sz="2000" spc="-1" dirty="0" err="1">
                <a:solidFill>
                  <a:srgbClr val="00A65D"/>
                </a:solidFill>
              </a:rPr>
              <a:t>throw</a:t>
            </a:r>
            <a:r>
              <a:rPr lang="pl-PL" sz="2000" spc="-1" dirty="0">
                <a:solidFill>
                  <a:srgbClr val="00A65D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Obsługa wyjątkó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w realizowana jest za pomocą bloku </a:t>
            </a:r>
            <a:r>
              <a:rPr lang="pl-PL" sz="2000" spc="-1" dirty="0" err="1">
                <a:solidFill>
                  <a:srgbClr val="00B050"/>
                </a:solidFill>
                <a:latin typeface="Arial"/>
              </a:rPr>
              <a:t>throw-catch-finally</a:t>
            </a:r>
            <a:r>
              <a:rPr lang="pl-PL" sz="2000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przy czym po słowie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try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 musi nastąpić przynajmniej jedno słowo: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catch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, lub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finally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.</a:t>
            </a:r>
            <a:endParaRPr lang="pl-PL" sz="20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910920" y="1538654"/>
            <a:ext cx="5204880" cy="5749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= </a:t>
            </a:r>
            <a:r>
              <a:rPr lang="pl-PL" sz="1600" spc="-1" dirty="0" err="1">
                <a:solidFill>
                  <a:schemeClr val="bg1"/>
                </a:solidFill>
              </a:rPr>
              <a:t>new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(System.in);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a:");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a=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b:");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b=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try</a:t>
            </a:r>
            <a:r>
              <a:rPr lang="pl-PL" sz="1600" spc="-1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wynik = a / b;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("Wynik wynosi:" + wynik);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</a:t>
            </a:r>
            <a:r>
              <a:rPr lang="pl-PL" sz="1600" spc="-1" dirty="0" err="1">
                <a:solidFill>
                  <a:schemeClr val="bg1"/>
                </a:solidFill>
              </a:rPr>
              <a:t>catch</a:t>
            </a:r>
            <a:r>
              <a:rPr lang="pl-PL" sz="1600" spc="-1" dirty="0">
                <a:solidFill>
                  <a:schemeClr val="bg1"/>
                </a:solidFill>
              </a:rPr>
              <a:t>(</a:t>
            </a:r>
            <a:r>
              <a:rPr lang="pl-PL" sz="1600" spc="-1" dirty="0" err="1">
                <a:solidFill>
                  <a:schemeClr val="bg1"/>
                </a:solidFill>
              </a:rPr>
              <a:t>ArithmeticException</a:t>
            </a:r>
            <a:r>
              <a:rPr lang="pl-PL" sz="1600" spc="-1" dirty="0">
                <a:solidFill>
                  <a:schemeClr val="bg1"/>
                </a:solidFill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("Nie można dzielić przez 0!");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}</a:t>
            </a:r>
            <a:endParaRPr lang="pl-PL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16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C5C75-340D-4BDE-88AD-0D1687DAD18B}"/>
              </a:ext>
            </a:extLst>
          </p:cNvPr>
          <p:cNvSpPr/>
          <p:nvPr/>
        </p:nvSpPr>
        <p:spPr>
          <a:xfrm>
            <a:off x="4396154" y="1170637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Throwable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64C78-CEFC-4BD8-91DE-4C3D2C01874A}"/>
              </a:ext>
            </a:extLst>
          </p:cNvPr>
          <p:cNvSpPr/>
          <p:nvPr/>
        </p:nvSpPr>
        <p:spPr>
          <a:xfrm>
            <a:off x="741485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6E0F2-D57E-4749-9613-3F19FFE0026A}"/>
              </a:ext>
            </a:extLst>
          </p:cNvPr>
          <p:cNvSpPr/>
          <p:nvPr/>
        </p:nvSpPr>
        <p:spPr>
          <a:xfrm>
            <a:off x="7658100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Exception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F6723-574B-415D-84A3-EBEFA5C2793F}"/>
              </a:ext>
            </a:extLst>
          </p:cNvPr>
          <p:cNvSpPr/>
          <p:nvPr/>
        </p:nvSpPr>
        <p:spPr>
          <a:xfrm>
            <a:off x="5624146" y="3070612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RuntimeException</a:t>
            </a:r>
            <a:endParaRPr lang="pl-P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4A2111-41D0-4107-BB76-9E42FEE7740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1969478" y="1394211"/>
            <a:ext cx="2426676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5EF60B-E5C6-41F9-BFBA-B50048EEA78C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852139" y="1394211"/>
            <a:ext cx="2033954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45AB3-09DA-40E6-9F27-A603BAF844F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852139" y="2499947"/>
            <a:ext cx="2033954" cy="57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5FB5E-3F33-4DEE-A5AF-8792A8FFD816}"/>
              </a:ext>
            </a:extLst>
          </p:cNvPr>
          <p:cNvSpPr/>
          <p:nvPr/>
        </p:nvSpPr>
        <p:spPr>
          <a:xfrm>
            <a:off x="6095519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1CA34-996B-4CF6-8AA5-8951C97A0C9F}"/>
              </a:ext>
            </a:extLst>
          </p:cNvPr>
          <p:cNvSpPr/>
          <p:nvPr/>
        </p:nvSpPr>
        <p:spPr>
          <a:xfrm>
            <a:off x="6095519" y="474701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C14692-2530-4201-96E4-C1DE0474C417}"/>
              </a:ext>
            </a:extLst>
          </p:cNvPr>
          <p:cNvCxnSpPr>
            <a:cxnSpLocks/>
          </p:cNvCxnSpPr>
          <p:nvPr/>
        </p:nvCxnSpPr>
        <p:spPr>
          <a:xfrm>
            <a:off x="5794131" y="3517760"/>
            <a:ext cx="0" cy="2173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08D35-B475-46DC-8E89-718847D7D654}"/>
              </a:ext>
            </a:extLst>
          </p:cNvPr>
          <p:cNvCxnSpPr>
            <a:endCxn id="16" idx="1"/>
          </p:cNvCxnSpPr>
          <p:nvPr/>
        </p:nvCxnSpPr>
        <p:spPr>
          <a:xfrm>
            <a:off x="5794131" y="4176348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42DE46-7C14-4245-A118-A6D029A19B3E}"/>
              </a:ext>
            </a:extLst>
          </p:cNvPr>
          <p:cNvCxnSpPr/>
          <p:nvPr/>
        </p:nvCxnSpPr>
        <p:spPr>
          <a:xfrm>
            <a:off x="5794131" y="4973520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A5F06-6C17-45F9-A77E-BB953599B7C9}"/>
              </a:ext>
            </a:extLst>
          </p:cNvPr>
          <p:cNvSpPr/>
          <p:nvPr/>
        </p:nvSpPr>
        <p:spPr>
          <a:xfrm>
            <a:off x="6095518" y="546756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8CFEB8-FEB4-41ED-A4E7-AF78CE691D7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94131" y="5691137"/>
            <a:ext cx="301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C0F39-2495-49A2-B8D0-FEC3C4A4DC36}"/>
              </a:ext>
            </a:extLst>
          </p:cNvPr>
          <p:cNvSpPr/>
          <p:nvPr/>
        </p:nvSpPr>
        <p:spPr>
          <a:xfrm>
            <a:off x="9560169" y="3205426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SQLException</a:t>
            </a:r>
            <a:endParaRPr lang="pl-P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9A5D4-75AC-4BD8-B362-7947660C6047}"/>
              </a:ext>
            </a:extLst>
          </p:cNvPr>
          <p:cNvSpPr/>
          <p:nvPr/>
        </p:nvSpPr>
        <p:spPr>
          <a:xfrm>
            <a:off x="9560168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IOException</a:t>
            </a:r>
            <a:endParaRPr lang="pl-P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94F8FC-66B1-44A1-A3AA-31F36278236E}"/>
              </a:ext>
            </a:extLst>
          </p:cNvPr>
          <p:cNvCxnSpPr>
            <a:cxnSpLocks/>
          </p:cNvCxnSpPr>
          <p:nvPr/>
        </p:nvCxnSpPr>
        <p:spPr>
          <a:xfrm>
            <a:off x="9155723" y="2499947"/>
            <a:ext cx="0" cy="2594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6EFF2-B375-4E9C-BC54-4CDD0941E95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55723" y="3423140"/>
            <a:ext cx="404446" cy="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A38109-2202-4B3D-886E-7F3EB67AE3B8}"/>
              </a:ext>
            </a:extLst>
          </p:cNvPr>
          <p:cNvCxnSpPr>
            <a:cxnSpLocks/>
          </p:cNvCxnSpPr>
          <p:nvPr/>
        </p:nvCxnSpPr>
        <p:spPr>
          <a:xfrm flipV="1">
            <a:off x="9155723" y="4171116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E9AD1A-0184-41AC-8B63-4D2DCB294758}"/>
              </a:ext>
            </a:extLst>
          </p:cNvPr>
          <p:cNvSpPr/>
          <p:nvPr/>
        </p:nvSpPr>
        <p:spPr>
          <a:xfrm>
            <a:off x="9560168" y="4870735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D26E7F-3CD2-47CC-A718-D6B151C37A97}"/>
              </a:ext>
            </a:extLst>
          </p:cNvPr>
          <p:cNvCxnSpPr>
            <a:cxnSpLocks/>
          </p:cNvCxnSpPr>
          <p:nvPr/>
        </p:nvCxnSpPr>
        <p:spPr>
          <a:xfrm flipV="1">
            <a:off x="9155722" y="5089077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9BCAF8E-ACF9-4E43-901B-4ED78923AC7F}"/>
              </a:ext>
            </a:extLst>
          </p:cNvPr>
          <p:cNvSpPr/>
          <p:nvPr/>
        </p:nvSpPr>
        <p:spPr>
          <a:xfrm>
            <a:off x="234467" y="3342391"/>
            <a:ext cx="4604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Unchecked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to te, które dziedziczą z klasy </a:t>
            </a:r>
            <a:r>
              <a:rPr lang="pl-PL" spc="-1" dirty="0" err="1">
                <a:solidFill>
                  <a:srgbClr val="FFFFFF"/>
                </a:solidFill>
              </a:rPr>
              <a:t>RuntimeException</a:t>
            </a:r>
            <a:r>
              <a:rPr lang="pl-PL" spc="-1" dirty="0">
                <a:solidFill>
                  <a:srgbClr val="FFFFFF"/>
                </a:solidFill>
              </a:rPr>
              <a:t>, nie trzeba ich obsługiwać.</a:t>
            </a:r>
          </a:p>
          <a:p>
            <a:pPr>
              <a:lnSpc>
                <a:spcPct val="100000"/>
              </a:lnSpc>
            </a:pPr>
            <a:endParaRPr lang="pl-PL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Chcecked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pozostałe, te które nie dziedziczą z </a:t>
            </a:r>
            <a:r>
              <a:rPr lang="pl-PL" spc="-1" dirty="0" err="1">
                <a:solidFill>
                  <a:srgbClr val="FFFFFF"/>
                </a:solidFill>
              </a:rPr>
              <a:t>klasyRunTimeException</a:t>
            </a:r>
            <a:r>
              <a:rPr lang="pl-PL" spc="-1" dirty="0">
                <a:solidFill>
                  <a:srgbClr val="FFFFFF"/>
                </a:solidFill>
              </a:rPr>
              <a:t>, ich obsługa jest obligatoryjna.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679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pc="-1" dirty="0">
                <a:solidFill>
                  <a:srgbClr val="FFFFFF"/>
                </a:solidFill>
                <a:latin typeface="Arial"/>
              </a:rPr>
              <a:t>Klasa String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7999" y="1010880"/>
            <a:ext cx="10497429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String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imie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=  </a:t>
            </a:r>
            <a:r>
              <a:rPr lang="pl-PL" sz="2400" spc="-1" dirty="0">
                <a:solidFill>
                  <a:srgbClr val="FFFFFF"/>
                </a:solidFill>
              </a:rPr>
              <a:t>”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Piotr”;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Obiekty String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czyli nie da się zmienić ich wartości. Nie należy tego mylić z przypisaniem zmiennej referencyjnej do innego obiektu String.</a:t>
            </a:r>
          </a:p>
          <a:p>
            <a:pPr>
              <a:lnSpc>
                <a:spcPct val="100000"/>
              </a:lnSpc>
            </a:pPr>
            <a:endParaRPr lang="pl-PL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String zawiera między innymi metody: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charAt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equals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equalsIgnoreCase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startsWith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endsWith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indexOf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substring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concat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replace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toUpperCase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toLowerCase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length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 wiele innych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Większość metod można wywoływać w sposób łańcuchowy, jest to tzw.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Fluent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Interface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00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pc="-1" dirty="0">
                <a:solidFill>
                  <a:srgbClr val="FFFFFF"/>
                </a:solidFill>
                <a:latin typeface="Arial"/>
              </a:rPr>
              <a:t>Klasa </a:t>
            </a:r>
            <a:r>
              <a:rPr lang="pl-PL" sz="4400" b="1" spc="-1" dirty="0" err="1">
                <a:solidFill>
                  <a:srgbClr val="FFFFFF"/>
                </a:solidFill>
                <a:latin typeface="Arial"/>
              </a:rPr>
              <a:t>StringBuilder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7999" y="1010880"/>
            <a:ext cx="10497429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00A65D"/>
                </a:solidFill>
                <a:latin typeface="Arial"/>
                <a:ea typeface="DejaVu Sans"/>
              </a:rPr>
              <a:t>Klasa </a:t>
            </a:r>
            <a:r>
              <a:rPr lang="pl-PL" sz="2400" b="0" strike="noStrike" spc="-1" dirty="0" err="1">
                <a:solidFill>
                  <a:srgbClr val="00A65D"/>
                </a:solidFill>
                <a:latin typeface="Arial"/>
                <a:ea typeface="DejaVu Sans"/>
              </a:rPr>
              <a:t>StringBuilder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imie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= 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new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(</a:t>
            </a:r>
            <a:r>
              <a:rPr lang="pl-PL" sz="2400" spc="-1" dirty="0">
                <a:solidFill>
                  <a:srgbClr val="FFFFFF"/>
                </a:solidFill>
              </a:rPr>
              <a:t>”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Piotr”);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Obiekty String nie są </a:t>
            </a:r>
            <a:r>
              <a:rPr lang="pl-PL" sz="2400" b="0" strike="noStrike" spc="-1" dirty="0" err="1">
                <a:solidFill>
                  <a:srgbClr val="FFFFFF"/>
                </a:solidFill>
                <a:latin typeface="Arial"/>
              </a:rPr>
              <a:t>immutable</a:t>
            </a:r>
            <a:r>
              <a:rPr lang="pl-PL" sz="2400" b="0" strike="noStrike" spc="-1" dirty="0">
                <a:solidFill>
                  <a:srgbClr val="FFFFFF"/>
                </a:solidFill>
                <a:latin typeface="Arial"/>
              </a:rPr>
              <a:t>, czyli da się zmienić ich.</a:t>
            </a:r>
          </a:p>
          <a:p>
            <a:pPr>
              <a:lnSpc>
                <a:spcPct val="100000"/>
              </a:lnSpc>
            </a:pPr>
            <a:endParaRPr lang="pl-PL" sz="24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StringBuilder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zawiera między innymi metody: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append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delete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deleteCharAt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insert,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reverse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,  i wiele innych</a:t>
            </a:r>
          </a:p>
          <a:p>
            <a:pPr>
              <a:lnSpc>
                <a:spcPct val="100000"/>
              </a:lnSpc>
            </a:pPr>
            <a:endParaRPr lang="pl-PL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spc="-1" dirty="0">
                <a:solidFill>
                  <a:srgbClr val="FFFFFF"/>
                </a:solidFill>
                <a:latin typeface="Arial"/>
              </a:rPr>
              <a:t>Większość metod można wywoływać w sposób łańcuchowy, jest to tzw. </a:t>
            </a:r>
            <a:r>
              <a:rPr lang="pl-PL" sz="2400" spc="-1" dirty="0" err="1">
                <a:solidFill>
                  <a:srgbClr val="FFFFFF"/>
                </a:solidFill>
                <a:latin typeface="Arial"/>
              </a:rPr>
              <a:t>Fluent</a:t>
            </a:r>
            <a:r>
              <a:rPr lang="pl-PL" sz="2400" spc="-1" dirty="0">
                <a:solidFill>
                  <a:srgbClr val="FFFFFF"/>
                </a:solidFill>
                <a:latin typeface="Arial"/>
              </a:rPr>
              <a:t> Interface</a:t>
            </a: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48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</a:rPr>
              <a:t>Wyrażenia regularne - </a:t>
            </a:r>
            <a:r>
              <a:rPr lang="pl-PL" sz="4400" b="1" strike="noStrike" spc="-1" dirty="0" err="1">
                <a:solidFill>
                  <a:srgbClr val="FFFFFF"/>
                </a:solidFill>
                <a:latin typeface="Arial"/>
              </a:rPr>
              <a:t>regex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87829" y="1947052"/>
            <a:ext cx="6411687" cy="5106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String </a:t>
            </a:r>
            <a:r>
              <a:rPr lang="pl-PL" sz="2000" spc="-1" dirty="0" err="1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 = „1BAAAdscdsc1ZAAA”;</a:t>
            </a:r>
          </a:p>
          <a:p>
            <a:pPr>
              <a:lnSpc>
                <a:spcPct val="100000"/>
              </a:lnSpc>
            </a:pP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pl-PL" sz="2000" spc="-1" dirty="0">
                <a:solidFill>
                  <a:srgbClr val="FFFFFF"/>
                </a:solidFill>
              </a:rPr>
              <a:t> </a:t>
            </a: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pl-PL" sz="2000" spc="-1" dirty="0">
                <a:solidFill>
                  <a:srgbClr val="FFFFFF"/>
                </a:solidFill>
              </a:rPr>
              <a:t> = </a:t>
            </a:r>
            <a:r>
              <a:rPr lang="pl-PL" sz="2000" spc="-1" dirty="0" err="1">
                <a:solidFill>
                  <a:srgbClr val="FFFFFF"/>
                </a:solidFill>
              </a:rPr>
              <a:t>Pattern.compile</a:t>
            </a:r>
            <a:r>
              <a:rPr lang="pl-PL" sz="2000" spc="-1" dirty="0">
                <a:solidFill>
                  <a:srgbClr val="FFFFFF"/>
                </a:solidFill>
              </a:rPr>
              <a:t>("1[a-</a:t>
            </a:r>
            <a:r>
              <a:rPr lang="pl-PL" sz="2000" spc="-1" dirty="0" err="1">
                <a:solidFill>
                  <a:srgbClr val="FFFFFF"/>
                </a:solidFill>
              </a:rPr>
              <a:t>zA</a:t>
            </a:r>
            <a:r>
              <a:rPr lang="pl-PL" sz="2000" spc="-1" dirty="0">
                <a:solidFill>
                  <a:srgbClr val="FFFFFF"/>
                </a:solidFill>
              </a:rPr>
              <a:t>-Z]AAA");</a:t>
            </a: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</a:rPr>
              <a:t>Matcher </a:t>
            </a:r>
            <a:r>
              <a:rPr lang="pl-PL" sz="2000" spc="-1" dirty="0" err="1">
                <a:solidFill>
                  <a:srgbClr val="FFFFFF"/>
                </a:solidFill>
              </a:rPr>
              <a:t>matcher</a:t>
            </a:r>
            <a:r>
              <a:rPr lang="en-US" sz="2000" spc="-1" dirty="0">
                <a:solidFill>
                  <a:srgbClr val="FFFFFF"/>
                </a:solidFill>
              </a:rPr>
              <a:t> = </a:t>
            </a:r>
            <a:r>
              <a:rPr lang="pl-PL" sz="2000" spc="-1" dirty="0" err="1">
                <a:solidFill>
                  <a:srgbClr val="FFFFFF"/>
                </a:solidFill>
              </a:rPr>
              <a:t>pattern</a:t>
            </a:r>
            <a:r>
              <a:rPr lang="en-US" sz="2000" spc="-1" dirty="0">
                <a:solidFill>
                  <a:srgbClr val="FFFFFF"/>
                </a:solidFill>
              </a:rPr>
              <a:t>.matcher(</a:t>
            </a:r>
            <a:r>
              <a:rPr lang="pl-PL" sz="2000" spc="-1" dirty="0" err="1">
                <a:solidFill>
                  <a:srgbClr val="FFFFFF"/>
                </a:solidFill>
              </a:rPr>
              <a:t>text</a:t>
            </a:r>
            <a:r>
              <a:rPr lang="en-US" sz="2000" spc="-1" dirty="0">
                <a:solidFill>
                  <a:srgbClr val="FFFFFF"/>
                </a:solidFill>
              </a:rPr>
              <a:t>);</a:t>
            </a:r>
            <a:endParaRPr lang="pl-PL" sz="20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 err="1">
                <a:solidFill>
                  <a:srgbClr val="FFFFFF"/>
                </a:solidFill>
              </a:rPr>
              <a:t>while</a:t>
            </a:r>
            <a:r>
              <a:rPr lang="pl-PL" sz="2000" spc="-1" dirty="0">
                <a:solidFill>
                  <a:srgbClr val="FFFFFF"/>
                </a:solidFill>
              </a:rPr>
              <a:t>(</a:t>
            </a:r>
            <a:r>
              <a:rPr lang="pl-PL" sz="2000" spc="-1" dirty="0" err="1">
                <a:solidFill>
                  <a:srgbClr val="FFFFFF"/>
                </a:solidFill>
              </a:rPr>
              <a:t>matcher.find</a:t>
            </a:r>
            <a:r>
              <a:rPr lang="pl-PL" sz="2000" spc="-1" dirty="0">
                <a:solidFill>
                  <a:srgbClr val="FFFFFF"/>
                </a:solidFill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</a:rPr>
              <a:t>   </a:t>
            </a:r>
            <a:r>
              <a:rPr lang="pl-PL" sz="2000" spc="-1" dirty="0" err="1">
                <a:solidFill>
                  <a:srgbClr val="FFFFFF"/>
                </a:solidFill>
              </a:rPr>
              <a:t>System.out.println</a:t>
            </a:r>
            <a:r>
              <a:rPr lang="pl-PL" sz="2000" spc="-1" dirty="0">
                <a:solidFill>
                  <a:srgbClr val="FFFFFF"/>
                </a:solidFill>
              </a:rPr>
              <a:t>("</a:t>
            </a:r>
            <a:r>
              <a:rPr lang="pl-PL" sz="2000" spc="-1" dirty="0" err="1">
                <a:solidFill>
                  <a:srgbClr val="FFFFFF"/>
                </a:solidFill>
              </a:rPr>
              <a:t>Found</a:t>
            </a:r>
            <a:r>
              <a:rPr lang="pl-PL" sz="2000" spc="-1" dirty="0">
                <a:solidFill>
                  <a:srgbClr val="FFFFFF"/>
                </a:solidFill>
              </a:rPr>
              <a:t>: " + </a:t>
            </a:r>
            <a:r>
              <a:rPr lang="pl-PL" sz="2000" spc="-1" dirty="0" err="1">
                <a:solidFill>
                  <a:srgbClr val="FFFFFF"/>
                </a:solidFill>
              </a:rPr>
              <a:t>matcher.group</a:t>
            </a:r>
            <a:r>
              <a:rPr lang="pl-PL" sz="2000" spc="-1" dirty="0">
                <a:solidFill>
                  <a:srgbClr val="FFFFFF"/>
                </a:solidFill>
              </a:rPr>
              <a:t>()); </a:t>
            </a:r>
            <a:endParaRPr lang="pl-PL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31439A-3EA9-4F2F-8033-69C4DC816880}"/>
              </a:ext>
            </a:extLst>
          </p:cNvPr>
          <p:cNvSpPr txBox="1"/>
          <p:nvPr/>
        </p:nvSpPr>
        <p:spPr>
          <a:xfrm>
            <a:off x="6999516" y="867634"/>
            <a:ext cx="46917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Znaki języka 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regex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endParaRPr lang="pl-P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^ – początek linii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$ – koniec linii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– dowolny znak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\d – cyfra [0-9]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\D – inny znak niż cyfry [^0-9]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\s - znak biały [ \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t\n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..]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\S – inny znak niż znak biały [^\s]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\w – znak[a-zA-Z_0-9]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\W inny znak niż \w [^\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]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 – sekwencja znaków (grupa)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 Raz lub 0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 0 lub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 raz lub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{n} – dokładnie n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{n,} – przynajmniej n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{</a:t>
            </a:r>
            <a:r>
              <a:rPr lang="pl-P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n,m</a:t>
            </a:r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} przynajmniej n lecz nie więcej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niż m razy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[123a] określa znak ze zbioru w z nawiasów,</a:t>
            </a:r>
          </a:p>
          <a:p>
            <a:r>
              <a:rPr lang="pl-P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tutaj 1 lub 2 lub3 lub a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674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040" cy="46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040" cy="63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103</TotalTime>
  <Words>3864</Words>
  <Application>Microsoft Office PowerPoint</Application>
  <PresentationFormat>Widescreen</PresentationFormat>
  <Paragraphs>839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Microsoft YaHei</vt:lpstr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23</cp:revision>
  <dcterms:created xsi:type="dcterms:W3CDTF">2016-06-24T11:21:15Z</dcterms:created>
  <dcterms:modified xsi:type="dcterms:W3CDTF">2019-03-24T06:42:23Z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