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87" r:id="rId33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l-PL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8400" cy="249840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51480" cy="12952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 b="0" strike="noStrike" spc="-1">
                <a:latin typeface="Arial"/>
              </a:rPr>
              <a:t>Kliknij, aby edytować format tekstu tytułu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3200" b="0" strike="noStrike" spc="-1">
                <a:latin typeface="Arial"/>
              </a:rPr>
              <a:t>Kliknij, aby edytować format tekstu konspektu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800" b="0" strike="noStrike" spc="-1">
                <a:latin typeface="Arial"/>
              </a:rPr>
              <a:t>Drugi poziom konspektu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400" b="0" strike="noStrike" spc="-1">
                <a:latin typeface="Arial"/>
              </a:rPr>
              <a:t>Trzeci poziom konspektu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l-PL" sz="2000" b="0" strike="noStrike" spc="-1">
                <a:latin typeface="Arial"/>
              </a:rPr>
              <a:t>Czwarty poziom konspektu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Piąty poziom konspektu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Szósty poziom konspektu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000" b="0" strike="noStrike" spc="-1">
                <a:latin typeface="Arial"/>
              </a:rPr>
              <a:t>Siódmy poziom konspektu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7680" cy="269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lang="pl-PL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 kod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…kod1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….kod2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400000" cy="6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400000" cy="19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9640" cy="56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wartość1: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case wartość2: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kod2;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default: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kodDefault;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break;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68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9640" cy="240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kod;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5400" cy="64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128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System.out.println(”element”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+i+”:”+numbers[i];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5400" cy="37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pic>
        <p:nvPicPr>
          <p:cNvPr id="127" name="Graphic 2"/>
          <p:cNvPicPr/>
          <p:nvPr/>
        </p:nvPicPr>
        <p:blipFill>
          <a:blip r:embed="rId2"/>
          <a:stretch/>
        </p:blipFill>
        <p:spPr>
          <a:xfrm>
            <a:off x="2639880" y="4608000"/>
            <a:ext cx="1431360" cy="1431360"/>
          </a:xfrm>
          <a:prstGeom prst="rect">
            <a:avLst/>
          </a:prstGeom>
          <a:ln>
            <a:noFill/>
          </a:ln>
        </p:spPr>
      </p:pic>
      <p:pic>
        <p:nvPicPr>
          <p:cNvPr id="128" name="Graphic 7"/>
          <p:cNvPicPr/>
          <p:nvPr/>
        </p:nvPicPr>
        <p:blipFill>
          <a:blip r:embed="rId2"/>
          <a:stretch/>
        </p:blipFill>
        <p:spPr>
          <a:xfrm>
            <a:off x="5157360" y="5808240"/>
            <a:ext cx="1431360" cy="143136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624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632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9640" cy="58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model;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currentSpeed;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getBrand()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setBrand(String brand)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this.brand =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accelerate(int value){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currentSpeed+=value;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104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6200" cy="3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5400" cy="43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lang="pl-PL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9640" cy="255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5400" cy="684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6320" cy="419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final int DRINKING_AGE = 18;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boolean canDrink(){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if (age&gt;= DRINKING_AGE){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true;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else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return false;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static void printDrinkingAge(){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System.out.println(”Drinking age:  ”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+DRINKING_AGE;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8720" cy="61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50880" y="1416600"/>
            <a:ext cx="5684400" cy="31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System.out.println(title);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for (int i=0; i&lt;args.length; i++){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System.out.println(args[i]);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1280" y="4902120"/>
            <a:ext cx="5684400" cy="14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Microsoft YaHei"/>
              </a:rPr>
              <a:t>  printArgs(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 printArgs(”Różne”, -1,4,666,1,1,1,1);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2360" cy="666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1" strike="noStrike" spc="-1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6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someMethod(){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	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int getAge(){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setAge(int age){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this.age=age;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}	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384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… kolejne wersje języka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27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8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Person(String name, int age){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age;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name;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Person(){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this.age = 18;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this.name = ”Jan Kowalski”;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3000" cy="599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8320" cy="52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3040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964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String name;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protected String brand;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int maxSpeed;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Radio radio;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Engine engine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….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//getters and setters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9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ZWYKLY, POLECONY,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PRIORYTETOWY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8320" cy="273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EARTH(6371.008, 5513),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MARS(3389.5, 3933);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Planets(double rad, double den)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this.radius = rad;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this.density = den;			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   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radius;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private double density;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getRadius() {return radius;}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double getDensity() {return density;}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6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salary;	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double bonusPayment;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sharesPackage;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9440" cy="62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lang="pl-PL" sz="1500" b="0" strike="noStrike" spc="-1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5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2320" cy="53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Employee”;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Manager”;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”I’m President”;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6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3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lang="pl-PL" sz="2000" b="0" strike="noStrike" spc="-1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int weight;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public abstract String getDescription();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String getDescription(){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return ”Cpu 4GHZ, RAM 16GB”;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	   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70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2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walk();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eats bone”);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@Override 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walk(){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walks”);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544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5120" cy="465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System.out.println(”Animal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System.out.println(”Cat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meow(){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System.out.println(”Meow!”);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@Override 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eat(){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System.out.println(”Dog is eating”);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public void hau(){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System.out.println(”Hau!”);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200" b="0" strike="noStrike" spc="-1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60040" cy="570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hasMp3Support;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hasUsbPort;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brand;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type;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Radio radio;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String name;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Int age;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boolean isEmployed;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Car[] carsInPossesion;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54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„Write Once, Run Anywhere”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2920" cy="611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Wyjątki (</a:t>
            </a:r>
            <a:r>
              <a:rPr lang="pl-PL" sz="2000" spc="-1" dirty="0" err="1">
                <a:solidFill>
                  <a:srgbClr val="00A65D"/>
                </a:solidFill>
                <a:latin typeface="Arial"/>
                <a:ea typeface="DejaVu Sans"/>
              </a:rPr>
              <a:t>Exceptions</a:t>
            </a:r>
            <a:r>
              <a:rPr lang="pl-PL" sz="2000" spc="-1" dirty="0">
                <a:solidFill>
                  <a:srgbClr val="00A65D"/>
                </a:solidFill>
                <a:latin typeface="Arial"/>
                <a:ea typeface="DejaVu Sans"/>
              </a:rPr>
              <a:t>)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stack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l-PL" sz="20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trace</a:t>
            </a: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. Przykłady sytuacji powodującej wyjątki: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2000" spc="-1" dirty="0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lang="pl-PL" sz="20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FFFFFF"/>
                </a:solidFill>
                <a:latin typeface="Arial"/>
              </a:rPr>
              <a:t>W </a:t>
            </a:r>
            <a:r>
              <a:rPr lang="pl-PL" sz="2000" spc="-1" dirty="0" err="1">
                <a:solidFill>
                  <a:srgbClr val="FFFFFF"/>
                </a:solidFill>
                <a:latin typeface="Arial"/>
              </a:rPr>
              <a:t>javie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 obsługa wyjątków jest wymuszona, kiedy metoda jest oznaczona słowem </a:t>
            </a:r>
            <a:r>
              <a:rPr lang="pl-PL" sz="2000" spc="-1" dirty="0" err="1">
                <a:solidFill>
                  <a:srgbClr val="00A65D"/>
                </a:solidFill>
                <a:latin typeface="Arial"/>
              </a:rPr>
              <a:t>throws</a:t>
            </a: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spc="-1" dirty="0">
              <a:solidFill>
                <a:srgbClr val="00A65D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Do rzucania wyjątków używa się słowa </a:t>
            </a:r>
            <a:r>
              <a:rPr lang="pl-PL" sz="2000" spc="-1" dirty="0" err="1">
                <a:solidFill>
                  <a:srgbClr val="00A65D"/>
                </a:solidFill>
              </a:rPr>
              <a:t>throw</a:t>
            </a:r>
            <a:r>
              <a:rPr lang="pl-PL" sz="2000" spc="-1" dirty="0">
                <a:solidFill>
                  <a:srgbClr val="00A65D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l-PL" sz="2000" b="0" strike="noStrike" spc="-1" dirty="0">
                <a:solidFill>
                  <a:srgbClr val="FFFFFF"/>
                </a:solidFill>
                <a:latin typeface="Arial"/>
              </a:rPr>
              <a:t>Obsługa wyjątkó</a:t>
            </a:r>
            <a:r>
              <a:rPr lang="pl-PL" sz="2000" spc="-1" dirty="0">
                <a:solidFill>
                  <a:srgbClr val="FFFFFF"/>
                </a:solidFill>
                <a:latin typeface="Arial"/>
              </a:rPr>
              <a:t>w realizowana jest za pomocą bloku </a:t>
            </a:r>
            <a:r>
              <a:rPr lang="pl-PL" sz="2000" spc="-1" dirty="0" err="1">
                <a:solidFill>
                  <a:srgbClr val="00B050"/>
                </a:solidFill>
                <a:latin typeface="Arial"/>
              </a:rPr>
              <a:t>throw-catch-finally</a:t>
            </a:r>
            <a:r>
              <a:rPr lang="pl-PL" sz="2000" spc="-1" dirty="0">
                <a:solidFill>
                  <a:srgbClr val="00B050"/>
                </a:solidFill>
                <a:latin typeface="Arial"/>
              </a:rPr>
              <a:t> 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przy czym po słowie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try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 musi nastąpić przynajmniej jedno słowo: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catch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, lub </a:t>
            </a:r>
            <a:r>
              <a:rPr lang="pl-PL" sz="2000" spc="-1" dirty="0" err="1">
                <a:solidFill>
                  <a:schemeClr val="bg1"/>
                </a:solidFill>
                <a:latin typeface="Arial"/>
              </a:rPr>
              <a:t>finally</a:t>
            </a:r>
            <a:r>
              <a:rPr lang="pl-PL" sz="2000" spc="-1" dirty="0">
                <a:solidFill>
                  <a:schemeClr val="bg1"/>
                </a:solidFill>
                <a:latin typeface="Arial"/>
              </a:rPr>
              <a:t>.</a:t>
            </a:r>
            <a:endParaRPr lang="pl-PL" sz="20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1800" b="0" strike="noStrike" spc="-1" dirty="0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910920" y="1538654"/>
            <a:ext cx="5204880" cy="57490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 = </a:t>
            </a:r>
            <a:r>
              <a:rPr lang="pl-PL" sz="1600" spc="-1" dirty="0" err="1">
                <a:solidFill>
                  <a:schemeClr val="bg1"/>
                </a:solidFill>
              </a:rPr>
              <a:t>new</a:t>
            </a:r>
            <a:r>
              <a:rPr lang="pl-PL" sz="1600" spc="-1" dirty="0">
                <a:solidFill>
                  <a:schemeClr val="bg1"/>
                </a:solidFill>
              </a:rPr>
              <a:t> </a:t>
            </a:r>
            <a:r>
              <a:rPr lang="pl-PL" sz="1600" spc="-1" dirty="0" err="1">
                <a:solidFill>
                  <a:schemeClr val="bg1"/>
                </a:solidFill>
              </a:rPr>
              <a:t>Scanner</a:t>
            </a:r>
            <a:r>
              <a:rPr lang="pl-PL" sz="1600" spc="-1" dirty="0">
                <a:solidFill>
                  <a:schemeClr val="bg1"/>
                </a:solidFill>
              </a:rPr>
              <a:t>(System.in);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a:");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a=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System.out.print</a:t>
            </a:r>
            <a:r>
              <a:rPr lang="pl-PL" sz="1600" spc="-1" dirty="0">
                <a:solidFill>
                  <a:schemeClr val="bg1"/>
                </a:solidFill>
              </a:rPr>
              <a:t>("Podaj b:");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b=</a:t>
            </a:r>
            <a:r>
              <a:rPr lang="pl-PL" sz="1600" spc="-1" dirty="0" err="1">
                <a:solidFill>
                  <a:schemeClr val="bg1"/>
                </a:solidFill>
              </a:rPr>
              <a:t>scanner.nextInt</a:t>
            </a:r>
            <a:r>
              <a:rPr lang="pl-PL" sz="1600" spc="-1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chemeClr val="bg1"/>
                </a:solidFill>
              </a:rPr>
              <a:t>try</a:t>
            </a:r>
            <a:r>
              <a:rPr lang="pl-PL" sz="1600" spc="-1" dirty="0">
                <a:solidFill>
                  <a:schemeClr val="bg1"/>
                </a:solidFill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int</a:t>
            </a:r>
            <a:r>
              <a:rPr lang="pl-PL" sz="1600" spc="-1" dirty="0">
                <a:solidFill>
                  <a:schemeClr val="bg1"/>
                </a:solidFill>
              </a:rPr>
              <a:t> wynik = a / b;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("Wynik wynosi:" + wynik);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</a:t>
            </a:r>
            <a:r>
              <a:rPr lang="pl-PL" sz="1600" spc="-1" dirty="0" err="1">
                <a:solidFill>
                  <a:schemeClr val="bg1"/>
                </a:solidFill>
              </a:rPr>
              <a:t>catch</a:t>
            </a:r>
            <a:r>
              <a:rPr lang="pl-PL" sz="1600" spc="-1" dirty="0">
                <a:solidFill>
                  <a:schemeClr val="bg1"/>
                </a:solidFill>
              </a:rPr>
              <a:t>(</a:t>
            </a:r>
            <a:r>
              <a:rPr lang="pl-PL" sz="1600" spc="-1" dirty="0" err="1">
                <a:solidFill>
                  <a:schemeClr val="bg1"/>
                </a:solidFill>
              </a:rPr>
              <a:t>ArithmeticException</a:t>
            </a:r>
            <a:r>
              <a:rPr lang="pl-PL" sz="1600" spc="-1" dirty="0">
                <a:solidFill>
                  <a:schemeClr val="bg1"/>
                </a:solidFill>
              </a:rPr>
              <a:t> e){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     </a:t>
            </a:r>
            <a:r>
              <a:rPr lang="pl-PL" sz="1600" spc="-1" dirty="0" err="1">
                <a:solidFill>
                  <a:schemeClr val="bg1"/>
                </a:solidFill>
              </a:rPr>
              <a:t>System.out.println</a:t>
            </a:r>
            <a:r>
              <a:rPr lang="pl-PL" sz="1600" spc="-1" dirty="0">
                <a:solidFill>
                  <a:schemeClr val="bg1"/>
                </a:solidFill>
              </a:rPr>
              <a:t>("Nie można dzielić przez 0!");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chemeClr val="bg1"/>
                </a:solidFill>
              </a:rPr>
              <a:t>    }</a:t>
            </a:r>
            <a:endParaRPr lang="pl-PL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7916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lang="pl-PL" sz="4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C5C75-340D-4BDE-88AD-0D1687DAD18B}"/>
              </a:ext>
            </a:extLst>
          </p:cNvPr>
          <p:cNvSpPr/>
          <p:nvPr/>
        </p:nvSpPr>
        <p:spPr>
          <a:xfrm>
            <a:off x="4396154" y="1170637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Throwable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64C78-CEFC-4BD8-91DE-4C3D2C01874A}"/>
              </a:ext>
            </a:extLst>
          </p:cNvPr>
          <p:cNvSpPr/>
          <p:nvPr/>
        </p:nvSpPr>
        <p:spPr>
          <a:xfrm>
            <a:off x="741485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6E0F2-D57E-4749-9613-3F19FFE0026A}"/>
              </a:ext>
            </a:extLst>
          </p:cNvPr>
          <p:cNvSpPr/>
          <p:nvPr/>
        </p:nvSpPr>
        <p:spPr>
          <a:xfrm>
            <a:off x="7658100" y="2052799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Exception</a:t>
            </a:r>
            <a:endParaRPr lang="pl-P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F6723-574B-415D-84A3-EBEFA5C2793F}"/>
              </a:ext>
            </a:extLst>
          </p:cNvPr>
          <p:cNvSpPr/>
          <p:nvPr/>
        </p:nvSpPr>
        <p:spPr>
          <a:xfrm>
            <a:off x="5624146" y="3070612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RuntimeException</a:t>
            </a:r>
            <a:endParaRPr lang="pl-P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4A2111-41D0-4107-BB76-9E42FEE7740F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flipH="1">
            <a:off x="1969478" y="1394211"/>
            <a:ext cx="2426676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5EF60B-E5C6-41F9-BFBA-B50048EEA78C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6852139" y="1394211"/>
            <a:ext cx="2033954" cy="6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45AB3-09DA-40E6-9F27-A603BAF844F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852139" y="2499947"/>
            <a:ext cx="2033954" cy="57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5FB5E-3F33-4DEE-A5AF-8792A8FFD816}"/>
              </a:ext>
            </a:extLst>
          </p:cNvPr>
          <p:cNvSpPr/>
          <p:nvPr/>
        </p:nvSpPr>
        <p:spPr>
          <a:xfrm>
            <a:off x="6095519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1CA34-996B-4CF6-8AA5-8951C97A0C9F}"/>
              </a:ext>
            </a:extLst>
          </p:cNvPr>
          <p:cNvSpPr/>
          <p:nvPr/>
        </p:nvSpPr>
        <p:spPr>
          <a:xfrm>
            <a:off x="6095519" y="474701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ArithmeticException</a:t>
            </a:r>
            <a:endParaRPr lang="pl-P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C14692-2530-4201-96E4-C1DE0474C417}"/>
              </a:ext>
            </a:extLst>
          </p:cNvPr>
          <p:cNvCxnSpPr>
            <a:cxnSpLocks/>
          </p:cNvCxnSpPr>
          <p:nvPr/>
        </p:nvCxnSpPr>
        <p:spPr>
          <a:xfrm>
            <a:off x="5794131" y="3517760"/>
            <a:ext cx="0" cy="2173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08D35-B475-46DC-8E89-718847D7D654}"/>
              </a:ext>
            </a:extLst>
          </p:cNvPr>
          <p:cNvCxnSpPr>
            <a:endCxn id="16" idx="1"/>
          </p:cNvCxnSpPr>
          <p:nvPr/>
        </p:nvCxnSpPr>
        <p:spPr>
          <a:xfrm>
            <a:off x="5794131" y="4176348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42DE46-7C14-4245-A118-A6D029A19B3E}"/>
              </a:ext>
            </a:extLst>
          </p:cNvPr>
          <p:cNvCxnSpPr/>
          <p:nvPr/>
        </p:nvCxnSpPr>
        <p:spPr>
          <a:xfrm>
            <a:off x="5794131" y="4973520"/>
            <a:ext cx="301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ECA5F06-6C17-45F9-A77E-BB953599B7C9}"/>
              </a:ext>
            </a:extLst>
          </p:cNvPr>
          <p:cNvSpPr/>
          <p:nvPr/>
        </p:nvSpPr>
        <p:spPr>
          <a:xfrm>
            <a:off x="6095518" y="5467563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8CFEB8-FEB4-41ED-A4E7-AF78CE691D7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794131" y="5691137"/>
            <a:ext cx="301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C0F39-2495-49A2-B8D0-FEC3C4A4DC36}"/>
              </a:ext>
            </a:extLst>
          </p:cNvPr>
          <p:cNvSpPr/>
          <p:nvPr/>
        </p:nvSpPr>
        <p:spPr>
          <a:xfrm>
            <a:off x="9560169" y="3205426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SQLException</a:t>
            </a:r>
            <a:endParaRPr lang="pl-P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F9A5D4-75AC-4BD8-B362-7947660C6047}"/>
              </a:ext>
            </a:extLst>
          </p:cNvPr>
          <p:cNvSpPr/>
          <p:nvPr/>
        </p:nvSpPr>
        <p:spPr>
          <a:xfrm>
            <a:off x="9560168" y="3952774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IOException</a:t>
            </a:r>
            <a:endParaRPr lang="pl-P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94F8FC-66B1-44A1-A3AA-31F36278236E}"/>
              </a:ext>
            </a:extLst>
          </p:cNvPr>
          <p:cNvCxnSpPr>
            <a:cxnSpLocks/>
          </p:cNvCxnSpPr>
          <p:nvPr/>
        </p:nvCxnSpPr>
        <p:spPr>
          <a:xfrm>
            <a:off x="9155723" y="2499947"/>
            <a:ext cx="0" cy="25943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F6EFF2-B375-4E9C-BC54-4CDD0941E95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155723" y="3423140"/>
            <a:ext cx="404446" cy="5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A38109-2202-4B3D-886E-7F3EB67AE3B8}"/>
              </a:ext>
            </a:extLst>
          </p:cNvPr>
          <p:cNvCxnSpPr>
            <a:cxnSpLocks/>
          </p:cNvCxnSpPr>
          <p:nvPr/>
        </p:nvCxnSpPr>
        <p:spPr>
          <a:xfrm flipV="1">
            <a:off x="9155723" y="4171116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DE9AD1A-0184-41AC-8B63-4D2DCB294758}"/>
              </a:ext>
            </a:extLst>
          </p:cNvPr>
          <p:cNvSpPr/>
          <p:nvPr/>
        </p:nvSpPr>
        <p:spPr>
          <a:xfrm>
            <a:off x="9560168" y="4870735"/>
            <a:ext cx="2455985" cy="44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D26E7F-3CD2-47CC-A718-D6B151C37A97}"/>
              </a:ext>
            </a:extLst>
          </p:cNvPr>
          <p:cNvCxnSpPr>
            <a:cxnSpLocks/>
          </p:cNvCxnSpPr>
          <p:nvPr/>
        </p:nvCxnSpPr>
        <p:spPr>
          <a:xfrm flipV="1">
            <a:off x="9155722" y="5089077"/>
            <a:ext cx="404445" cy="5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9BCAF8E-ACF9-4E43-901B-4ED78923AC7F}"/>
              </a:ext>
            </a:extLst>
          </p:cNvPr>
          <p:cNvSpPr/>
          <p:nvPr/>
        </p:nvSpPr>
        <p:spPr>
          <a:xfrm>
            <a:off x="234467" y="3342391"/>
            <a:ext cx="46042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Unchecked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to te, które dziedziczą z klasy </a:t>
            </a:r>
            <a:r>
              <a:rPr lang="pl-PL" spc="-1" dirty="0" err="1">
                <a:solidFill>
                  <a:srgbClr val="FFFFFF"/>
                </a:solidFill>
              </a:rPr>
              <a:t>RuntimeException</a:t>
            </a:r>
            <a:r>
              <a:rPr lang="pl-PL" spc="-1" dirty="0">
                <a:solidFill>
                  <a:srgbClr val="FFFFFF"/>
                </a:solidFill>
              </a:rPr>
              <a:t>, nie trzeba ich obsługiwać.</a:t>
            </a:r>
          </a:p>
          <a:p>
            <a:pPr>
              <a:lnSpc>
                <a:spcPct val="100000"/>
              </a:lnSpc>
            </a:pPr>
            <a:endParaRPr lang="pl-PL" spc="-1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pl-PL" spc="-1" dirty="0" err="1">
                <a:solidFill>
                  <a:srgbClr val="FFFFFF"/>
                </a:solidFill>
              </a:rPr>
              <a:t>Chcecked</a:t>
            </a:r>
            <a:r>
              <a:rPr lang="pl-PL" spc="-1" dirty="0">
                <a:solidFill>
                  <a:srgbClr val="FFFFFF"/>
                </a:solidFill>
              </a:rPr>
              <a:t> </a:t>
            </a:r>
            <a:r>
              <a:rPr lang="pl-PL" spc="-1" dirty="0" err="1">
                <a:solidFill>
                  <a:srgbClr val="FFFFFF"/>
                </a:solidFill>
              </a:rPr>
              <a:t>Exceptions</a:t>
            </a:r>
            <a:r>
              <a:rPr lang="pl-PL" spc="-1" dirty="0">
                <a:solidFill>
                  <a:srgbClr val="FFFFFF"/>
                </a:solidFill>
              </a:rPr>
              <a:t> – pozostałe, te które nie dziedziczą z </a:t>
            </a:r>
            <a:r>
              <a:rPr lang="pl-PL" spc="-1" dirty="0" err="1">
                <a:solidFill>
                  <a:srgbClr val="FFFFFF"/>
                </a:solidFill>
              </a:rPr>
              <a:t>klasyRunTimeException</a:t>
            </a:r>
            <a:r>
              <a:rPr lang="pl-PL" spc="-1" dirty="0">
                <a:solidFill>
                  <a:srgbClr val="FFFFFF"/>
                </a:solidFill>
              </a:rPr>
              <a:t>, ich obsługa jest obligatoryjna.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86791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4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1" strike="noStrike" spc="-1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400000" cy="496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7720"/>
            <a:ext cx="1584000" cy="2674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5840" cy="1221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784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lang="pl-PL" sz="1800" b="0" strike="noStrike" spc="-1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784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lang="pl-PL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2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20040" cy="46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 I dodaniu do niej wartości 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600" b="0" strike="noStrike" spc="-1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6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lang="pl-PL" sz="4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4040" cy="635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‘A’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‘\u0041’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1" strike="noStrike" spc="-1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lang="pl-PL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lang="pl-PL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lang="pl-PL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7680" cy="12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pl-PL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lang="pl-PL" sz="4400" b="0" strike="noStrike" spc="-1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lang="pl-PL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l-PL" sz="2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lang="pl-PL" sz="2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66</TotalTime>
  <Words>3549</Words>
  <Application>Microsoft Office PowerPoint</Application>
  <PresentationFormat>Widescreen</PresentationFormat>
  <Paragraphs>773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Microsoft YaHei</vt:lpstr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subject/>
  <dc:creator>Pomorska Fundacja Inicjatyw Gospodarczych</dc:creator>
  <dc:description/>
  <cp:lastModifiedBy>Krajnik, Piotr (Nokia - PL/Bydgoszcz)</cp:lastModifiedBy>
  <cp:revision>17</cp:revision>
  <dcterms:created xsi:type="dcterms:W3CDTF">2016-06-24T11:21:15Z</dcterms:created>
  <dcterms:modified xsi:type="dcterms:W3CDTF">2019-03-19T07:11:38Z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