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321" r:id="rId2"/>
    <p:sldId id="286" r:id="rId3"/>
    <p:sldId id="318" r:id="rId4"/>
    <p:sldId id="315" r:id="rId5"/>
    <p:sldId id="325" r:id="rId6"/>
    <p:sldId id="310" r:id="rId7"/>
    <p:sldId id="327" r:id="rId8"/>
    <p:sldId id="326" r:id="rId9"/>
    <p:sldId id="324" r:id="rId10"/>
    <p:sldId id="294" r:id="rId11"/>
    <p:sldId id="323" r:id="rId12"/>
    <p:sldId id="296" r:id="rId13"/>
    <p:sldId id="312" r:id="rId14"/>
    <p:sldId id="297" r:id="rId15"/>
    <p:sldId id="299" r:id="rId16"/>
    <p:sldId id="303" r:id="rId17"/>
    <p:sldId id="304" r:id="rId18"/>
    <p:sldId id="305" r:id="rId19"/>
    <p:sldId id="306"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Slides" id="{2B3ACBB6-A439-4C71-B74A-7BA89DAFE2B1}">
          <p14:sldIdLst>
            <p14:sldId id="321"/>
            <p14:sldId id="286"/>
            <p14:sldId id="318"/>
            <p14:sldId id="315"/>
            <p14:sldId id="325"/>
            <p14:sldId id="310"/>
            <p14:sldId id="327"/>
            <p14:sldId id="326"/>
            <p14:sldId id="324"/>
          </p14:sldIdLst>
        </p14:section>
        <p14:section name="Reference Slides" id="{99B27B76-0F37-45EC-94C0-E7A674B6CDDA}">
          <p14:sldIdLst>
            <p14:sldId id="294"/>
            <p14:sldId id="323"/>
            <p14:sldId id="296"/>
            <p14:sldId id="312"/>
            <p14:sldId id="297"/>
            <p14:sldId id="299"/>
            <p14:sldId id="303"/>
            <p14:sldId id="304"/>
            <p14:sldId id="305"/>
            <p14:sldId id="30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2F2F1"/>
    <a:srgbClr val="FAFAFA"/>
    <a:srgbClr val="FCFCFC"/>
    <a:srgbClr val="F36E21"/>
    <a:srgbClr val="27BEC7"/>
    <a:srgbClr val="1DB14B"/>
    <a:srgbClr val="FFC20E"/>
    <a:srgbClr val="0090D2"/>
    <a:srgbClr val="5FB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5" autoAdjust="0"/>
    <p:restoredTop sz="97586" autoAdjust="0"/>
  </p:normalViewPr>
  <p:slideViewPr>
    <p:cSldViewPr snapToGrid="0">
      <p:cViewPr varScale="1">
        <p:scale>
          <a:sx n="159" d="100"/>
          <a:sy n="159" d="100"/>
        </p:scale>
        <p:origin x="348" y="13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8/2/2018</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8/2/2018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qlsaturday.com/" TargetMode="External"/><Relationship Id="rId7" Type="http://schemas.openxmlformats.org/officeDocument/2006/relationships/image" Target="../media/image6.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www.sqlpass.org/PASSChapters/VirtualChapters.aspx" TargetMode="External"/><Relationship Id="rId10" Type="http://schemas.openxmlformats.org/officeDocument/2006/relationships/image" Target="../media/image9.png"/><Relationship Id="rId4" Type="http://schemas.openxmlformats.org/officeDocument/2006/relationships/hyperlink" Target="http://www.sqlpass.org/PASSChapters.aspx" TargetMode="External"/><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5" name="Picture 4">
            <a:extLst>
              <a:ext uri="{FF2B5EF4-FFF2-40B4-BE49-F238E27FC236}">
                <a16:creationId xmlns:a16="http://schemas.microsoft.com/office/drawing/2014/main" id="{47EFCDE6-335C-1A4C-B3B4-976CC283F64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01081" y="451002"/>
            <a:ext cx="3021347" cy="720204"/>
          </a:xfrm>
          <a:prstGeom prst="rect">
            <a:avLst/>
          </a:prstGeom>
        </p:spPr>
      </p:pic>
      <p:sp>
        <p:nvSpPr>
          <p:cNvPr id="10" name="Parallelogram 53">
            <a:extLst>
              <a:ext uri="{FF2B5EF4-FFF2-40B4-BE49-F238E27FC236}">
                <a16:creationId xmlns:a16="http://schemas.microsoft.com/office/drawing/2014/main" id="{2B523158-7B1D-E741-A193-F3B69E14ABC8}"/>
              </a:ext>
            </a:extLst>
          </p:cNvPr>
          <p:cNvSpPr/>
          <p:nvPr userDrawn="1"/>
        </p:nvSpPr>
        <p:spPr>
          <a:xfrm rot="10800000" flipH="1">
            <a:off x="5814918" y="-17163"/>
            <a:ext cx="3352833" cy="518945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53">
            <a:extLst>
              <a:ext uri="{FF2B5EF4-FFF2-40B4-BE49-F238E27FC236}">
                <a16:creationId xmlns:a16="http://schemas.microsoft.com/office/drawing/2014/main" id="{298A8641-8FCD-C44A-BC19-6E4340894021}"/>
              </a:ext>
            </a:extLst>
          </p:cNvPr>
          <p:cNvSpPr/>
          <p:nvPr userDrawn="1"/>
        </p:nvSpPr>
        <p:spPr>
          <a:xfrm rot="10800000" flipH="1" flipV="1">
            <a:off x="4625687" y="-33740"/>
            <a:ext cx="4561944" cy="522469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1"/>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1"/>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1"/>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ssion Evaluations">
    <p:spTree>
      <p:nvGrpSpPr>
        <p:cNvPr id="1" name=""/>
        <p:cNvGrpSpPr/>
        <p:nvPr/>
      </p:nvGrpSpPr>
      <p:grpSpPr>
        <a:xfrm>
          <a:off x="0" y="0"/>
          <a:ext cx="0" cy="0"/>
          <a:chOff x="0" y="0"/>
          <a:chExt cx="0" cy="0"/>
        </a:xfrm>
      </p:grpSpPr>
      <p:sp>
        <p:nvSpPr>
          <p:cNvPr id="14" name="Parallelogram 53">
            <a:extLst>
              <a:ext uri="{FF2B5EF4-FFF2-40B4-BE49-F238E27FC236}">
                <a16:creationId xmlns:a16="http://schemas.microsoft.com/office/drawing/2014/main" id="{32A8089A-D851-8744-9AB8-67F8B98AC1AD}"/>
              </a:ext>
            </a:extLst>
          </p:cNvPr>
          <p:cNvSpPr/>
          <p:nvPr userDrawn="1"/>
        </p:nvSpPr>
        <p:spPr>
          <a:xfrm rot="10800000">
            <a:off x="-29276" y="-12755"/>
            <a:ext cx="3650693" cy="5190654"/>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301085"/>
              <a:gd name="connsiteY0" fmla="*/ 6610370 h 6617805"/>
              <a:gd name="connsiteX1" fmla="*/ 3108096 w 4301085"/>
              <a:gd name="connsiteY1" fmla="*/ 784062 h 6617805"/>
              <a:gd name="connsiteX2" fmla="*/ 4228795 w 4301085"/>
              <a:gd name="connsiteY2" fmla="*/ 0 h 6617805"/>
              <a:gd name="connsiteX3" fmla="*/ 4301085 w 4301085"/>
              <a:gd name="connsiteY3" fmla="*/ 6617805 h 6617805"/>
              <a:gd name="connsiteX4" fmla="*/ 0 w 4301085"/>
              <a:gd name="connsiteY4" fmla="*/ 6610370 h 6617805"/>
              <a:gd name="connsiteX0" fmla="*/ 0 w 4301085"/>
              <a:gd name="connsiteY0" fmla="*/ 5826308 h 5833743"/>
              <a:gd name="connsiteX1" fmla="*/ 3108096 w 4301085"/>
              <a:gd name="connsiteY1" fmla="*/ 0 h 5833743"/>
              <a:gd name="connsiteX2" fmla="*/ 4107696 w 4301085"/>
              <a:gd name="connsiteY2" fmla="*/ 64163 h 5833743"/>
              <a:gd name="connsiteX3" fmla="*/ 4301085 w 4301085"/>
              <a:gd name="connsiteY3" fmla="*/ 5833743 h 5833743"/>
              <a:gd name="connsiteX4" fmla="*/ 0 w 4301085"/>
              <a:gd name="connsiteY4" fmla="*/ 5826308 h 5833743"/>
              <a:gd name="connsiteX0" fmla="*/ 0 w 4301085"/>
              <a:gd name="connsiteY0" fmla="*/ 5854348 h 5861783"/>
              <a:gd name="connsiteX1" fmla="*/ 3125396 w 4301085"/>
              <a:gd name="connsiteY1" fmla="*/ 0 h 5861783"/>
              <a:gd name="connsiteX2" fmla="*/ 4107696 w 4301085"/>
              <a:gd name="connsiteY2" fmla="*/ 92203 h 5861783"/>
              <a:gd name="connsiteX3" fmla="*/ 4301085 w 4301085"/>
              <a:gd name="connsiteY3" fmla="*/ 5861783 h 5861783"/>
              <a:gd name="connsiteX4" fmla="*/ 0 w 4301085"/>
              <a:gd name="connsiteY4" fmla="*/ 5854348 h 5861783"/>
              <a:gd name="connsiteX0" fmla="*/ 0 w 4107696"/>
              <a:gd name="connsiteY0" fmla="*/ 5854348 h 5854348"/>
              <a:gd name="connsiteX1" fmla="*/ 3125396 w 4107696"/>
              <a:gd name="connsiteY1" fmla="*/ 0 h 5854348"/>
              <a:gd name="connsiteX2" fmla="*/ 4107696 w 4107696"/>
              <a:gd name="connsiteY2" fmla="*/ 92203 h 5854348"/>
              <a:gd name="connsiteX3" fmla="*/ 3678287 w 4107696"/>
              <a:gd name="connsiteY3" fmla="*/ 4522849 h 5854348"/>
              <a:gd name="connsiteX4" fmla="*/ 0 w 4107696"/>
              <a:gd name="connsiteY4" fmla="*/ 5854348 h 5854348"/>
              <a:gd name="connsiteX0" fmla="*/ 0 w 3519497"/>
              <a:gd name="connsiteY0" fmla="*/ 4767779 h 4767779"/>
              <a:gd name="connsiteX1" fmla="*/ 2537197 w 3519497"/>
              <a:gd name="connsiteY1" fmla="*/ 0 h 4767779"/>
              <a:gd name="connsiteX2" fmla="*/ 3519497 w 3519497"/>
              <a:gd name="connsiteY2" fmla="*/ 92203 h 4767779"/>
              <a:gd name="connsiteX3" fmla="*/ 3090088 w 3519497"/>
              <a:gd name="connsiteY3" fmla="*/ 4522849 h 4767779"/>
              <a:gd name="connsiteX4" fmla="*/ 0 w 3519497"/>
              <a:gd name="connsiteY4" fmla="*/ 4767779 h 4767779"/>
              <a:gd name="connsiteX0" fmla="*/ 0 w 3522587"/>
              <a:gd name="connsiteY0" fmla="*/ 4767779 h 4767779"/>
              <a:gd name="connsiteX1" fmla="*/ 2537197 w 3522587"/>
              <a:gd name="connsiteY1" fmla="*/ 0 h 4767779"/>
              <a:gd name="connsiteX2" fmla="*/ 3519497 w 3522587"/>
              <a:gd name="connsiteY2" fmla="*/ 92203 h 4767779"/>
              <a:gd name="connsiteX3" fmla="*/ 3522587 w 3522587"/>
              <a:gd name="connsiteY3" fmla="*/ 4677072 h 4767779"/>
              <a:gd name="connsiteX4" fmla="*/ 0 w 3522587"/>
              <a:gd name="connsiteY4" fmla="*/ 4767779 h 4767779"/>
              <a:gd name="connsiteX0" fmla="*/ 0 w 3657897"/>
              <a:gd name="connsiteY0" fmla="*/ 4767779 h 4767779"/>
              <a:gd name="connsiteX1" fmla="*/ 2537197 w 3657897"/>
              <a:gd name="connsiteY1" fmla="*/ 0 h 4767779"/>
              <a:gd name="connsiteX2" fmla="*/ 3657897 w 3657897"/>
              <a:gd name="connsiteY2" fmla="*/ 8082 h 4767779"/>
              <a:gd name="connsiteX3" fmla="*/ 3522587 w 3657897"/>
              <a:gd name="connsiteY3" fmla="*/ 4677072 h 4767779"/>
              <a:gd name="connsiteX4" fmla="*/ 0 w 3657897"/>
              <a:gd name="connsiteY4" fmla="*/ 4767779 h 4767779"/>
              <a:gd name="connsiteX0" fmla="*/ 0 w 3669637"/>
              <a:gd name="connsiteY0" fmla="*/ 4767779 h 4789234"/>
              <a:gd name="connsiteX1" fmla="*/ 2537197 w 3669637"/>
              <a:gd name="connsiteY1" fmla="*/ 0 h 4789234"/>
              <a:gd name="connsiteX2" fmla="*/ 3657897 w 3669637"/>
              <a:gd name="connsiteY2" fmla="*/ 8082 h 4789234"/>
              <a:gd name="connsiteX3" fmla="*/ 3669637 w 3669637"/>
              <a:gd name="connsiteY3" fmla="*/ 4789234 h 4789234"/>
              <a:gd name="connsiteX4" fmla="*/ 0 w 3669637"/>
              <a:gd name="connsiteY4" fmla="*/ 4767779 h 4789234"/>
              <a:gd name="connsiteX0" fmla="*/ 0 w 4318385"/>
              <a:gd name="connsiteY0" fmla="*/ 4767779 h 4775214"/>
              <a:gd name="connsiteX1" fmla="*/ 2537197 w 4318385"/>
              <a:gd name="connsiteY1" fmla="*/ 0 h 4775214"/>
              <a:gd name="connsiteX2" fmla="*/ 3657897 w 4318385"/>
              <a:gd name="connsiteY2" fmla="*/ 8082 h 4775214"/>
              <a:gd name="connsiteX3" fmla="*/ 4318385 w 4318385"/>
              <a:gd name="connsiteY3" fmla="*/ 4775214 h 4775214"/>
              <a:gd name="connsiteX4" fmla="*/ 0 w 4318385"/>
              <a:gd name="connsiteY4" fmla="*/ 4767779 h 4775214"/>
              <a:gd name="connsiteX0" fmla="*/ 0 w 4324670"/>
              <a:gd name="connsiteY0" fmla="*/ 4767779 h 4775214"/>
              <a:gd name="connsiteX1" fmla="*/ 2537197 w 4324670"/>
              <a:gd name="connsiteY1" fmla="*/ 0 h 4775214"/>
              <a:gd name="connsiteX2" fmla="*/ 4323945 w 4324670"/>
              <a:gd name="connsiteY2" fmla="*/ 8082 h 4775214"/>
              <a:gd name="connsiteX3" fmla="*/ 4318385 w 4324670"/>
              <a:gd name="connsiteY3" fmla="*/ 4775214 h 4775214"/>
              <a:gd name="connsiteX4" fmla="*/ 0 w 4324670"/>
              <a:gd name="connsiteY4" fmla="*/ 4767779 h 4775214"/>
              <a:gd name="connsiteX0" fmla="*/ 0 w 4323955"/>
              <a:gd name="connsiteY0" fmla="*/ 4767779 h 4767779"/>
              <a:gd name="connsiteX1" fmla="*/ 2537197 w 4323955"/>
              <a:gd name="connsiteY1" fmla="*/ 0 h 4767779"/>
              <a:gd name="connsiteX2" fmla="*/ 4323945 w 4323955"/>
              <a:gd name="connsiteY2" fmla="*/ 8082 h 4767779"/>
              <a:gd name="connsiteX3" fmla="*/ 3190127 w 4323955"/>
              <a:gd name="connsiteY3" fmla="*/ 4380209 h 4767779"/>
              <a:gd name="connsiteX4" fmla="*/ 0 w 4323955"/>
              <a:gd name="connsiteY4" fmla="*/ 4767779 h 4767779"/>
              <a:gd name="connsiteX0" fmla="*/ 0 w 3944865"/>
              <a:gd name="connsiteY0" fmla="*/ 4767779 h 4767779"/>
              <a:gd name="connsiteX1" fmla="*/ 2537197 w 3944865"/>
              <a:gd name="connsiteY1" fmla="*/ 0 h 4767779"/>
              <a:gd name="connsiteX2" fmla="*/ 3944850 w 3944865"/>
              <a:gd name="connsiteY2" fmla="*/ 183640 h 4767779"/>
              <a:gd name="connsiteX3" fmla="*/ 3190127 w 3944865"/>
              <a:gd name="connsiteY3" fmla="*/ 4380209 h 4767779"/>
              <a:gd name="connsiteX4" fmla="*/ 0 w 3944865"/>
              <a:gd name="connsiteY4" fmla="*/ 4767779 h 4767779"/>
              <a:gd name="connsiteX0" fmla="*/ 0 w 4137864"/>
              <a:gd name="connsiteY0" fmla="*/ 4767779 h 4775214"/>
              <a:gd name="connsiteX1" fmla="*/ 2537197 w 4137864"/>
              <a:gd name="connsiteY1" fmla="*/ 0 h 4775214"/>
              <a:gd name="connsiteX2" fmla="*/ 3944850 w 4137864"/>
              <a:gd name="connsiteY2" fmla="*/ 183640 h 4775214"/>
              <a:gd name="connsiteX3" fmla="*/ 4137864 w 4137864"/>
              <a:gd name="connsiteY3" fmla="*/ 4775214 h 4775214"/>
              <a:gd name="connsiteX4" fmla="*/ 0 w 4137864"/>
              <a:gd name="connsiteY4" fmla="*/ 4767779 h 4775214"/>
              <a:gd name="connsiteX0" fmla="*/ 0 w 4144149"/>
              <a:gd name="connsiteY0" fmla="*/ 4767779 h 4775214"/>
              <a:gd name="connsiteX1" fmla="*/ 2537197 w 4144149"/>
              <a:gd name="connsiteY1" fmla="*/ 0 h 4775214"/>
              <a:gd name="connsiteX2" fmla="*/ 4143424 w 4144149"/>
              <a:gd name="connsiteY2" fmla="*/ 768 h 4775214"/>
              <a:gd name="connsiteX3" fmla="*/ 4137864 w 4144149"/>
              <a:gd name="connsiteY3" fmla="*/ 4775214 h 4775214"/>
              <a:gd name="connsiteX4" fmla="*/ 0 w 4144149"/>
              <a:gd name="connsiteY4" fmla="*/ 4767779 h 47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49" h="4775214">
                <a:moveTo>
                  <a:pt x="0" y="4767779"/>
                </a:moveTo>
                <a:lnTo>
                  <a:pt x="2537197" y="0"/>
                </a:lnTo>
                <a:lnTo>
                  <a:pt x="4143424" y="768"/>
                </a:lnTo>
                <a:cubicBezTo>
                  <a:pt x="4147337" y="1594485"/>
                  <a:pt x="4133951" y="3181497"/>
                  <a:pt x="4137864" y="4775214"/>
                </a:cubicBezTo>
                <a:lnTo>
                  <a:pt x="0" y="47677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53">
            <a:extLst>
              <a:ext uri="{FF2B5EF4-FFF2-40B4-BE49-F238E27FC236}">
                <a16:creationId xmlns:a16="http://schemas.microsoft.com/office/drawing/2014/main" id="{8B7216CF-728B-874F-9E95-1465636A1AB7}"/>
              </a:ext>
            </a:extLst>
          </p:cNvPr>
          <p:cNvSpPr/>
          <p:nvPr userDrawn="1"/>
        </p:nvSpPr>
        <p:spPr>
          <a:xfrm rot="10800000" flipV="1">
            <a:off x="-53600" y="-49167"/>
            <a:ext cx="4813268" cy="524079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040475"/>
              <a:gd name="connsiteY0" fmla="*/ 4362242 h 4973135"/>
              <a:gd name="connsiteX1" fmla="*/ 2317402 w 4040475"/>
              <a:gd name="connsiteY1" fmla="*/ 0 h 4973135"/>
              <a:gd name="connsiteX2" fmla="*/ 4040475 w 4040475"/>
              <a:gd name="connsiteY2" fmla="*/ 12935 h 4973135"/>
              <a:gd name="connsiteX3" fmla="*/ 3970860 w 4040475"/>
              <a:gd name="connsiteY3" fmla="*/ 4973135 h 4973135"/>
              <a:gd name="connsiteX4" fmla="*/ 0 w 4040475"/>
              <a:gd name="connsiteY4" fmla="*/ 4362242 h 4973135"/>
              <a:gd name="connsiteX0" fmla="*/ 0 w 4053425"/>
              <a:gd name="connsiteY0" fmla="*/ 4383232 h 4973135"/>
              <a:gd name="connsiteX1" fmla="*/ 2330352 w 4053425"/>
              <a:gd name="connsiteY1" fmla="*/ 0 h 4973135"/>
              <a:gd name="connsiteX2" fmla="*/ 4053425 w 4053425"/>
              <a:gd name="connsiteY2" fmla="*/ 12935 h 4973135"/>
              <a:gd name="connsiteX3" fmla="*/ 3983810 w 4053425"/>
              <a:gd name="connsiteY3" fmla="*/ 4973135 h 4973135"/>
              <a:gd name="connsiteX4" fmla="*/ 0 w 4053425"/>
              <a:gd name="connsiteY4" fmla="*/ 4383232 h 4973135"/>
              <a:gd name="connsiteX0" fmla="*/ 0 w 4053425"/>
              <a:gd name="connsiteY0" fmla="*/ 4383232 h 4383232"/>
              <a:gd name="connsiteX1" fmla="*/ 2330352 w 4053425"/>
              <a:gd name="connsiteY1" fmla="*/ 0 h 4383232"/>
              <a:gd name="connsiteX2" fmla="*/ 4053425 w 4053425"/>
              <a:gd name="connsiteY2" fmla="*/ 12935 h 4383232"/>
              <a:gd name="connsiteX3" fmla="*/ 3815461 w 4053425"/>
              <a:gd name="connsiteY3" fmla="*/ 4296212 h 4383232"/>
              <a:gd name="connsiteX4" fmla="*/ 0 w 4053425"/>
              <a:gd name="connsiteY4" fmla="*/ 4383232 h 4383232"/>
              <a:gd name="connsiteX0" fmla="*/ 0 w 4053425"/>
              <a:gd name="connsiteY0" fmla="*/ 4383232 h 4385419"/>
              <a:gd name="connsiteX1" fmla="*/ 2330352 w 4053425"/>
              <a:gd name="connsiteY1" fmla="*/ 0 h 4385419"/>
              <a:gd name="connsiteX2" fmla="*/ 4053425 w 4053425"/>
              <a:gd name="connsiteY2" fmla="*/ 12935 h 4385419"/>
              <a:gd name="connsiteX3" fmla="*/ 3996761 w 4053425"/>
              <a:gd name="connsiteY3" fmla="*/ 4385419 h 4385419"/>
              <a:gd name="connsiteX4" fmla="*/ 0 w 4053425"/>
              <a:gd name="connsiteY4" fmla="*/ 4383232 h 4385419"/>
              <a:gd name="connsiteX0" fmla="*/ 0 w 4053425"/>
              <a:gd name="connsiteY0" fmla="*/ 4370297 h 4372484"/>
              <a:gd name="connsiteX1" fmla="*/ 1909478 w 4053425"/>
              <a:gd name="connsiteY1" fmla="*/ 784680 h 4372484"/>
              <a:gd name="connsiteX2" fmla="*/ 4053425 w 4053425"/>
              <a:gd name="connsiteY2" fmla="*/ 0 h 4372484"/>
              <a:gd name="connsiteX3" fmla="*/ 3996761 w 4053425"/>
              <a:gd name="connsiteY3" fmla="*/ 4372484 h 4372484"/>
              <a:gd name="connsiteX4" fmla="*/ 0 w 4053425"/>
              <a:gd name="connsiteY4" fmla="*/ 4370297 h 4372484"/>
              <a:gd name="connsiteX0" fmla="*/ 0 w 3996761"/>
              <a:gd name="connsiteY0" fmla="*/ 3585617 h 3587804"/>
              <a:gd name="connsiteX1" fmla="*/ 1909478 w 3996761"/>
              <a:gd name="connsiteY1" fmla="*/ 0 h 3587804"/>
              <a:gd name="connsiteX2" fmla="*/ 3749100 w 3996761"/>
              <a:gd name="connsiteY2" fmla="*/ 207091 h 3587804"/>
              <a:gd name="connsiteX3" fmla="*/ 3996761 w 3996761"/>
              <a:gd name="connsiteY3" fmla="*/ 3587804 h 3587804"/>
              <a:gd name="connsiteX4" fmla="*/ 0 w 3996761"/>
              <a:gd name="connsiteY4" fmla="*/ 3585617 h 3587804"/>
              <a:gd name="connsiteX0" fmla="*/ 0 w 3750711"/>
              <a:gd name="connsiteY0" fmla="*/ 3585617 h 3585617"/>
              <a:gd name="connsiteX1" fmla="*/ 1909478 w 3750711"/>
              <a:gd name="connsiteY1" fmla="*/ 0 h 3585617"/>
              <a:gd name="connsiteX2" fmla="*/ 3749100 w 3750711"/>
              <a:gd name="connsiteY2" fmla="*/ 207091 h 3585617"/>
              <a:gd name="connsiteX3" fmla="*/ 3750711 w 3750711"/>
              <a:gd name="connsiteY3" fmla="*/ 3461865 h 3585617"/>
              <a:gd name="connsiteX4" fmla="*/ 0 w 3750711"/>
              <a:gd name="connsiteY4" fmla="*/ 3585617 h 3585617"/>
              <a:gd name="connsiteX0" fmla="*/ 0 w 4001625"/>
              <a:gd name="connsiteY0" fmla="*/ 3585617 h 3585617"/>
              <a:gd name="connsiteX1" fmla="*/ 1909478 w 4001625"/>
              <a:gd name="connsiteY1" fmla="*/ 0 h 3585617"/>
              <a:gd name="connsiteX2" fmla="*/ 4001625 w 4001625"/>
              <a:gd name="connsiteY2" fmla="*/ 2440 h 3585617"/>
              <a:gd name="connsiteX3" fmla="*/ 3750711 w 4001625"/>
              <a:gd name="connsiteY3" fmla="*/ 3461865 h 3585617"/>
              <a:gd name="connsiteX4" fmla="*/ 0 w 4001625"/>
              <a:gd name="connsiteY4" fmla="*/ 3585617 h 3585617"/>
              <a:gd name="connsiteX0" fmla="*/ 0 w 4001625"/>
              <a:gd name="connsiteY0" fmla="*/ 3585617 h 3598299"/>
              <a:gd name="connsiteX1" fmla="*/ 1909478 w 4001625"/>
              <a:gd name="connsiteY1" fmla="*/ 0 h 3598299"/>
              <a:gd name="connsiteX2" fmla="*/ 4001625 w 4001625"/>
              <a:gd name="connsiteY2" fmla="*/ 2440 h 3598299"/>
              <a:gd name="connsiteX3" fmla="*/ 3990286 w 4001625"/>
              <a:gd name="connsiteY3" fmla="*/ 3598299 h 3598299"/>
              <a:gd name="connsiteX4" fmla="*/ 0 w 4001625"/>
              <a:gd name="connsiteY4" fmla="*/ 3585617 h 3598299"/>
              <a:gd name="connsiteX0" fmla="*/ 0 w 4280050"/>
              <a:gd name="connsiteY0" fmla="*/ 3585617 h 3598299"/>
              <a:gd name="connsiteX1" fmla="*/ 1909478 w 4280050"/>
              <a:gd name="connsiteY1" fmla="*/ 0 h 3598299"/>
              <a:gd name="connsiteX2" fmla="*/ 4280050 w 4280050"/>
              <a:gd name="connsiteY2" fmla="*/ 12935 h 3598299"/>
              <a:gd name="connsiteX3" fmla="*/ 3990286 w 4280050"/>
              <a:gd name="connsiteY3" fmla="*/ 3598299 h 3598299"/>
              <a:gd name="connsiteX4" fmla="*/ 0 w 4280050"/>
              <a:gd name="connsiteY4" fmla="*/ 3585617 h 3598299"/>
              <a:gd name="connsiteX0" fmla="*/ 0 w 4282594"/>
              <a:gd name="connsiteY0" fmla="*/ 3585617 h 3614041"/>
              <a:gd name="connsiteX1" fmla="*/ 1909478 w 4282594"/>
              <a:gd name="connsiteY1" fmla="*/ 0 h 3614041"/>
              <a:gd name="connsiteX2" fmla="*/ 4280050 w 4282594"/>
              <a:gd name="connsiteY2" fmla="*/ 12935 h 3614041"/>
              <a:gd name="connsiteX3" fmla="*/ 4281661 w 4282594"/>
              <a:gd name="connsiteY3" fmla="*/ 3614041 h 3614041"/>
              <a:gd name="connsiteX4" fmla="*/ 0 w 4282594"/>
              <a:gd name="connsiteY4" fmla="*/ 3585617 h 3614041"/>
              <a:gd name="connsiteX0" fmla="*/ 0 w 4281685"/>
              <a:gd name="connsiteY0" fmla="*/ 3585617 h 3614041"/>
              <a:gd name="connsiteX1" fmla="*/ 1909478 w 4281685"/>
              <a:gd name="connsiteY1" fmla="*/ 0 h 3614041"/>
              <a:gd name="connsiteX2" fmla="*/ 3854390 w 4281685"/>
              <a:gd name="connsiteY2" fmla="*/ 188155 h 3614041"/>
              <a:gd name="connsiteX3" fmla="*/ 4281661 w 4281685"/>
              <a:gd name="connsiteY3" fmla="*/ 3614041 h 3614041"/>
              <a:gd name="connsiteX4" fmla="*/ 0 w 4281685"/>
              <a:gd name="connsiteY4" fmla="*/ 3585617 h 3614041"/>
              <a:gd name="connsiteX0" fmla="*/ 0 w 3964194"/>
              <a:gd name="connsiteY0" fmla="*/ 3585617 h 3585617"/>
              <a:gd name="connsiteX1" fmla="*/ 1909478 w 3964194"/>
              <a:gd name="connsiteY1" fmla="*/ 0 h 3585617"/>
              <a:gd name="connsiteX2" fmla="*/ 3854390 w 3964194"/>
              <a:gd name="connsiteY2" fmla="*/ 188155 h 3585617"/>
              <a:gd name="connsiteX3" fmla="*/ 3964105 w 3964194"/>
              <a:gd name="connsiteY3" fmla="*/ 3455248 h 3585617"/>
              <a:gd name="connsiteX4" fmla="*/ 0 w 3964194"/>
              <a:gd name="connsiteY4" fmla="*/ 3585617 h 3585617"/>
              <a:gd name="connsiteX0" fmla="*/ 0 w 4151676"/>
              <a:gd name="connsiteY0" fmla="*/ 3585617 h 3585617"/>
              <a:gd name="connsiteX1" fmla="*/ 1909478 w 4151676"/>
              <a:gd name="connsiteY1" fmla="*/ 0 h 3585617"/>
              <a:gd name="connsiteX2" fmla="*/ 4151676 w 4151676"/>
              <a:gd name="connsiteY2" fmla="*/ 7459 h 3585617"/>
              <a:gd name="connsiteX3" fmla="*/ 3964105 w 4151676"/>
              <a:gd name="connsiteY3" fmla="*/ 3455248 h 3585617"/>
              <a:gd name="connsiteX4" fmla="*/ 0 w 4151676"/>
              <a:gd name="connsiteY4" fmla="*/ 3585617 h 3585617"/>
              <a:gd name="connsiteX0" fmla="*/ 0 w 4173892"/>
              <a:gd name="connsiteY0" fmla="*/ 3585617 h 3614041"/>
              <a:gd name="connsiteX1" fmla="*/ 1909478 w 4173892"/>
              <a:gd name="connsiteY1" fmla="*/ 0 h 3614041"/>
              <a:gd name="connsiteX2" fmla="*/ 4151676 w 4173892"/>
              <a:gd name="connsiteY2" fmla="*/ 7459 h 3614041"/>
              <a:gd name="connsiteX3" fmla="*/ 4173557 w 4173892"/>
              <a:gd name="connsiteY3" fmla="*/ 3614041 h 3614041"/>
              <a:gd name="connsiteX4" fmla="*/ 0 w 4173892"/>
              <a:gd name="connsiteY4" fmla="*/ 3585617 h 3614041"/>
              <a:gd name="connsiteX0" fmla="*/ 0 w 4173639"/>
              <a:gd name="connsiteY0" fmla="*/ 3585617 h 3614041"/>
              <a:gd name="connsiteX1" fmla="*/ 1909478 w 4173639"/>
              <a:gd name="connsiteY1" fmla="*/ 0 h 3614041"/>
              <a:gd name="connsiteX2" fmla="*/ 4053009 w 4173639"/>
              <a:gd name="connsiteY2" fmla="*/ 2461 h 3614041"/>
              <a:gd name="connsiteX3" fmla="*/ 4173557 w 4173639"/>
              <a:gd name="connsiteY3" fmla="*/ 3614041 h 3614041"/>
              <a:gd name="connsiteX4" fmla="*/ 0 w 4173639"/>
              <a:gd name="connsiteY4" fmla="*/ 3585617 h 3614041"/>
              <a:gd name="connsiteX0" fmla="*/ 0 w 4053009"/>
              <a:gd name="connsiteY0" fmla="*/ 3585617 h 3585617"/>
              <a:gd name="connsiteX1" fmla="*/ 1909478 w 4053009"/>
              <a:gd name="connsiteY1" fmla="*/ 0 h 3585617"/>
              <a:gd name="connsiteX2" fmla="*/ 4053009 w 4053009"/>
              <a:gd name="connsiteY2" fmla="*/ 2461 h 3585617"/>
              <a:gd name="connsiteX3" fmla="*/ 3902225 w 4053009"/>
              <a:gd name="connsiteY3" fmla="*/ 3524085 h 3585617"/>
              <a:gd name="connsiteX4" fmla="*/ 0 w 4053009"/>
              <a:gd name="connsiteY4" fmla="*/ 3585617 h 3585617"/>
              <a:gd name="connsiteX0" fmla="*/ 0 w 4081339"/>
              <a:gd name="connsiteY0" fmla="*/ 3585617 h 3609045"/>
              <a:gd name="connsiteX1" fmla="*/ 1909478 w 4081339"/>
              <a:gd name="connsiteY1" fmla="*/ 0 h 3609045"/>
              <a:gd name="connsiteX2" fmla="*/ 4053009 w 4081339"/>
              <a:gd name="connsiteY2" fmla="*/ 2461 h 3609045"/>
              <a:gd name="connsiteX3" fmla="*/ 4081058 w 4081339"/>
              <a:gd name="connsiteY3" fmla="*/ 3609045 h 3609045"/>
              <a:gd name="connsiteX4" fmla="*/ 0 w 4081339"/>
              <a:gd name="connsiteY4" fmla="*/ 3585617 h 3609045"/>
              <a:gd name="connsiteX0" fmla="*/ 0 w 4081101"/>
              <a:gd name="connsiteY0" fmla="*/ 3585617 h 3609045"/>
              <a:gd name="connsiteX1" fmla="*/ 1909478 w 4081101"/>
              <a:gd name="connsiteY1" fmla="*/ 0 h 3609045"/>
              <a:gd name="connsiteX2" fmla="*/ 3843343 w 4081101"/>
              <a:gd name="connsiteY2" fmla="*/ 157386 h 3609045"/>
              <a:gd name="connsiteX3" fmla="*/ 4081058 w 4081101"/>
              <a:gd name="connsiteY3" fmla="*/ 3609045 h 3609045"/>
              <a:gd name="connsiteX4" fmla="*/ 0 w 4081101"/>
              <a:gd name="connsiteY4" fmla="*/ 3585617 h 3609045"/>
              <a:gd name="connsiteX0" fmla="*/ 0 w 4090010"/>
              <a:gd name="connsiteY0" fmla="*/ 3585617 h 3609045"/>
              <a:gd name="connsiteX1" fmla="*/ 1909478 w 4090010"/>
              <a:gd name="connsiteY1" fmla="*/ 0 h 3609045"/>
              <a:gd name="connsiteX2" fmla="*/ 4090010 w 4090010"/>
              <a:gd name="connsiteY2" fmla="*/ 12456 h 3609045"/>
              <a:gd name="connsiteX3" fmla="*/ 4081058 w 4090010"/>
              <a:gd name="connsiteY3" fmla="*/ 3609045 h 3609045"/>
              <a:gd name="connsiteX4" fmla="*/ 0 w 4090010"/>
              <a:gd name="connsiteY4" fmla="*/ 3585617 h 3609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010" h="3609045">
                <a:moveTo>
                  <a:pt x="0" y="3585617"/>
                </a:moveTo>
                <a:lnTo>
                  <a:pt x="1909478" y="0"/>
                </a:lnTo>
                <a:lnTo>
                  <a:pt x="4090010" y="12456"/>
                </a:lnTo>
                <a:cubicBezTo>
                  <a:pt x="4086230" y="1211076"/>
                  <a:pt x="4084838" y="2410425"/>
                  <a:pt x="4081058" y="3609045"/>
                </a:cubicBezTo>
                <a:lnTo>
                  <a:pt x="0" y="3585617"/>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4692822" y="2678743"/>
            <a:ext cx="3019945" cy="523220"/>
          </a:xfrm>
          <a:prstGeom prst="rect">
            <a:avLst/>
          </a:prstGeom>
          <a:noFill/>
        </p:spPr>
        <p:txBody>
          <a:bodyPr wrap="square">
            <a:spAutoFit/>
          </a:bodyPr>
          <a:lstStyle/>
          <a:p>
            <a:pPr algn="l"/>
            <a:r>
              <a:rPr lang="en-US" sz="1400" b="1" dirty="0">
                <a:solidFill>
                  <a:schemeClr val="tx1"/>
                </a:solidFill>
              </a:rPr>
              <a:t>Download the </a:t>
            </a:r>
            <a:r>
              <a:rPr lang="en-US" sz="1400" b="1" dirty="0" err="1">
                <a:solidFill>
                  <a:schemeClr val="tx1"/>
                </a:solidFill>
              </a:rPr>
              <a:t>GuideBook</a:t>
            </a:r>
            <a:r>
              <a:rPr lang="en-US" sz="1400" b="1" dirty="0">
                <a:solidFill>
                  <a:schemeClr val="tx1"/>
                </a:solidFill>
              </a:rPr>
              <a:t> App </a:t>
            </a:r>
            <a:r>
              <a:rPr lang="en-US" sz="1400" dirty="0">
                <a:solidFill>
                  <a:schemeClr val="tx1"/>
                </a:solidFill>
              </a:rPr>
              <a:t>and search: PASS </a:t>
            </a:r>
            <a:r>
              <a:rPr lang="en-US" sz="1400">
                <a:solidFill>
                  <a:schemeClr val="tx1"/>
                </a:solidFill>
              </a:rPr>
              <a:t>Summit 2018</a:t>
            </a:r>
            <a:endParaRPr lang="en-US" sz="1400" dirty="0">
              <a:solidFill>
                <a:schemeClr val="tx1"/>
              </a:solidFill>
            </a:endParaRPr>
          </a:p>
        </p:txBody>
      </p:sp>
      <p:sp>
        <p:nvSpPr>
          <p:cNvPr id="7" name="Rectangle 6"/>
          <p:cNvSpPr/>
          <p:nvPr userDrawn="1"/>
        </p:nvSpPr>
        <p:spPr>
          <a:xfrm>
            <a:off x="4692822" y="3379306"/>
            <a:ext cx="3862783" cy="738664"/>
          </a:xfrm>
          <a:prstGeom prst="rect">
            <a:avLst/>
          </a:prstGeom>
          <a:noFill/>
        </p:spPr>
        <p:txBody>
          <a:bodyPr wrap="square">
            <a:spAutoFit/>
          </a:bodyPr>
          <a:lstStyle/>
          <a:p>
            <a:pPr algn="l"/>
            <a:r>
              <a:rPr lang="en-US" sz="1400" b="1" dirty="0">
                <a:solidFill>
                  <a:schemeClr val="tx1"/>
                </a:solidFill>
              </a:rPr>
              <a:t>Follow the QR code link </a:t>
            </a:r>
            <a:r>
              <a:rPr lang="en-US" sz="1400" dirty="0">
                <a:solidFill>
                  <a:schemeClr val="tx1"/>
                </a:solidFill>
              </a:rPr>
              <a:t>displayed on session signage throughout the conference venue and in the program guide</a:t>
            </a:r>
          </a:p>
        </p:txBody>
      </p:sp>
      <p:grpSp>
        <p:nvGrpSpPr>
          <p:cNvPr id="21" name="Group 20">
            <a:extLst>
              <a:ext uri="{FF2B5EF4-FFF2-40B4-BE49-F238E27FC236}">
                <a16:creationId xmlns:a16="http://schemas.microsoft.com/office/drawing/2014/main" id="{64A7E925-4825-6E47-AD25-FD742CB023B8}"/>
              </a:ext>
            </a:extLst>
          </p:cNvPr>
          <p:cNvGrpSpPr/>
          <p:nvPr userDrawn="1"/>
        </p:nvGrpSpPr>
        <p:grpSpPr>
          <a:xfrm>
            <a:off x="427863" y="1695119"/>
            <a:ext cx="2627572" cy="1816870"/>
            <a:chOff x="427863" y="1753641"/>
            <a:chExt cx="2627572" cy="1816870"/>
          </a:xfrm>
        </p:grpSpPr>
        <p:sp>
          <p:nvSpPr>
            <p:cNvPr id="16" name="Title 3">
              <a:extLst>
                <a:ext uri="{FF2B5EF4-FFF2-40B4-BE49-F238E27FC236}">
                  <a16:creationId xmlns:a16="http://schemas.microsoft.com/office/drawing/2014/main" id="{BC4B708F-5E57-EF4F-B838-B187FA1F3C9C}"/>
                </a:ext>
              </a:extLst>
            </p:cNvPr>
            <p:cNvSpPr txBox="1">
              <a:spLocks/>
            </p:cNvSpPr>
            <p:nvPr userDrawn="1"/>
          </p:nvSpPr>
          <p:spPr>
            <a:xfrm>
              <a:off x="427863" y="1753641"/>
              <a:ext cx="2627572" cy="1243983"/>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Session evaluations</a:t>
              </a:r>
            </a:p>
          </p:txBody>
        </p:sp>
        <p:sp>
          <p:nvSpPr>
            <p:cNvPr id="8" name="Rectangle 7"/>
            <p:cNvSpPr/>
            <p:nvPr userDrawn="1"/>
          </p:nvSpPr>
          <p:spPr>
            <a:xfrm>
              <a:off x="427863" y="3108846"/>
              <a:ext cx="197343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spc="20" dirty="0">
                  <a:solidFill>
                    <a:schemeClr val="bg2"/>
                  </a:solidFill>
                  <a:latin typeface="+mn-lt"/>
                  <a:ea typeface="+mn-ea"/>
                  <a:cs typeface="+mn-cs"/>
                </a:rPr>
                <a:t>Your feedback is important and valuable. </a:t>
              </a:r>
            </a:p>
          </p:txBody>
        </p:sp>
      </p:grpSp>
      <p:sp>
        <p:nvSpPr>
          <p:cNvPr id="12" name="Rectangle 11"/>
          <p:cNvSpPr/>
          <p:nvPr userDrawn="1"/>
        </p:nvSpPr>
        <p:spPr>
          <a:xfrm>
            <a:off x="4692823" y="2052738"/>
            <a:ext cx="2754992" cy="307777"/>
          </a:xfrm>
          <a:prstGeom prst="rect">
            <a:avLst/>
          </a:prstGeom>
          <a:noFill/>
        </p:spPr>
        <p:txBody>
          <a:bodyPr wrap="square">
            <a:spAutoFit/>
          </a:bodyPr>
          <a:lstStyle/>
          <a:p>
            <a:pPr algn="l"/>
            <a:r>
              <a:rPr lang="en-US" sz="1400" b="1" dirty="0">
                <a:solidFill>
                  <a:schemeClr val="tx1"/>
                </a:solidFill>
              </a:rPr>
              <a:t>Go to </a:t>
            </a:r>
            <a:r>
              <a:rPr lang="en-US" sz="1400" b="1" dirty="0" err="1">
                <a:solidFill>
                  <a:schemeClr val="tx1"/>
                </a:solidFill>
              </a:rPr>
              <a:t>passSummit.com</a:t>
            </a:r>
            <a:endParaRPr lang="en-US" sz="1400" b="1" dirty="0">
              <a:solidFill>
                <a:schemeClr val="tx1"/>
              </a:solidFill>
            </a:endParaRPr>
          </a:p>
        </p:txBody>
      </p:sp>
      <p:sp>
        <p:nvSpPr>
          <p:cNvPr id="13" name="Rounded Rectangle 12"/>
          <p:cNvSpPr/>
          <p:nvPr userDrawn="1"/>
        </p:nvSpPr>
        <p:spPr>
          <a:xfrm>
            <a:off x="3911253" y="1192316"/>
            <a:ext cx="3857173" cy="4677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pPr>
            <a:r>
              <a:rPr lang="en-US" sz="2000" b="0" i="0" dirty="0">
                <a:solidFill>
                  <a:schemeClr val="tx1"/>
                </a:solidFill>
                <a:latin typeface="Segoe UI Semilight" panose="020B0402040204020203" pitchFamily="34" charset="0"/>
                <a:cs typeface="Segoe UI Semilight" panose="020B0402040204020203" pitchFamily="34" charset="0"/>
              </a:rPr>
              <a:t>3 Ways to Access:</a:t>
            </a:r>
          </a:p>
        </p:txBody>
      </p:sp>
      <p:sp>
        <p:nvSpPr>
          <p:cNvPr id="2" name="Oval 1">
            <a:extLst>
              <a:ext uri="{FF2B5EF4-FFF2-40B4-BE49-F238E27FC236}">
                <a16:creationId xmlns:a16="http://schemas.microsoft.com/office/drawing/2014/main" id="{00752758-76F5-184A-8EE1-EC3242319256}"/>
              </a:ext>
            </a:extLst>
          </p:cNvPr>
          <p:cNvSpPr/>
          <p:nvPr userDrawn="1"/>
        </p:nvSpPr>
        <p:spPr>
          <a:xfrm>
            <a:off x="3933410" y="3421996"/>
            <a:ext cx="573141" cy="5731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FC3D44-54A3-C040-A113-95D60DF7873D}"/>
              </a:ext>
            </a:extLst>
          </p:cNvPr>
          <p:cNvSpPr/>
          <p:nvPr userDrawn="1"/>
        </p:nvSpPr>
        <p:spPr>
          <a:xfrm>
            <a:off x="3933410" y="2669656"/>
            <a:ext cx="573141" cy="5731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47C74B-A372-604B-8ECF-2065895E6DB5}"/>
              </a:ext>
            </a:extLst>
          </p:cNvPr>
          <p:cNvSpPr/>
          <p:nvPr userDrawn="1"/>
        </p:nvSpPr>
        <p:spPr>
          <a:xfrm>
            <a:off x="3933410" y="1933595"/>
            <a:ext cx="573141" cy="5731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hape 2683"/>
          <p:cNvSpPr/>
          <p:nvPr userDrawn="1"/>
        </p:nvSpPr>
        <p:spPr>
          <a:xfrm>
            <a:off x="4127945" y="2060689"/>
            <a:ext cx="235922" cy="326946"/>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no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userDrawn="1"/>
        </p:nvSpPr>
        <p:spPr>
          <a:xfrm>
            <a:off x="4077267" y="2820968"/>
            <a:ext cx="283471" cy="283471"/>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no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userDrawn="1"/>
        </p:nvSpPr>
        <p:spPr>
          <a:xfrm>
            <a:off x="4138105" y="3552995"/>
            <a:ext cx="167157" cy="30645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no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Rectangle 19">
            <a:extLst>
              <a:ext uri="{FF2B5EF4-FFF2-40B4-BE49-F238E27FC236}">
                <a16:creationId xmlns:a16="http://schemas.microsoft.com/office/drawing/2014/main" id="{C3BC0F7E-50A9-1647-9004-1F486225797C}"/>
              </a:ext>
            </a:extLst>
          </p:cNvPr>
          <p:cNvSpPr/>
          <p:nvPr userDrawn="1"/>
        </p:nvSpPr>
        <p:spPr>
          <a:xfrm>
            <a:off x="3933409" y="903480"/>
            <a:ext cx="4828927"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spc="20" dirty="0">
                <a:solidFill>
                  <a:schemeClr val="accent6"/>
                </a:solidFill>
                <a:latin typeface="+mn-lt"/>
                <a:ea typeface="+mn-ea"/>
                <a:cs typeface="+mn-cs"/>
              </a:rPr>
              <a:t>Submit by 5pm Friday, November 16th to win prizes. </a:t>
            </a:r>
          </a:p>
        </p:txBody>
      </p:sp>
    </p:spTree>
    <p:extLst>
      <p:ext uri="{BB962C8B-B14F-4D97-AF65-F5344CB8AC3E}">
        <p14:creationId xmlns:p14="http://schemas.microsoft.com/office/powerpoint/2010/main" val="1485915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016106"/>
            <a:ext cx="4445659"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2714478" y="2615645"/>
            <a:ext cx="1533525" cy="276225"/>
          </a:xfrm>
        </p:spPr>
        <p:txBody>
          <a:bodyPr/>
          <a:lstStyle>
            <a:lvl1pPr marL="0" algn="l" defTabSz="914400" rtl="0" eaLnBrk="1" latinLnBrk="0" hangingPunct="1">
              <a:defRPr lang="en-US" sz="1100" kern="1200" dirty="0" smtClean="0">
                <a:solidFill>
                  <a:schemeClr val="tx1"/>
                </a:solidFill>
                <a:latin typeface="+mn-lt"/>
                <a:ea typeface="+mn-ea"/>
                <a:cs typeface="+mn-cs"/>
              </a:defRPr>
            </a:lvl1pPr>
          </a:lstStyle>
          <a:p>
            <a:r>
              <a:rPr lang="en-US" sz="1100" dirty="0" err="1">
                <a:solidFill>
                  <a:schemeClr val="accent1"/>
                </a:solidFill>
              </a:rPr>
              <a:t>email@company.com</a:t>
            </a:r>
            <a:endParaRPr lang="en-US" sz="1100"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707497" y="2615645"/>
            <a:ext cx="1533525" cy="276225"/>
          </a:xfrm>
        </p:spPr>
        <p:txBody>
          <a:bodyPr/>
          <a:lstStyle>
            <a:lvl1pPr marL="0" algn="l" defTabSz="914400" rtl="0" eaLnBrk="1" latinLnBrk="0" hangingPunct="1">
              <a:defRPr lang="en-US" sz="1100" kern="1200" dirty="0" smtClean="0">
                <a:solidFill>
                  <a:schemeClr val="tx1"/>
                </a:solidFill>
                <a:latin typeface="+mn-lt"/>
                <a:ea typeface="+mn-ea"/>
                <a:cs typeface="+mn-cs"/>
              </a:defRPr>
            </a:lvl1pPr>
          </a:lstStyle>
          <a:p>
            <a:r>
              <a:rPr lang="en-US" sz="1100" dirty="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05218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grpSp>
        <p:nvGrpSpPr>
          <p:cNvPr id="22" name="Group 21">
            <a:extLst>
              <a:ext uri="{FF2B5EF4-FFF2-40B4-BE49-F238E27FC236}">
                <a16:creationId xmlns:a16="http://schemas.microsoft.com/office/drawing/2014/main" id="{99EC6550-86FD-FA43-9BBA-C102D365E4B6}"/>
              </a:ext>
            </a:extLst>
          </p:cNvPr>
          <p:cNvGrpSpPr/>
          <p:nvPr userDrawn="1"/>
        </p:nvGrpSpPr>
        <p:grpSpPr>
          <a:xfrm rot="21411116">
            <a:off x="7567942" y="3144193"/>
            <a:ext cx="1126709" cy="11445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3">
              <a:extLst>
                <a:ext uri="{FF2B5EF4-FFF2-40B4-BE49-F238E27FC236}">
                  <a16:creationId xmlns:a16="http://schemas.microsoft.com/office/drawing/2014/main" id="{066DCD9C-F2BD-3D4D-AFA6-E21F50861417}"/>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arallelogram 3">
              <a:extLst>
                <a:ext uri="{FF2B5EF4-FFF2-40B4-BE49-F238E27FC236}">
                  <a16:creationId xmlns:a16="http://schemas.microsoft.com/office/drawing/2014/main" id="{05E14175-8351-AA4D-A6AD-22B96E46514D}"/>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12">
            <a:extLst>
              <a:ext uri="{FF2B5EF4-FFF2-40B4-BE49-F238E27FC236}">
                <a16:creationId xmlns:a16="http://schemas.microsoft.com/office/drawing/2014/main" id="{9D8C10DC-BED7-4E4A-8BE1-DCD5CC81937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69183" y="4731657"/>
            <a:ext cx="700645" cy="297544"/>
          </a:xfrm>
          <a:prstGeom prst="rect">
            <a:avLst/>
          </a:prstGeom>
        </p:spPr>
      </p:pic>
    </p:spTree>
    <p:extLst>
      <p:ext uri="{BB962C8B-B14F-4D97-AF65-F5344CB8AC3E}">
        <p14:creationId xmlns:p14="http://schemas.microsoft.com/office/powerpoint/2010/main" val="1699346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4445659"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grpSp>
        <p:nvGrpSpPr>
          <p:cNvPr id="22" name="Group 21">
            <a:extLst>
              <a:ext uri="{FF2B5EF4-FFF2-40B4-BE49-F238E27FC236}">
                <a16:creationId xmlns:a16="http://schemas.microsoft.com/office/drawing/2014/main" id="{99EC6550-86FD-FA43-9BBA-C102D365E4B6}"/>
              </a:ext>
            </a:extLst>
          </p:cNvPr>
          <p:cNvGrpSpPr/>
          <p:nvPr userDrawn="1"/>
        </p:nvGrpSpPr>
        <p:grpSpPr>
          <a:xfrm rot="21411116">
            <a:off x="7567942" y="3144193"/>
            <a:ext cx="1126709" cy="11445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3">
              <a:extLst>
                <a:ext uri="{FF2B5EF4-FFF2-40B4-BE49-F238E27FC236}">
                  <a16:creationId xmlns:a16="http://schemas.microsoft.com/office/drawing/2014/main" id="{066DCD9C-F2BD-3D4D-AFA6-E21F50861417}"/>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arallelogram 3">
              <a:extLst>
                <a:ext uri="{FF2B5EF4-FFF2-40B4-BE49-F238E27FC236}">
                  <a16:creationId xmlns:a16="http://schemas.microsoft.com/office/drawing/2014/main" id="{05E14175-8351-AA4D-A6AD-22B96E46514D}"/>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726563FC-EDE4-4849-93D6-1AFA8A78A76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01081" y="451002"/>
            <a:ext cx="3021347" cy="720204"/>
          </a:xfrm>
          <a:prstGeom prst="rect">
            <a:avLst/>
          </a:prstGeom>
        </p:spPr>
      </p:pic>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spTree>
    <p:extLst>
      <p:ext uri="{BB962C8B-B14F-4D97-AF65-F5344CB8AC3E}">
        <p14:creationId xmlns:p14="http://schemas.microsoft.com/office/powerpoint/2010/main" val="4087531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55" name="Rectangle 54"/>
          <p:cNvSpPr/>
          <p:nvPr userDrawn="1"/>
        </p:nvSpPr>
        <p:spPr>
          <a:xfrm>
            <a:off x="5580345" y="0"/>
            <a:ext cx="3563655" cy="5143500"/>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042679" y="2632939"/>
            <a:ext cx="3248526" cy="470928"/>
          </a:xfrm>
        </p:spPr>
        <p:txBody>
          <a:bodyPr anchor="b"/>
          <a:lstStyle>
            <a:lvl1pPr algn="ctr">
              <a:defRPr sz="3200"/>
            </a:lvl1pPr>
          </a:lstStyle>
          <a:p>
            <a:r>
              <a:rPr lang="en-US" dirty="0"/>
              <a:t>Speaker Name</a:t>
            </a:r>
          </a:p>
        </p:txBody>
      </p:sp>
      <p:sp>
        <p:nvSpPr>
          <p:cNvPr id="18" name="Text Placeholder 17"/>
          <p:cNvSpPr>
            <a:spLocks noGrp="1"/>
          </p:cNvSpPr>
          <p:nvPr>
            <p:ph type="body" sz="quarter" idx="10" hasCustomPrompt="1"/>
          </p:nvPr>
        </p:nvSpPr>
        <p:spPr>
          <a:xfrm>
            <a:off x="1042851" y="3096942"/>
            <a:ext cx="3248025" cy="405685"/>
          </a:xfr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971902" y="1121553"/>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1945839" y="768142"/>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971902" y="1390862"/>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971902" y="2241809"/>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971902" y="2511118"/>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971902" y="3345531"/>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971902" y="3614840"/>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950881" y="3886200"/>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2368489" y="3886200"/>
            <a:ext cx="1035158"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3903585" y="3886200"/>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Tree>
    <p:extLst>
      <p:ext uri="{BB962C8B-B14F-4D97-AF65-F5344CB8AC3E}">
        <p14:creationId xmlns:p14="http://schemas.microsoft.com/office/powerpoint/2010/main" val="109068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ilence Cell Phon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009E8E2-FD73-F24F-81A5-259DCF85B8E4}"/>
              </a:ext>
            </a:extLst>
          </p:cNvPr>
          <p:cNvPicPr>
            <a:picLocks noChangeAspect="1"/>
          </p:cNvPicPr>
          <p:nvPr userDrawn="1"/>
        </p:nvPicPr>
        <p:blipFill rotWithShape="1">
          <a:blip r:embed="rId2" cstate="print">
            <a:alphaModFix amt="25000"/>
            <a:extLst>
              <a:ext uri="{28A0092B-C50C-407E-A947-70E740481C1C}">
                <a14:useLocalDpi xmlns:a14="http://schemas.microsoft.com/office/drawing/2010/main"/>
              </a:ext>
            </a:extLst>
          </a:blip>
          <a:srcRect/>
          <a:stretch/>
        </p:blipFill>
        <p:spPr>
          <a:xfrm>
            <a:off x="-1" y="0"/>
            <a:ext cx="9144001" cy="5143500"/>
          </a:xfrm>
          <a:prstGeom prst="rect">
            <a:avLst/>
          </a:prstGeom>
          <a:solidFill>
            <a:schemeClr val="bg1">
              <a:lumMod val="50000"/>
            </a:schemeClr>
          </a:solidFill>
        </p:spPr>
      </p:pic>
      <p:pic>
        <p:nvPicPr>
          <p:cNvPr id="13" name="Picture 12">
            <a:extLst>
              <a:ext uri="{FF2B5EF4-FFF2-40B4-BE49-F238E27FC236}">
                <a16:creationId xmlns:a16="http://schemas.microsoft.com/office/drawing/2014/main" id="{486393F9-62F9-304F-86B6-43508D1A1735}"/>
              </a:ext>
            </a:extLst>
          </p:cNvPr>
          <p:cNvPicPr>
            <a:picLocks noChangeAspect="1"/>
          </p:cNvPicPr>
          <p:nvPr userDrawn="1"/>
        </p:nvPicPr>
        <p:blipFill>
          <a:blip r:embed="rId3" cstate="print">
            <a:alphaModFix amt="13000"/>
            <a:extLst>
              <a:ext uri="{28A0092B-C50C-407E-A947-70E740481C1C}">
                <a14:useLocalDpi xmlns:a14="http://schemas.microsoft.com/office/drawing/2010/main"/>
              </a:ext>
            </a:extLst>
          </a:blip>
          <a:stretch>
            <a:fillRect/>
          </a:stretch>
        </p:blipFill>
        <p:spPr>
          <a:xfrm>
            <a:off x="6311591" y="246244"/>
            <a:ext cx="4609170" cy="4609170"/>
          </a:xfrm>
          <a:prstGeom prst="rect">
            <a:avLst/>
          </a:prstGeom>
        </p:spPr>
      </p:pic>
      <p:sp>
        <p:nvSpPr>
          <p:cNvPr id="9" name="Freeform 8">
            <a:extLst>
              <a:ext uri="{FF2B5EF4-FFF2-40B4-BE49-F238E27FC236}">
                <a16:creationId xmlns:a16="http://schemas.microsoft.com/office/drawing/2014/main" id="{94F1605F-690F-EA41-AE2F-529666508517}"/>
              </a:ext>
            </a:extLst>
          </p:cNvPr>
          <p:cNvSpPr/>
          <p:nvPr userDrawn="1"/>
        </p:nvSpPr>
        <p:spPr>
          <a:xfrm>
            <a:off x="827913" y="1931828"/>
            <a:ext cx="651710" cy="1279844"/>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928E6AF-1E38-A64B-BEC1-E37133328D25}"/>
              </a:ext>
            </a:extLst>
          </p:cNvPr>
          <p:cNvSpPr txBox="1">
            <a:spLocks/>
          </p:cNvSpPr>
          <p:nvPr userDrawn="1"/>
        </p:nvSpPr>
        <p:spPr>
          <a:xfrm>
            <a:off x="1964966" y="1868337"/>
            <a:ext cx="4614254" cy="1406826"/>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4800" b="0" i="0" dirty="0">
                <a:solidFill>
                  <a:schemeClr val="bg2"/>
                </a:solidFill>
                <a:latin typeface="Segoe UI Light" charset="0"/>
                <a:ea typeface="Segoe UI Light" charset="0"/>
                <a:cs typeface="Segoe UI Light" charset="0"/>
              </a:rPr>
              <a:t>Please silence </a:t>
            </a:r>
            <a:br>
              <a:rPr lang="en-US" sz="4800" b="0" i="0" dirty="0">
                <a:solidFill>
                  <a:schemeClr val="bg2"/>
                </a:solidFill>
                <a:latin typeface="Segoe UI Light" charset="0"/>
                <a:ea typeface="Segoe UI Light" charset="0"/>
                <a:cs typeface="Segoe UI Light" charset="0"/>
              </a:rPr>
            </a:br>
            <a:r>
              <a:rPr lang="en-US" sz="4800" b="0" i="0" dirty="0">
                <a:solidFill>
                  <a:schemeClr val="bg2"/>
                </a:solidFill>
                <a:latin typeface="Segoe UI Light" charset="0"/>
                <a:ea typeface="Segoe UI Light" charset="0"/>
                <a:cs typeface="Segoe UI Light" charset="0"/>
              </a:rPr>
              <a:t>cell phones</a:t>
            </a:r>
          </a:p>
        </p:txBody>
      </p:sp>
    </p:spTree>
    <p:extLst>
      <p:ext uri="{BB962C8B-B14F-4D97-AF65-F5344CB8AC3E}">
        <p14:creationId xmlns:p14="http://schemas.microsoft.com/office/powerpoint/2010/main" val="189018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Free online webinar events </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4114341" y="850398"/>
            <a:ext cx="1132061" cy="1132061"/>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15" name="Picture 14">
            <a:extLst>
              <a:ext uri="{FF2B5EF4-FFF2-40B4-BE49-F238E27FC236}">
                <a16:creationId xmlns:a16="http://schemas.microsoft.com/office/drawing/2014/main" id="{346990EB-093A-1346-9FA2-EEBCBF0EB1D4}"/>
              </a:ext>
            </a:extLst>
          </p:cNvPr>
          <p:cNvPicPr>
            <a:picLocks noChangeAspect="1"/>
          </p:cNvPicPr>
          <p:nvPr userDrawn="1"/>
        </p:nvPicPr>
        <p:blipFill rotWithShape="1">
          <a:blip r:embed="rId3"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410128" y="1707265"/>
            <a:ext cx="4446338" cy="453733"/>
          </a:xfrm>
          <a:prstGeom prst="rect">
            <a:avLst/>
          </a:prstGeom>
        </p:spPr>
        <p:txBody>
          <a:bodyPr vert="horz" lIns="91440" tIns="45720" rIns="91440" bIns="45720" rtlCol="0" anchor="t">
            <a:noAutofit/>
          </a:bodyPr>
          <a:lstStyle>
            <a:lvl1pPr algn="l">
              <a:defRPr lang="en-US" sz="24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E69F4E3-9D43-ED46-87D3-2E91BA63C18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333273" y="4757852"/>
            <a:ext cx="581027" cy="236329"/>
          </a:xfrm>
          <a:prstGeom prst="rect">
            <a:avLst/>
          </a:prstGeom>
        </p:spPr>
      </p:pic>
    </p:spTree>
    <p:extLst>
      <p:ext uri="{BB962C8B-B14F-4D97-AF65-F5344CB8AC3E}">
        <p14:creationId xmlns:p14="http://schemas.microsoft.com/office/powerpoint/2010/main" val="381178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8" y="3484159"/>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3" y="3868788"/>
            <a:ext cx="1035158"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816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197851" y="4005943"/>
            <a:ext cx="1105586" cy="1123044"/>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13"/>
          <p:cNvSpPr>
            <a:spLocks noGrp="1"/>
          </p:cNvSpPr>
          <p:nvPr>
            <p:ph sz="quarter" idx="10"/>
          </p:nvPr>
        </p:nvSpPr>
        <p:spPr>
          <a:xfrm>
            <a:off x="322028" y="1939956"/>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0F789D-0EB1-3543-B743-434CD290FC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69183" y="4731657"/>
            <a:ext cx="700645" cy="2975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1"/>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accent3"/>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rotWithShape="1">
          <a:blip r:embed="rId18" cstate="print">
            <a:extLst>
              <a:ext uri="{28A0092B-C50C-407E-A947-70E740481C1C}">
                <a14:useLocalDpi xmlns:a14="http://schemas.microsoft.com/office/drawing/2010/main"/>
              </a:ext>
            </a:extLst>
          </a:blip>
          <a:srcRect/>
          <a:stretch/>
        </p:blipFill>
        <p:spPr>
          <a:xfrm>
            <a:off x="8333273" y="4757852"/>
            <a:ext cx="581027" cy="236329"/>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54" r:id="rId2"/>
    <p:sldLayoutId id="2147483674" r:id="rId3"/>
    <p:sldLayoutId id="2147483660" r:id="rId4"/>
    <p:sldLayoutId id="2147483683" r:id="rId5"/>
    <p:sldLayoutId id="2147483667" r:id="rId6"/>
    <p:sldLayoutId id="2147483666" r:id="rId7"/>
    <p:sldLayoutId id="2147483682" r:id="rId8"/>
    <p:sldLayoutId id="2147483659" r:id="rId9"/>
    <p:sldLayoutId id="2147483663" r:id="rId10"/>
    <p:sldLayoutId id="2147483678" r:id="rId11"/>
    <p:sldLayoutId id="2147483657" r:id="rId12"/>
    <p:sldLayoutId id="2147483679" r:id="rId13"/>
    <p:sldLayoutId id="2147483680" r:id="rId14"/>
    <p:sldLayoutId id="2147483684" r:id="rId15"/>
    <p:sldLayoutId id="2147483685" r:id="rId16"/>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Package vs. Project!</a:t>
            </a:r>
          </a:p>
        </p:txBody>
      </p:sp>
      <p:sp>
        <p:nvSpPr>
          <p:cNvPr id="3" name="Text Placeholder 2"/>
          <p:cNvSpPr>
            <a:spLocks noGrp="1"/>
          </p:cNvSpPr>
          <p:nvPr>
            <p:ph type="body" sz="quarter" idx="10"/>
          </p:nvPr>
        </p:nvSpPr>
        <p:spPr/>
        <p:txBody>
          <a:bodyPr/>
          <a:lstStyle/>
          <a:p>
            <a:r>
              <a:rPr lang="en-US" dirty="0" smtClean="0"/>
              <a:t>Peter Kral, Lead Database Engineer, FTD Companies</a:t>
            </a:r>
          </a:p>
          <a:p>
            <a:r>
              <a:rPr lang="en-US" dirty="0" smtClean="0"/>
              <a:t>Phil Helmer, </a:t>
            </a:r>
            <a:r>
              <a:rPr lang="en-US" dirty="0"/>
              <a:t>Database </a:t>
            </a:r>
            <a:r>
              <a:rPr lang="en-US" dirty="0" smtClean="0"/>
              <a:t>Architect, EDF </a:t>
            </a:r>
            <a:r>
              <a:rPr lang="en-US" dirty="0"/>
              <a:t>Renewable </a:t>
            </a:r>
            <a:r>
              <a:rPr lang="en-US" dirty="0" smtClean="0"/>
              <a:t>Energy</a:t>
            </a:r>
            <a:endParaRPr lang="en-US" dirty="0"/>
          </a:p>
        </p:txBody>
      </p:sp>
      <p:sp>
        <p:nvSpPr>
          <p:cNvPr id="4" name="Text Placeholder 3"/>
          <p:cNvSpPr>
            <a:spLocks noGrp="1"/>
          </p:cNvSpPr>
          <p:nvPr>
            <p:ph type="body" sz="quarter" idx="11"/>
          </p:nvPr>
        </p:nvSpPr>
        <p:spPr/>
        <p:txBody>
          <a:bodyPr/>
          <a:lstStyle/>
          <a:p>
            <a:r>
              <a:rPr lang="en-US" dirty="0"/>
              <a:t>SSIS Deployment </a:t>
            </a:r>
            <a:r>
              <a:rPr lang="en-US" dirty="0" err="1" smtClean="0"/>
              <a:t>Smackdown</a:t>
            </a:r>
            <a:r>
              <a:rPr lang="en-US" dirty="0" smtClean="0"/>
              <a:t>!</a:t>
            </a:r>
            <a:endParaRPr lang="en-US" dirty="0"/>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Palette</a:t>
            </a:r>
            <a:endParaRPr lang="en-US" dirty="0"/>
          </a:p>
        </p:txBody>
      </p:sp>
      <p:grpSp>
        <p:nvGrpSpPr>
          <p:cNvPr id="22" name="Group 21"/>
          <p:cNvGrpSpPr/>
          <p:nvPr/>
        </p:nvGrpSpPr>
        <p:grpSpPr>
          <a:xfrm>
            <a:off x="527607" y="1300634"/>
            <a:ext cx="5096502" cy="1556323"/>
            <a:chOff x="479382" y="1505228"/>
            <a:chExt cx="5096502" cy="1556323"/>
          </a:xfrm>
        </p:grpSpPr>
        <p:sp>
          <p:nvSpPr>
            <p:cNvPr id="23" name="TextBox 22"/>
            <p:cNvSpPr txBox="1"/>
            <p:nvPr/>
          </p:nvSpPr>
          <p:spPr>
            <a:xfrm>
              <a:off x="479382" y="1505228"/>
              <a:ext cx="1332416" cy="261610"/>
            </a:xfrm>
            <a:prstGeom prst="rect">
              <a:avLst/>
            </a:prstGeom>
            <a:noFill/>
          </p:spPr>
          <p:txBody>
            <a:bodyPr wrap="none" rtlCol="0">
              <a:spAutoFit/>
            </a:bodyPr>
            <a:lstStyle/>
            <a:p>
              <a:r>
                <a:rPr lang="en-US" sz="1100" dirty="0">
                  <a:solidFill>
                    <a:schemeClr val="tx1">
                      <a:lumMod val="75000"/>
                      <a:lumOff val="25000"/>
                    </a:schemeClr>
                  </a:solidFill>
                  <a:cs typeface="Segoe"/>
                </a:rPr>
                <a:t>PRIMARY PALETTE</a:t>
              </a:r>
            </a:p>
          </p:txBody>
        </p:sp>
        <p:sp>
          <p:nvSpPr>
            <p:cNvPr id="31" name="Teardrop 30"/>
            <p:cNvSpPr/>
            <p:nvPr/>
          </p:nvSpPr>
          <p:spPr>
            <a:xfrm rot="16200000" flipH="1">
              <a:off x="479382" y="1976634"/>
              <a:ext cx="1084917" cy="1084917"/>
            </a:xfrm>
            <a:prstGeom prst="teardrop">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ardrop 31"/>
            <p:cNvSpPr/>
            <p:nvPr/>
          </p:nvSpPr>
          <p:spPr>
            <a:xfrm rot="16200000" flipH="1">
              <a:off x="1816577" y="1976634"/>
              <a:ext cx="1084917" cy="1084917"/>
            </a:xfrm>
            <a:prstGeom prst="teardrop">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36E21"/>
                </a:solidFill>
              </a:endParaRPr>
            </a:p>
          </p:txBody>
        </p:sp>
        <p:sp>
          <p:nvSpPr>
            <p:cNvPr id="33" name="Teardrop 32"/>
            <p:cNvSpPr/>
            <p:nvPr/>
          </p:nvSpPr>
          <p:spPr>
            <a:xfrm rot="16200000" flipH="1">
              <a:off x="3153772" y="1976634"/>
              <a:ext cx="1084917" cy="1084917"/>
            </a:xfrm>
            <a:prstGeom prst="teardrop">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ardrop 12"/>
            <p:cNvSpPr/>
            <p:nvPr/>
          </p:nvSpPr>
          <p:spPr>
            <a:xfrm rot="16200000" flipH="1">
              <a:off x="4490967" y="1976634"/>
              <a:ext cx="1084917" cy="1084917"/>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09B9516A-5FB4-A545-A9DF-9CA95D9BF7FB}"/>
              </a:ext>
            </a:extLst>
          </p:cNvPr>
          <p:cNvGrpSpPr/>
          <p:nvPr/>
        </p:nvGrpSpPr>
        <p:grpSpPr>
          <a:xfrm>
            <a:off x="527607" y="3344119"/>
            <a:ext cx="2943431" cy="1043335"/>
            <a:chOff x="479382" y="1505228"/>
            <a:chExt cx="2943431" cy="1043335"/>
          </a:xfrm>
        </p:grpSpPr>
        <p:sp>
          <p:nvSpPr>
            <p:cNvPr id="10" name="TextBox 9">
              <a:extLst>
                <a:ext uri="{FF2B5EF4-FFF2-40B4-BE49-F238E27FC236}">
                  <a16:creationId xmlns:a16="http://schemas.microsoft.com/office/drawing/2014/main" id="{D126EF8C-E132-7E44-9284-58DC6762CF5E}"/>
                </a:ext>
              </a:extLst>
            </p:cNvPr>
            <p:cNvSpPr txBox="1"/>
            <p:nvPr/>
          </p:nvSpPr>
          <p:spPr>
            <a:xfrm>
              <a:off x="479382" y="1505228"/>
              <a:ext cx="2116285" cy="261610"/>
            </a:xfrm>
            <a:prstGeom prst="rect">
              <a:avLst/>
            </a:prstGeom>
            <a:noFill/>
          </p:spPr>
          <p:txBody>
            <a:bodyPr wrap="none" rtlCol="0">
              <a:spAutoFit/>
            </a:bodyPr>
            <a:lstStyle/>
            <a:p>
              <a:r>
                <a:rPr lang="en-US" sz="1100" dirty="0">
                  <a:solidFill>
                    <a:schemeClr val="tx1">
                      <a:lumMod val="75000"/>
                      <a:lumOff val="25000"/>
                    </a:schemeClr>
                  </a:solidFill>
                  <a:cs typeface="Segoe"/>
                </a:rPr>
                <a:t>SECONDARY PALETTE PALETTE</a:t>
              </a:r>
            </a:p>
          </p:txBody>
        </p:sp>
        <p:sp>
          <p:nvSpPr>
            <p:cNvPr id="11" name="Teardrop 10">
              <a:extLst>
                <a:ext uri="{FF2B5EF4-FFF2-40B4-BE49-F238E27FC236}">
                  <a16:creationId xmlns:a16="http://schemas.microsoft.com/office/drawing/2014/main" id="{E04F692B-19C4-694C-AA6B-C34EDB6AEB84}"/>
                </a:ext>
              </a:extLst>
            </p:cNvPr>
            <p:cNvSpPr/>
            <p:nvPr/>
          </p:nvSpPr>
          <p:spPr>
            <a:xfrm rot="16200000" flipH="1">
              <a:off x="479383" y="1925923"/>
              <a:ext cx="622640" cy="622640"/>
            </a:xfrm>
            <a:prstGeom prst="teardrop">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ardrop 15">
              <a:extLst>
                <a:ext uri="{FF2B5EF4-FFF2-40B4-BE49-F238E27FC236}">
                  <a16:creationId xmlns:a16="http://schemas.microsoft.com/office/drawing/2014/main" id="{5C109F8F-709F-5648-A3EA-2408D7E93B18}"/>
                </a:ext>
              </a:extLst>
            </p:cNvPr>
            <p:cNvSpPr/>
            <p:nvPr/>
          </p:nvSpPr>
          <p:spPr>
            <a:xfrm rot="16200000" flipH="1">
              <a:off x="1252979" y="1925923"/>
              <a:ext cx="622640" cy="622640"/>
            </a:xfrm>
            <a:prstGeom prst="teardrop">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ardrop 16">
              <a:extLst>
                <a:ext uri="{FF2B5EF4-FFF2-40B4-BE49-F238E27FC236}">
                  <a16:creationId xmlns:a16="http://schemas.microsoft.com/office/drawing/2014/main" id="{5E8CCF60-B739-8540-9082-E9BF5D3D976B}"/>
                </a:ext>
              </a:extLst>
            </p:cNvPr>
            <p:cNvSpPr/>
            <p:nvPr/>
          </p:nvSpPr>
          <p:spPr>
            <a:xfrm rot="16200000" flipH="1">
              <a:off x="2026576" y="1925923"/>
              <a:ext cx="622640" cy="622640"/>
            </a:xfrm>
            <a:prstGeom prst="teardrop">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ardrop 17">
              <a:extLst>
                <a:ext uri="{FF2B5EF4-FFF2-40B4-BE49-F238E27FC236}">
                  <a16:creationId xmlns:a16="http://schemas.microsoft.com/office/drawing/2014/main" id="{F5048A9C-8E10-AD4D-97DD-64DDC2A3038E}"/>
                </a:ext>
              </a:extLst>
            </p:cNvPr>
            <p:cNvSpPr/>
            <p:nvPr/>
          </p:nvSpPr>
          <p:spPr>
            <a:xfrm rot="16200000" flipH="1">
              <a:off x="2800173" y="1925923"/>
              <a:ext cx="622640" cy="622640"/>
            </a:xfrm>
            <a:prstGeom prst="teardrop">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5564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a:t>An agenda slide is highly recommended so attendees understand what you will be presenting and to minimize session hopping.</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a:t>Titles are set 36 Segoe UI</a:t>
            </a:r>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dirty="0"/>
              <a:t>Body content, 16pt Segoe UI (gray)</a:t>
            </a:r>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Two column layout</a:t>
            </a:r>
            <a:endParaRPr lang="en-US" dirty="0"/>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dirty="0"/>
              <a:t>Title Here</a:t>
            </a:r>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15" name="Content Placeholder 14"/>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sp>
        <p:nvSpPr>
          <p:cNvPr id="38" name="Text Placeholder 37"/>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29" name="Shape 2645"/>
          <p:cNvSpPr/>
          <p:nvPr/>
        </p:nvSpPr>
        <p:spPr>
          <a:xfrm>
            <a:off x="565165" y="1687744"/>
            <a:ext cx="333960" cy="242880"/>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17"/>
          <p:cNvSpPr/>
          <p:nvPr/>
        </p:nvSpPr>
        <p:spPr>
          <a:xfrm>
            <a:off x="5102345" y="1665720"/>
            <a:ext cx="339372" cy="27766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00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60817552"/>
              </p:ext>
            </p:extLst>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1"/>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a:t>Use this layout to show software code</a:t>
            </a:r>
          </a:p>
          <a:p>
            <a:pPr lvl="1"/>
            <a:r>
              <a:rPr lang="en-US"/>
              <a:t>The font is Consolas, a monospace font</a:t>
            </a:r>
          </a:p>
          <a:p>
            <a:pPr lvl="1"/>
            <a:r>
              <a:rPr lang="en-US"/>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 Title</a:t>
            </a:r>
          </a:p>
        </p:txBody>
      </p:sp>
      <p:sp>
        <p:nvSpPr>
          <p:cNvPr id="5" name="Subtitle 4"/>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2128224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Video Title</a:t>
            </a:r>
            <a:endParaRPr lang="en-US" dirty="0"/>
          </a:p>
        </p:txBody>
      </p:sp>
      <p:sp>
        <p:nvSpPr>
          <p:cNvPr id="5" name="Subtitle 4"/>
          <p:cNvSpPr>
            <a:spLocks noGrp="1"/>
          </p:cNvSpPr>
          <p:nvPr>
            <p:ph type="subTitle" idx="1"/>
          </p:nvPr>
        </p:nvSpPr>
        <p:spPr/>
        <p:txBody>
          <a:bodyPr/>
          <a:lstStyle/>
          <a:p>
            <a:r>
              <a:rPr lang="en-US"/>
              <a:t>Title</a:t>
            </a:r>
            <a:endParaRPr lang="en-US" dirty="0"/>
          </a:p>
        </p:txBody>
      </p:sp>
    </p:spTree>
    <p:extLst>
      <p:ext uri="{BB962C8B-B14F-4D97-AF65-F5344CB8AC3E}">
        <p14:creationId xmlns:p14="http://schemas.microsoft.com/office/powerpoint/2010/main" val="363330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Customer</a:t>
            </a:r>
            <a:endParaRPr lang="en-US" dirty="0"/>
          </a:p>
        </p:txBody>
      </p:sp>
      <p:sp>
        <p:nvSpPr>
          <p:cNvPr id="5" name="Subtitle 4"/>
          <p:cNvSpPr>
            <a:spLocks noGrp="1"/>
          </p:cNvSpPr>
          <p:nvPr>
            <p:ph type="subTitle" idx="1"/>
          </p:nvPr>
        </p:nvSpPr>
        <p:spPr/>
        <p:txBody>
          <a:bodyPr/>
          <a:lstStyle/>
          <a:p>
            <a:r>
              <a:rPr lang="en-US"/>
              <a:t>Name, Title</a:t>
            </a:r>
            <a:endParaRPr lang="en-US" dirty="0"/>
          </a:p>
        </p:txBody>
      </p:sp>
    </p:spTree>
    <p:extLst>
      <p:ext uri="{BB962C8B-B14F-4D97-AF65-F5344CB8AC3E}">
        <p14:creationId xmlns:p14="http://schemas.microsoft.com/office/powerpoint/2010/main" val="44504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16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1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66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smtClean="0"/>
              <a:t>Peter Kral</a:t>
            </a:r>
            <a:endParaRPr lang="en-US" dirty="0"/>
          </a:p>
        </p:txBody>
      </p:sp>
      <p:sp>
        <p:nvSpPr>
          <p:cNvPr id="45" name="Text Placeholder 44"/>
          <p:cNvSpPr>
            <a:spLocks noGrp="1"/>
          </p:cNvSpPr>
          <p:nvPr>
            <p:ph type="body" sz="quarter" idx="10"/>
          </p:nvPr>
        </p:nvSpPr>
        <p:spPr>
          <a:xfrm>
            <a:off x="1042851" y="3096942"/>
            <a:ext cx="3248025" cy="721270"/>
          </a:xfrm>
        </p:spPr>
        <p:txBody>
          <a:bodyPr/>
          <a:lstStyle/>
          <a:p>
            <a:r>
              <a:rPr lang="en-US" dirty="0"/>
              <a:t>Lead Database Engineer, FTD Companies Inc</a:t>
            </a:r>
          </a:p>
        </p:txBody>
      </p:sp>
      <p:sp>
        <p:nvSpPr>
          <p:cNvPr id="150" name="Text Placeholder 149"/>
          <p:cNvSpPr>
            <a:spLocks noGrp="1"/>
          </p:cNvSpPr>
          <p:nvPr>
            <p:ph type="body" sz="quarter" idx="11"/>
          </p:nvPr>
        </p:nvSpPr>
        <p:spPr/>
        <p:txBody>
          <a:bodyPr/>
          <a:lstStyle/>
          <a:p>
            <a:r>
              <a:rPr lang="en-US" dirty="0" smtClean="0"/>
              <a:t>Microsoft SQL Server Engineer</a:t>
            </a:r>
            <a:endParaRPr lang="en-US" dirty="0"/>
          </a:p>
        </p:txBody>
      </p:sp>
      <p:sp>
        <p:nvSpPr>
          <p:cNvPr id="152" name="Text Placeholder 151"/>
          <p:cNvSpPr>
            <a:spLocks noGrp="1"/>
          </p:cNvSpPr>
          <p:nvPr>
            <p:ph type="body" sz="quarter" idx="13"/>
          </p:nvPr>
        </p:nvSpPr>
        <p:spPr/>
        <p:txBody>
          <a:bodyPr/>
          <a:lstStyle/>
          <a:p>
            <a:r>
              <a:rPr lang="en-US" dirty="0" smtClean="0"/>
              <a:t>Professional experience as a database administrator and developer. Has worked with Microsoft SQL Server since version 6.5.</a:t>
            </a:r>
            <a:endParaRPr lang="en-US" dirty="0"/>
          </a:p>
        </p:txBody>
      </p:sp>
      <p:sp>
        <p:nvSpPr>
          <p:cNvPr id="153" name="Text Placeholder 152"/>
          <p:cNvSpPr>
            <a:spLocks noGrp="1"/>
          </p:cNvSpPr>
          <p:nvPr>
            <p:ph type="body" sz="quarter" idx="14"/>
          </p:nvPr>
        </p:nvSpPr>
        <p:spPr>
          <a:xfrm>
            <a:off x="5971902" y="1989148"/>
            <a:ext cx="2833895" cy="268836"/>
          </a:xfrm>
        </p:spPr>
        <p:txBody>
          <a:bodyPr/>
          <a:lstStyle/>
          <a:p>
            <a:r>
              <a:rPr lang="en-US" dirty="0" smtClean="0"/>
              <a:t>Microsoft Certified</a:t>
            </a:r>
            <a:endParaRPr lang="en-US" dirty="0"/>
          </a:p>
        </p:txBody>
      </p:sp>
      <p:sp>
        <p:nvSpPr>
          <p:cNvPr id="154" name="Text Placeholder 153"/>
          <p:cNvSpPr>
            <a:spLocks noGrp="1"/>
          </p:cNvSpPr>
          <p:nvPr>
            <p:ph type="body" sz="quarter" idx="15"/>
          </p:nvPr>
        </p:nvSpPr>
        <p:spPr>
          <a:xfrm>
            <a:off x="5971902" y="2270489"/>
            <a:ext cx="2833895" cy="881505"/>
          </a:xfrm>
        </p:spPr>
        <p:txBody>
          <a:bodyPr/>
          <a:lstStyle/>
          <a:p>
            <a:r>
              <a:rPr lang="en-US" dirty="0" smtClean="0"/>
              <a:t>Microsoft SQL </a:t>
            </a:r>
            <a:r>
              <a:rPr lang="en-US" dirty="0"/>
              <a:t>Server MCSA </a:t>
            </a:r>
            <a:r>
              <a:rPr lang="en-US" dirty="0" smtClean="0"/>
              <a:t>2012/2014/2016</a:t>
            </a:r>
          </a:p>
          <a:p>
            <a:r>
              <a:rPr lang="en-US" dirty="0"/>
              <a:t>Microsoft </a:t>
            </a:r>
            <a:r>
              <a:rPr lang="en-US" dirty="0" smtClean="0"/>
              <a:t>SQL </a:t>
            </a:r>
            <a:r>
              <a:rPr lang="en-US" dirty="0"/>
              <a:t>Server </a:t>
            </a:r>
            <a:r>
              <a:rPr lang="en-US" dirty="0" smtClean="0"/>
              <a:t>MCSE Data Platform</a:t>
            </a:r>
          </a:p>
          <a:p>
            <a:r>
              <a:rPr lang="en-US" dirty="0"/>
              <a:t>Microsoft </a:t>
            </a:r>
            <a:r>
              <a:rPr lang="en-US" dirty="0" smtClean="0"/>
              <a:t>SQL </a:t>
            </a:r>
            <a:r>
              <a:rPr lang="en-US" dirty="0"/>
              <a:t>Server MCSE Data </a:t>
            </a:r>
            <a:r>
              <a:rPr lang="en-US" dirty="0" smtClean="0"/>
              <a:t>Management and Analytics</a:t>
            </a:r>
            <a:endParaRPr lang="en-US" dirty="0"/>
          </a:p>
          <a:p>
            <a:endParaRPr lang="en-US" dirty="0"/>
          </a:p>
        </p:txBody>
      </p:sp>
      <p:sp>
        <p:nvSpPr>
          <p:cNvPr id="155" name="Text Placeholder 154"/>
          <p:cNvSpPr>
            <a:spLocks noGrp="1"/>
          </p:cNvSpPr>
          <p:nvPr>
            <p:ph type="body" sz="quarter" idx="16"/>
          </p:nvPr>
        </p:nvSpPr>
        <p:spPr/>
        <p:txBody>
          <a:bodyPr/>
          <a:lstStyle/>
          <a:p>
            <a:r>
              <a:rPr lang="en-US" dirty="0" smtClean="0"/>
              <a:t>Speaker Idol 2016</a:t>
            </a:r>
            <a:endParaRPr lang="en-US" dirty="0"/>
          </a:p>
        </p:txBody>
      </p:sp>
      <p:sp>
        <p:nvSpPr>
          <p:cNvPr id="156" name="Text Placeholder 155"/>
          <p:cNvSpPr>
            <a:spLocks noGrp="1"/>
          </p:cNvSpPr>
          <p:nvPr>
            <p:ph type="body" sz="quarter" idx="17"/>
          </p:nvPr>
        </p:nvSpPr>
        <p:spPr/>
        <p:txBody>
          <a:bodyPr/>
          <a:lstStyle/>
          <a:p>
            <a:r>
              <a:rPr lang="en-US" dirty="0" smtClean="0"/>
              <a:t>Winner </a:t>
            </a:r>
            <a:r>
              <a:rPr lang="en-US" dirty="0"/>
              <a:t>of the Speaker Idol Award at the PASS Summit </a:t>
            </a:r>
            <a:r>
              <a:rPr lang="en-US" dirty="0" smtClean="0"/>
              <a:t>2016.</a:t>
            </a:r>
            <a:endParaRPr lang="en-US" dirty="0"/>
          </a:p>
        </p:txBody>
      </p:sp>
      <p:sp>
        <p:nvSpPr>
          <p:cNvPr id="157" name="Text Placeholder 156"/>
          <p:cNvSpPr>
            <a:spLocks noGrp="1"/>
          </p:cNvSpPr>
          <p:nvPr>
            <p:ph type="body" sz="quarter" idx="18"/>
          </p:nvPr>
        </p:nvSpPr>
        <p:spPr/>
        <p:txBody>
          <a:bodyPr/>
          <a:lstStyle/>
          <a:p>
            <a:r>
              <a:rPr lang="en-US" dirty="0" smtClean="0"/>
              <a:t>/</a:t>
            </a:r>
            <a:r>
              <a:rPr lang="en-US" dirty="0" err="1" smtClean="0"/>
              <a:t>peterkral</a:t>
            </a:r>
            <a:endParaRPr lang="en-US" dirty="0"/>
          </a:p>
        </p:txBody>
      </p:sp>
      <p:sp>
        <p:nvSpPr>
          <p:cNvPr id="158" name="Text Placeholder 157"/>
          <p:cNvSpPr>
            <a:spLocks noGrp="1"/>
          </p:cNvSpPr>
          <p:nvPr>
            <p:ph type="body" sz="quarter" idx="19"/>
          </p:nvPr>
        </p:nvSpPr>
        <p:spPr/>
        <p:txBody>
          <a:bodyPr/>
          <a:lstStyle/>
          <a:p>
            <a:r>
              <a:rPr lang="en-US" dirty="0" smtClean="0"/>
              <a:t>@</a:t>
            </a:r>
            <a:r>
              <a:rPr lang="en-US" dirty="0" err="1" smtClean="0"/>
              <a:t>pkral</a:t>
            </a:r>
            <a:endParaRPr lang="en-US" dirty="0"/>
          </a:p>
        </p:txBody>
      </p:sp>
      <p:sp>
        <p:nvSpPr>
          <p:cNvPr id="159" name="Text Placeholder 158"/>
          <p:cNvSpPr>
            <a:spLocks noGrp="1"/>
          </p:cNvSpPr>
          <p:nvPr>
            <p:ph type="body" sz="quarter" idx="20"/>
          </p:nvPr>
        </p:nvSpPr>
        <p:spPr/>
        <p:txBody>
          <a:bodyPr/>
          <a:lstStyle/>
          <a:p>
            <a:r>
              <a:rPr lang="en-US" dirty="0" err="1" smtClean="0"/>
              <a:t>peter.kral</a:t>
            </a:r>
            <a:endParaRPr lang="en-US" dirty="0"/>
          </a:p>
        </p:txBody>
      </p:sp>
      <p:grpSp>
        <p:nvGrpSpPr>
          <p:cNvPr id="88" name="Group 87"/>
          <p:cNvGrpSpPr/>
          <p:nvPr/>
        </p:nvGrpSpPr>
        <p:grpSpPr>
          <a:xfrm>
            <a:off x="3692456" y="3900869"/>
            <a:ext cx="229600" cy="229600"/>
            <a:chOff x="6351804" y="5146675"/>
            <a:chExt cx="353832" cy="353832"/>
          </a:xfrm>
        </p:grpSpPr>
        <p:sp>
          <p:nvSpPr>
            <p:cNvPr id="89"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2164948" y="3900869"/>
            <a:ext cx="229600" cy="229600"/>
            <a:chOff x="5748554" y="5146675"/>
            <a:chExt cx="353832" cy="353832"/>
          </a:xfrm>
        </p:grpSpPr>
        <p:sp>
          <p:nvSpPr>
            <p:cNvPr id="9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45957" y="390086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26" name="Picture Placeholder 25"/>
          <p:cNvPicPr>
            <a:picLocks noGrp="1" noChangeAspect="1"/>
          </p:cNvPicPr>
          <p:nvPr>
            <p:ph type="pic" sz="quarter" idx="12"/>
          </p:nvPr>
        </p:nvPicPr>
        <p:blipFill>
          <a:blip r:embed="rId2"/>
          <a:srcRect t="10767" b="10767"/>
          <a:stretch>
            <a:fillRect/>
          </a:stretch>
        </p:blipFill>
        <p:spPr>
          <a:prstGeom prst="rect">
            <a:avLst/>
          </a:prstGeom>
        </p:spPr>
      </p:pic>
    </p:spTree>
    <p:extLst>
      <p:ext uri="{BB962C8B-B14F-4D97-AF65-F5344CB8AC3E}">
        <p14:creationId xmlns:p14="http://schemas.microsoft.com/office/powerpoint/2010/main" val="406057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Phil Helmer</a:t>
            </a:r>
          </a:p>
        </p:txBody>
      </p:sp>
      <p:sp>
        <p:nvSpPr>
          <p:cNvPr id="45" name="Text Placeholder 44"/>
          <p:cNvSpPr>
            <a:spLocks noGrp="1"/>
          </p:cNvSpPr>
          <p:nvPr>
            <p:ph type="body" sz="quarter" idx="10"/>
          </p:nvPr>
        </p:nvSpPr>
        <p:spPr>
          <a:xfrm>
            <a:off x="498566" y="2944540"/>
            <a:ext cx="4987834" cy="405685"/>
          </a:xfrm>
        </p:spPr>
        <p:txBody>
          <a:bodyPr/>
          <a:lstStyle/>
          <a:p>
            <a:r>
              <a:rPr lang="en-US" dirty="0"/>
              <a:t>Database Architect, EDF Renewable Energy</a:t>
            </a:r>
          </a:p>
        </p:txBody>
      </p:sp>
      <p:sp>
        <p:nvSpPr>
          <p:cNvPr id="150" name="Text Placeholder 149"/>
          <p:cNvSpPr>
            <a:spLocks noGrp="1"/>
          </p:cNvSpPr>
          <p:nvPr>
            <p:ph type="body" sz="quarter" idx="11"/>
          </p:nvPr>
        </p:nvSpPr>
        <p:spPr/>
        <p:txBody>
          <a:bodyPr/>
          <a:lstStyle/>
          <a:p>
            <a:r>
              <a:rPr lang="en-US"/>
              <a:t>Biography Point One</a:t>
            </a:r>
            <a:endParaRPr lang="en-US" dirty="0"/>
          </a:p>
        </p:txBody>
      </p:sp>
      <p:sp>
        <p:nvSpPr>
          <p:cNvPr id="100" name="Picture Placeholder 99">
            <a:extLst>
              <a:ext uri="{FF2B5EF4-FFF2-40B4-BE49-F238E27FC236}">
                <a16:creationId xmlns:a16="http://schemas.microsoft.com/office/drawing/2014/main" id="{501B2231-25EC-F244-B170-9086B472C8F0}"/>
              </a:ext>
            </a:extLst>
          </p:cNvPr>
          <p:cNvSpPr>
            <a:spLocks noGrp="1"/>
          </p:cNvSpPr>
          <p:nvPr>
            <p:ph type="pic" sz="quarter" idx="12"/>
          </p:nvPr>
        </p:nvSpPr>
        <p:spPr/>
      </p:sp>
      <p:sp>
        <p:nvSpPr>
          <p:cNvPr id="152" name="Text Placeholder 151"/>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pulvinar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7" y="3484159"/>
            <a:ext cx="964809" cy="261938"/>
          </a:xfrm>
        </p:spPr>
        <p:txBody>
          <a:bodyPr/>
          <a:lstStyle/>
          <a:p>
            <a:r>
              <a:rPr lang="en-US" dirty="0" smtClean="0"/>
              <a:t>/</a:t>
            </a:r>
            <a:r>
              <a:rPr lang="en-US" dirty="0" err="1" smtClean="0"/>
              <a:t>philhelmer</a:t>
            </a:r>
            <a:endParaRPr lang="en-US" dirty="0"/>
          </a:p>
        </p:txBody>
      </p:sp>
      <p:sp>
        <p:nvSpPr>
          <p:cNvPr id="158" name="Text Placeholder 157"/>
          <p:cNvSpPr>
            <a:spLocks noGrp="1"/>
          </p:cNvSpPr>
          <p:nvPr>
            <p:ph type="body" sz="quarter" idx="19"/>
          </p:nvPr>
        </p:nvSpPr>
        <p:spPr/>
        <p:txBody>
          <a:bodyPr/>
          <a:lstStyle/>
          <a:p>
            <a:r>
              <a:rPr lang="en-US" dirty="0" smtClean="0"/>
              <a:t>@</a:t>
            </a:r>
            <a:r>
              <a:rPr lang="en-US" dirty="0" err="1" smtClean="0"/>
              <a:t>philhelmer</a:t>
            </a:r>
            <a:endParaRPr lang="en-US" dirty="0"/>
          </a:p>
        </p:txBody>
      </p:sp>
      <p:sp>
        <p:nvSpPr>
          <p:cNvPr id="159" name="Text Placeholder 158"/>
          <p:cNvSpPr>
            <a:spLocks noGrp="1"/>
          </p:cNvSpPr>
          <p:nvPr>
            <p:ph type="body" sz="quarter" idx="20"/>
          </p:nvPr>
        </p:nvSpPr>
        <p:spPr/>
        <p:txBody>
          <a:bodyPr/>
          <a:lstStyle/>
          <a:p>
            <a:r>
              <a:rPr lang="en-US" dirty="0" err="1"/>
              <a:t>philhelmer</a:t>
            </a:r>
            <a:endParaRPr lang="en-US" dirty="0"/>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151551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dirty="0" smtClean="0"/>
              <a:t>SQL Server Integration Services (SSIS)</a:t>
            </a:r>
            <a:endParaRPr lang="en-US" dirty="0"/>
          </a:p>
          <a:p>
            <a:pPr lvl="0"/>
            <a:r>
              <a:rPr lang="en-US" dirty="0" smtClean="0"/>
              <a:t>SSIS packages</a:t>
            </a:r>
            <a:endParaRPr lang="en-US" dirty="0"/>
          </a:p>
          <a:p>
            <a:pPr lvl="0"/>
            <a:r>
              <a:rPr lang="en-US" dirty="0"/>
              <a:t>SSIS </a:t>
            </a:r>
            <a:r>
              <a:rPr lang="en-US" dirty="0" smtClean="0"/>
              <a:t>projects</a:t>
            </a:r>
            <a:endParaRPr lang="en-US" dirty="0"/>
          </a:p>
          <a:p>
            <a:pPr lvl="0"/>
            <a:r>
              <a:rPr lang="en-US" dirty="0" smtClean="0"/>
              <a:t>SSIS deployment and configuration</a:t>
            </a:r>
            <a:endParaRPr lang="en-US" dirty="0"/>
          </a:p>
        </p:txBody>
      </p:sp>
      <p:sp>
        <p:nvSpPr>
          <p:cNvPr id="2" name="Title 1"/>
          <p:cNvSpPr>
            <a:spLocks noGrp="1"/>
          </p:cNvSpPr>
          <p:nvPr>
            <p:ph type="title"/>
          </p:nvPr>
        </p:nvSpPr>
        <p:spPr/>
        <p:txBody>
          <a:bodyPr/>
          <a:lstStyle/>
          <a:p>
            <a:r>
              <a:rPr lang="en-US" dirty="0" smtClean="0"/>
              <a:t>Intended Audience</a:t>
            </a:r>
            <a:endParaRPr lang="en-US" dirty="0"/>
          </a:p>
        </p:txBody>
      </p:sp>
      <p:sp>
        <p:nvSpPr>
          <p:cNvPr id="5" name="Content Placeholder 4"/>
          <p:cNvSpPr>
            <a:spLocks noGrp="1"/>
          </p:cNvSpPr>
          <p:nvPr>
            <p:ph sz="quarter" idx="11"/>
          </p:nvPr>
        </p:nvSpPr>
        <p:spPr/>
        <p:txBody>
          <a:bodyPr/>
          <a:lstStyle/>
          <a:p>
            <a:pPr lvl="0"/>
            <a:r>
              <a:rPr lang="en-US" dirty="0" smtClean="0"/>
              <a:t>We’ll be assuming some knowledge</a:t>
            </a:r>
            <a:endParaRPr lang="en-US" dirty="0"/>
          </a:p>
        </p:txBody>
      </p:sp>
    </p:spTree>
    <p:extLst>
      <p:ext uri="{BB962C8B-B14F-4D97-AF65-F5344CB8AC3E}">
        <p14:creationId xmlns:p14="http://schemas.microsoft.com/office/powerpoint/2010/main" val="161380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dirty="0" smtClean="0"/>
              <a:t>A brief history, from DTS to SSIS</a:t>
            </a:r>
            <a:endParaRPr lang="en-US" dirty="0"/>
          </a:p>
          <a:p>
            <a:pPr lvl="0"/>
            <a:r>
              <a:rPr lang="en-US" dirty="0" smtClean="0"/>
              <a:t>A summary of the main aspects of Package and Project deployment</a:t>
            </a:r>
            <a:endParaRPr lang="en-US" dirty="0"/>
          </a:p>
          <a:p>
            <a:pPr lvl="0"/>
            <a:r>
              <a:rPr lang="en-US" dirty="0" smtClean="0"/>
              <a:t>Compare the two deployment methods</a:t>
            </a:r>
          </a:p>
          <a:p>
            <a:pPr lvl="0"/>
            <a:r>
              <a:rPr lang="en-US" dirty="0" err="1" smtClean="0"/>
              <a:t>Smackdown</a:t>
            </a:r>
            <a:r>
              <a:rPr lang="en-US" dirty="0" smtClean="0"/>
              <a:t>! Debate the merits of the two methods poin</a:t>
            </a:r>
            <a:r>
              <a:rPr lang="en-US" dirty="0" smtClean="0"/>
              <a:t>t-by-point</a:t>
            </a:r>
          </a:p>
          <a:p>
            <a:pPr lvl="0"/>
            <a:r>
              <a:rPr lang="en-US" dirty="0" smtClean="0"/>
              <a:t>Summary </a:t>
            </a:r>
          </a:p>
          <a:p>
            <a:pPr lvl="0"/>
            <a:r>
              <a:rPr lang="en-US" dirty="0" smtClean="0"/>
              <a:t>Q &amp; A</a:t>
            </a:r>
            <a:endParaRPr lang="en-US" dirty="0"/>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dirty="0" smtClean="0"/>
              <a:t>Our topics</a:t>
            </a:r>
            <a:endParaRPr lang="en-US" dirty="0"/>
          </a:p>
        </p:txBody>
      </p:sp>
    </p:spTree>
    <p:extLst>
      <p:ext uri="{BB962C8B-B14F-4D97-AF65-F5344CB8AC3E}">
        <p14:creationId xmlns:p14="http://schemas.microsoft.com/office/powerpoint/2010/main" val="358129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body" sz="quarter" idx="12"/>
          </p:nvPr>
        </p:nvSpPr>
        <p:spPr/>
        <p:txBody>
          <a:bodyPr/>
          <a:lstStyle/>
          <a:p>
            <a:r>
              <a:rPr lang="en-US" dirty="0"/>
              <a:t>Learn more from Speaker Name</a:t>
            </a:r>
          </a:p>
        </p:txBody>
      </p:sp>
      <p:sp>
        <p:nvSpPr>
          <p:cNvPr id="14" name="Text Placeholder 13"/>
          <p:cNvSpPr>
            <a:spLocks noGrp="1"/>
          </p:cNvSpPr>
          <p:nvPr>
            <p:ph type="body" sz="quarter" idx="13"/>
          </p:nvPr>
        </p:nvSpPr>
        <p:spPr/>
        <p:txBody>
          <a:bodyPr/>
          <a:lstStyle/>
          <a:p>
            <a:r>
              <a:rPr lang="en-US"/>
              <a:t>@yourhandle</a:t>
            </a:r>
            <a:endParaRPr lang="en-US" dirty="0"/>
          </a:p>
        </p:txBody>
      </p:sp>
      <p:sp>
        <p:nvSpPr>
          <p:cNvPr id="15" name="Text Placeholder 14"/>
          <p:cNvSpPr>
            <a:spLocks noGrp="1"/>
          </p:cNvSpPr>
          <p:nvPr>
            <p:ph type="body" sz="quarter" idx="14"/>
          </p:nvPr>
        </p:nvSpPr>
        <p:spPr/>
        <p:txBody>
          <a:bodyPr/>
          <a:lstStyle/>
          <a:p>
            <a:r>
              <a:rPr lang="en-US"/>
              <a:t>email@company.com</a:t>
            </a:r>
            <a:endParaRPr lang="en-US" dirty="0"/>
          </a:p>
        </p:txBody>
      </p:sp>
      <p:grpSp>
        <p:nvGrpSpPr>
          <p:cNvPr id="11" name="Group 10"/>
          <p:cNvGrpSpPr/>
          <p:nvPr/>
        </p:nvGrpSpPr>
        <p:grpSpPr>
          <a:xfrm>
            <a:off x="510642" y="3478408"/>
            <a:ext cx="229599" cy="229599"/>
            <a:chOff x="5748554" y="5146675"/>
            <a:chExt cx="353832" cy="353832"/>
          </a:xfrm>
        </p:grpSpPr>
        <p:sp>
          <p:nvSpPr>
            <p:cNvPr id="1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endParaRPr lang="en-US"/>
            </a:p>
          </p:txBody>
        </p:sp>
        <p:sp>
          <p:nvSpPr>
            <p:cNvPr id="16" name="Rounded Rectangle 15"/>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7"/>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lvl="0"/>
            <a:endParaRPr lang="en-US"/>
          </a:p>
        </p:txBody>
      </p:sp>
    </p:spTree>
    <p:extLst>
      <p:ext uri="{BB962C8B-B14F-4D97-AF65-F5344CB8AC3E}">
        <p14:creationId xmlns:p14="http://schemas.microsoft.com/office/powerpoint/2010/main" val="3666506997"/>
      </p:ext>
    </p:extLst>
  </p:cSld>
  <p:clrMapOvr>
    <a:masterClrMapping/>
  </p:clrMapOvr>
</p:sld>
</file>

<file path=ppt/theme/theme1.xml><?xml version="1.0" encoding="utf-8"?>
<a:theme xmlns:a="http://schemas.openxmlformats.org/drawingml/2006/main" name="PASS 2013_SpeakerTemplate_16x9">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2478</TotalTime>
  <Words>595</Words>
  <Application>Microsoft Office PowerPoint</Application>
  <PresentationFormat>On-screen Show (16:9)</PresentationFormat>
  <Paragraphs>106</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Calibri</vt:lpstr>
      <vt:lpstr>Century Gothic</vt:lpstr>
      <vt:lpstr>Consolas</vt:lpstr>
      <vt:lpstr>Gill Sans</vt:lpstr>
      <vt:lpstr>Gotham Light</vt:lpstr>
      <vt:lpstr>Open Sans</vt:lpstr>
      <vt:lpstr>Segoe</vt:lpstr>
      <vt:lpstr>Segoe UI</vt:lpstr>
      <vt:lpstr>Segoe UI Light</vt:lpstr>
      <vt:lpstr>Segoe UI Semibold</vt:lpstr>
      <vt:lpstr>Segoe UI Semilight</vt:lpstr>
      <vt:lpstr>PASS 2013_SpeakerTemplate_16x9</vt:lpstr>
      <vt:lpstr>PowerPoint Presentation</vt:lpstr>
      <vt:lpstr>PowerPoint Presentation</vt:lpstr>
      <vt:lpstr>PowerPoint Presentation</vt:lpstr>
      <vt:lpstr>PowerPoint Presentation</vt:lpstr>
      <vt:lpstr>Peter Kral</vt:lpstr>
      <vt:lpstr>Phil Helmer</vt:lpstr>
      <vt:lpstr>Intended Audience</vt:lpstr>
      <vt:lpstr>Agenda</vt:lpstr>
      <vt:lpstr>PowerPoint Presentation</vt:lpstr>
      <vt:lpstr>Palette</vt:lpstr>
      <vt:lpstr>Agenda</vt:lpstr>
      <vt:lpstr>Titles are set 36 Segoe UI</vt:lpstr>
      <vt:lpstr>Two column layout</vt:lpstr>
      <vt:lpstr>Two column layout with icons</vt:lpstr>
      <vt:lpstr>Table Style</vt:lpstr>
      <vt:lpstr>Slide for Developer’s Software Code</vt:lpstr>
      <vt:lpstr>Demo Title</vt:lpstr>
      <vt:lpstr>Video Title</vt:lpstr>
      <vt:lpstr>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Peter Kral</cp:lastModifiedBy>
  <cp:revision>601</cp:revision>
  <dcterms:created xsi:type="dcterms:W3CDTF">2013-07-12T18:23:55Z</dcterms:created>
  <dcterms:modified xsi:type="dcterms:W3CDTF">2018-08-03T02:33:53Z</dcterms:modified>
</cp:coreProperties>
</file>