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139B-CCD8-48CD-A978-EE14CBB02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150" dirty="0"/>
              <a:t>C</a:t>
            </a:r>
            <a:r>
              <a:rPr lang="de-DE" dirty="0"/>
              <a:t>o</a:t>
            </a:r>
            <a:r>
              <a:rPr lang="en-150" dirty="0"/>
              <a:t>u</a:t>
            </a:r>
            <a:r>
              <a:rPr lang="de-DE" dirty="0"/>
              <a:t>r</a:t>
            </a:r>
            <a:r>
              <a:rPr lang="en-150" dirty="0"/>
              <a:t>s</a:t>
            </a:r>
            <a:r>
              <a:rPr lang="de-DE" dirty="0"/>
              <a:t>e</a:t>
            </a:r>
            <a:r>
              <a:rPr lang="en-150" dirty="0"/>
              <a:t>r</a:t>
            </a:r>
            <a:r>
              <a:rPr lang="de-DE" dirty="0"/>
              <a:t>a</a:t>
            </a:r>
            <a:r>
              <a:rPr lang="en-150" dirty="0"/>
              <a:t> </a:t>
            </a:r>
            <a:r>
              <a:rPr lang="de-DE" dirty="0"/>
              <a:t>c</a:t>
            </a:r>
            <a:r>
              <a:rPr lang="en-150" dirty="0"/>
              <a:t>a</a:t>
            </a:r>
            <a:r>
              <a:rPr lang="de-DE" dirty="0"/>
              <a:t>p</a:t>
            </a:r>
            <a:r>
              <a:rPr lang="en-150" dirty="0"/>
              <a:t>s</a:t>
            </a:r>
            <a:r>
              <a:rPr lang="de-DE" dirty="0"/>
              <a:t>t</a:t>
            </a:r>
            <a:r>
              <a:rPr lang="en-150" dirty="0"/>
              <a:t>o</a:t>
            </a:r>
            <a:r>
              <a:rPr lang="de-DE" dirty="0"/>
              <a:t>n</a:t>
            </a:r>
            <a:r>
              <a:rPr lang="en-150" dirty="0"/>
              <a:t>e</a:t>
            </a:r>
            <a:br>
              <a:rPr lang="en-150" dirty="0"/>
            </a:br>
            <a:br>
              <a:rPr lang="en-150" dirty="0"/>
            </a:br>
            <a:r>
              <a:rPr lang="en-US" sz="2700" dirty="0"/>
              <a:t>Opening a new sushi bar in Saint Petersburg, Russia</a:t>
            </a:r>
            <a:endParaRPr lang="de-D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2ED47-03B2-44F4-A08E-8D859958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 dirty="0"/>
              <a:t>By: Pavel Kravetskiy</a:t>
            </a:r>
            <a:endParaRPr lang="de-DE" dirty="0"/>
          </a:p>
          <a:p>
            <a:r>
              <a:rPr lang="en-150" dirty="0"/>
              <a:t>June 2019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28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5C30-99A2-40BD-BAA1-0FC12E81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2" y="2473951"/>
            <a:ext cx="9905998" cy="1478570"/>
          </a:xfrm>
        </p:spPr>
        <p:txBody>
          <a:bodyPr/>
          <a:lstStyle/>
          <a:p>
            <a:pPr algn="ctr"/>
            <a:r>
              <a:rPr lang="en-150" dirty="0"/>
              <a:t>T</a:t>
            </a:r>
            <a:r>
              <a:rPr lang="de-DE" dirty="0"/>
              <a:t>h</a:t>
            </a:r>
            <a:r>
              <a:rPr lang="en-150" dirty="0"/>
              <a:t>a</a:t>
            </a:r>
            <a:r>
              <a:rPr lang="de-DE" dirty="0"/>
              <a:t>n</a:t>
            </a:r>
            <a:r>
              <a:rPr lang="en-150" dirty="0"/>
              <a:t>k you for your attention!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34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12FF83-C6CD-4223-98C3-641B4757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150" sz="3200" dirty="0"/>
              <a:t>I</a:t>
            </a:r>
            <a:r>
              <a:rPr lang="de-DE" sz="3200" dirty="0"/>
              <a:t>n</a:t>
            </a:r>
            <a:r>
              <a:rPr lang="en-150" sz="3200" dirty="0"/>
              <a:t>t</a:t>
            </a:r>
            <a:r>
              <a:rPr lang="de-DE" sz="3200" dirty="0"/>
              <a:t>r</a:t>
            </a:r>
            <a:r>
              <a:rPr lang="en-150" sz="3200" dirty="0"/>
              <a:t>o</a:t>
            </a:r>
            <a:r>
              <a:rPr lang="de-DE" sz="3200" dirty="0"/>
              <a:t>d</a:t>
            </a:r>
            <a:r>
              <a:rPr lang="en-150" sz="3200" dirty="0"/>
              <a:t>u</a:t>
            </a:r>
            <a:r>
              <a:rPr lang="de-DE" sz="3200" dirty="0"/>
              <a:t>c</a:t>
            </a:r>
            <a:r>
              <a:rPr lang="en-150" sz="3200" dirty="0"/>
              <a:t>t</a:t>
            </a:r>
            <a:r>
              <a:rPr lang="de-DE" sz="3200" dirty="0"/>
              <a:t>i</a:t>
            </a:r>
            <a:r>
              <a:rPr lang="en-150" sz="3200" dirty="0"/>
              <a:t>o</a:t>
            </a:r>
            <a:r>
              <a:rPr lang="de-DE" sz="3200" dirty="0"/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1EFA-B935-4976-83D5-4777145A6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6" r="3364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17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C3BF-DF45-4B7C-9318-D5E60F01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150" sz="1800" dirty="0"/>
              <a:t>S</a:t>
            </a:r>
            <a:r>
              <a:rPr lang="de-DE" sz="1800" dirty="0"/>
              <a:t>a</a:t>
            </a:r>
            <a:r>
              <a:rPr lang="en-150" sz="1800" dirty="0" err="1"/>
              <a:t>i</a:t>
            </a:r>
            <a:r>
              <a:rPr lang="de-DE" sz="1800" dirty="0"/>
              <a:t>n</a:t>
            </a:r>
            <a:r>
              <a:rPr lang="en-150" sz="1800" dirty="0"/>
              <a:t>t </a:t>
            </a:r>
            <a:r>
              <a:rPr lang="de-DE" sz="1800" dirty="0"/>
              <a:t>P</a:t>
            </a:r>
            <a:r>
              <a:rPr lang="en-150" sz="1800" dirty="0"/>
              <a:t>e</a:t>
            </a:r>
            <a:r>
              <a:rPr lang="de-DE" sz="1800" dirty="0"/>
              <a:t>t</a:t>
            </a:r>
            <a:r>
              <a:rPr lang="en-150" sz="1800" dirty="0"/>
              <a:t>e</a:t>
            </a:r>
            <a:r>
              <a:rPr lang="de-DE" sz="1800" dirty="0"/>
              <a:t>r</a:t>
            </a:r>
            <a:r>
              <a:rPr lang="en-150" sz="1800" dirty="0"/>
              <a:t>s</a:t>
            </a:r>
            <a:r>
              <a:rPr lang="de-DE" sz="1800" dirty="0"/>
              <a:t>b</a:t>
            </a:r>
            <a:r>
              <a:rPr lang="en-150" sz="1800" dirty="0"/>
              <a:t>u</a:t>
            </a:r>
            <a:r>
              <a:rPr lang="de-DE" sz="1800" dirty="0"/>
              <a:t>r</a:t>
            </a:r>
            <a:r>
              <a:rPr lang="en-150" sz="1800" dirty="0"/>
              <a:t>g </a:t>
            </a:r>
            <a:r>
              <a:rPr lang="de-DE" sz="1800" dirty="0"/>
              <a:t>o</a:t>
            </a:r>
            <a:r>
              <a:rPr lang="en-150" sz="1800" dirty="0"/>
              <a:t>v</a:t>
            </a:r>
            <a:r>
              <a:rPr lang="de-DE" sz="1800" dirty="0"/>
              <a:t>e</a:t>
            </a:r>
            <a:r>
              <a:rPr lang="en-150" sz="1800" dirty="0"/>
              <a:t>r</a:t>
            </a:r>
            <a:r>
              <a:rPr lang="de-DE" sz="1800" dirty="0"/>
              <a:t>v</a:t>
            </a:r>
            <a:r>
              <a:rPr lang="en-150" sz="1800" dirty="0" err="1"/>
              <a:t>i</a:t>
            </a:r>
            <a:r>
              <a:rPr lang="de-DE" sz="1800" dirty="0"/>
              <a:t>e</a:t>
            </a:r>
            <a:r>
              <a:rPr lang="en-150" sz="1800" dirty="0"/>
              <a:t>w</a:t>
            </a:r>
          </a:p>
          <a:p>
            <a:pPr lvl="1"/>
            <a:r>
              <a:rPr lang="en-150" sz="1800" dirty="0"/>
              <a:t>Description</a:t>
            </a:r>
          </a:p>
          <a:p>
            <a:pPr lvl="1"/>
            <a:r>
              <a:rPr lang="en-150" sz="1800" dirty="0"/>
              <a:t>Location</a:t>
            </a:r>
          </a:p>
          <a:p>
            <a:pPr lvl="1"/>
            <a:r>
              <a:rPr lang="en-150" sz="1800" dirty="0"/>
              <a:t>Business pe</a:t>
            </a:r>
            <a:r>
              <a:rPr lang="de-DE" sz="1800" dirty="0"/>
              <a:t>r</a:t>
            </a:r>
            <a:r>
              <a:rPr lang="en-150" sz="1800" dirty="0"/>
              <a:t>s</a:t>
            </a:r>
            <a:r>
              <a:rPr lang="de-DE" sz="1800" dirty="0"/>
              <a:t>p</a:t>
            </a:r>
            <a:r>
              <a:rPr lang="en-150" sz="1800" dirty="0"/>
              <a:t>e</a:t>
            </a:r>
            <a:r>
              <a:rPr lang="de-DE" sz="1800" dirty="0"/>
              <a:t>c</a:t>
            </a:r>
            <a:r>
              <a:rPr lang="en-150" sz="1800" dirty="0"/>
              <a:t>t</a:t>
            </a:r>
            <a:r>
              <a:rPr lang="de-DE" sz="1800" dirty="0"/>
              <a:t>i</a:t>
            </a:r>
            <a:r>
              <a:rPr lang="en-150" sz="1800" dirty="0"/>
              <a:t>v</a:t>
            </a:r>
            <a:r>
              <a:rPr lang="de-DE" sz="1800" dirty="0"/>
              <a:t>e</a:t>
            </a:r>
            <a:endParaRPr lang="en-150" sz="1800" dirty="0"/>
          </a:p>
        </p:txBody>
      </p:sp>
    </p:spTree>
    <p:extLst>
      <p:ext uri="{BB962C8B-B14F-4D97-AF65-F5344CB8AC3E}">
        <p14:creationId xmlns:p14="http://schemas.microsoft.com/office/powerpoint/2010/main" val="288102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B3AD-AC18-449D-A36C-D2756360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B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in</a:t>
            </a:r>
            <a:r>
              <a:rPr lang="en-150" dirty="0"/>
              <a:t>e</a:t>
            </a:r>
            <a:r>
              <a:rPr lang="de-DE" dirty="0"/>
              <a:t>s</a:t>
            </a:r>
            <a:r>
              <a:rPr lang="en-150" dirty="0"/>
              <a:t>s </a:t>
            </a:r>
            <a:r>
              <a:rPr lang="de-DE" dirty="0"/>
              <a:t>p</a:t>
            </a:r>
            <a:r>
              <a:rPr lang="en-150" dirty="0"/>
              <a:t>r</a:t>
            </a:r>
            <a:r>
              <a:rPr lang="de-DE" dirty="0"/>
              <a:t>o</a:t>
            </a:r>
            <a:r>
              <a:rPr lang="en-150" dirty="0"/>
              <a:t>b</a:t>
            </a:r>
            <a:r>
              <a:rPr lang="de-DE" dirty="0"/>
              <a:t>l</a:t>
            </a:r>
            <a:r>
              <a:rPr lang="en-150" dirty="0"/>
              <a:t>e</a:t>
            </a:r>
            <a:r>
              <a:rPr lang="de-DE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FA1C-195C-44F4-8B3C-E23393B9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B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i</a:t>
            </a:r>
            <a:r>
              <a:rPr lang="en-150" dirty="0"/>
              <a:t>n</a:t>
            </a:r>
            <a:r>
              <a:rPr lang="de-DE" dirty="0"/>
              <a:t>e</a:t>
            </a:r>
            <a:r>
              <a:rPr lang="en-150" dirty="0"/>
              <a:t>s</a:t>
            </a:r>
            <a:r>
              <a:rPr lang="de-DE" dirty="0"/>
              <a:t>s</a:t>
            </a:r>
            <a:r>
              <a:rPr lang="en-150" dirty="0"/>
              <a:t> </a:t>
            </a:r>
            <a:r>
              <a:rPr lang="de-DE" dirty="0"/>
              <a:t>q</a:t>
            </a:r>
            <a:r>
              <a:rPr lang="en-150" dirty="0"/>
              <a:t>u</a:t>
            </a:r>
            <a:r>
              <a:rPr lang="de-DE" dirty="0"/>
              <a:t>e</a:t>
            </a:r>
            <a:r>
              <a:rPr lang="en-150" dirty="0"/>
              <a:t>s</a:t>
            </a:r>
            <a:r>
              <a:rPr lang="de-DE" dirty="0"/>
              <a:t>t</a:t>
            </a:r>
            <a:r>
              <a:rPr lang="en-150" dirty="0" err="1"/>
              <a:t>i</a:t>
            </a:r>
            <a:r>
              <a:rPr lang="de-DE" dirty="0"/>
              <a:t>o</a:t>
            </a:r>
            <a:r>
              <a:rPr lang="en-150" dirty="0"/>
              <a:t>n: </a:t>
            </a:r>
            <a:r>
              <a:rPr lang="en-US" dirty="0"/>
              <a:t>Which neighborhoods would be a good choice for opening a new sushi bar in Saint Petersburg, Russia?</a:t>
            </a:r>
            <a:endParaRPr lang="en-150" dirty="0"/>
          </a:p>
          <a:p>
            <a:r>
              <a:rPr lang="en-150" dirty="0"/>
              <a:t>A</a:t>
            </a:r>
            <a:r>
              <a:rPr lang="de-DE" dirty="0"/>
              <a:t>n</a:t>
            </a:r>
            <a:r>
              <a:rPr lang="en-150" dirty="0"/>
              <a:t>a</a:t>
            </a:r>
            <a:r>
              <a:rPr lang="de-DE" dirty="0"/>
              <a:t>l</a:t>
            </a:r>
            <a:r>
              <a:rPr lang="en-150" dirty="0" err="1"/>
              <a:t>ysis</a:t>
            </a:r>
            <a:r>
              <a:rPr lang="en-150" dirty="0"/>
              <a:t> and selection of the best </a:t>
            </a:r>
            <a:r>
              <a:rPr lang="en-150" dirty="0" err="1"/>
              <a:t>locat</a:t>
            </a:r>
            <a:r>
              <a:rPr lang="de-DE" dirty="0"/>
              <a:t>i</a:t>
            </a:r>
            <a:r>
              <a:rPr lang="en-150" dirty="0"/>
              <a:t>o</a:t>
            </a:r>
            <a:r>
              <a:rPr lang="de-DE" dirty="0"/>
              <a:t>n</a:t>
            </a:r>
            <a:r>
              <a:rPr lang="en-150" dirty="0"/>
              <a:t> </a:t>
            </a:r>
            <a:r>
              <a:rPr lang="de-DE" dirty="0"/>
              <a:t>f</a:t>
            </a:r>
            <a:r>
              <a:rPr lang="en-150" dirty="0"/>
              <a:t>o</a:t>
            </a:r>
            <a:r>
              <a:rPr lang="de-DE" dirty="0"/>
              <a:t>r</a:t>
            </a:r>
            <a:r>
              <a:rPr lang="en-150" dirty="0"/>
              <a:t> </a:t>
            </a:r>
            <a:r>
              <a:rPr lang="de-DE" dirty="0"/>
              <a:t>a</a:t>
            </a:r>
            <a:r>
              <a:rPr lang="en-150" dirty="0"/>
              <a:t> </a:t>
            </a:r>
            <a:r>
              <a:rPr lang="de-DE" dirty="0"/>
              <a:t>s</a:t>
            </a:r>
            <a:r>
              <a:rPr lang="en-150" dirty="0"/>
              <a:t>u</a:t>
            </a:r>
            <a:r>
              <a:rPr lang="de-DE" dirty="0"/>
              <a:t>s</a:t>
            </a:r>
            <a:r>
              <a:rPr lang="en-150" dirty="0"/>
              <a:t>h</a:t>
            </a:r>
            <a:r>
              <a:rPr lang="de-DE" dirty="0"/>
              <a:t>i</a:t>
            </a:r>
            <a:r>
              <a:rPr lang="en-150" dirty="0"/>
              <a:t> </a:t>
            </a:r>
            <a:r>
              <a:rPr lang="de-DE" dirty="0"/>
              <a:t>b</a:t>
            </a:r>
            <a:r>
              <a:rPr lang="en-150" dirty="0"/>
              <a:t>a</a:t>
            </a:r>
            <a:r>
              <a:rPr lang="de-DE" dirty="0"/>
              <a:t>r</a:t>
            </a:r>
            <a:endParaRPr lang="en-150" dirty="0"/>
          </a:p>
          <a:p>
            <a:pPr lvl="1"/>
            <a:r>
              <a:rPr lang="en-150" dirty="0"/>
              <a:t>Using exploratory data anal</a:t>
            </a:r>
            <a:r>
              <a:rPr lang="de-DE" dirty="0"/>
              <a:t>y</a:t>
            </a:r>
            <a:r>
              <a:rPr lang="en-150" dirty="0"/>
              <a:t>s</a:t>
            </a:r>
            <a:r>
              <a:rPr lang="de-DE" dirty="0"/>
              <a:t>i</a:t>
            </a:r>
            <a:r>
              <a:rPr lang="en-150" dirty="0"/>
              <a:t>s</a:t>
            </a:r>
          </a:p>
          <a:p>
            <a:pPr lvl="1"/>
            <a:r>
              <a:rPr lang="en-150" dirty="0"/>
              <a:t>Using clustering </a:t>
            </a:r>
            <a:r>
              <a:rPr lang="en-150" dirty="0" err="1"/>
              <a:t>algo</a:t>
            </a:r>
            <a:r>
              <a:rPr lang="de-DE" dirty="0"/>
              <a:t>r</a:t>
            </a:r>
            <a:r>
              <a:rPr lang="en-150" dirty="0" err="1"/>
              <a:t>i</a:t>
            </a:r>
            <a:r>
              <a:rPr lang="de-DE" dirty="0"/>
              <a:t>t</a:t>
            </a:r>
            <a:r>
              <a:rPr lang="en-150" dirty="0"/>
              <a:t>h</a:t>
            </a:r>
            <a:r>
              <a:rPr lang="de-DE" dirty="0"/>
              <a:t>m</a:t>
            </a:r>
            <a:endParaRPr lang="en-150" dirty="0"/>
          </a:p>
          <a:p>
            <a:r>
              <a:rPr lang="en-150" dirty="0"/>
              <a:t>Success </a:t>
            </a:r>
            <a:r>
              <a:rPr lang="en-150" dirty="0" err="1"/>
              <a:t>criteri</a:t>
            </a:r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5589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648D-B408-4F8D-97FB-5377C5F2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de-DE" dirty="0"/>
              <a:t>a</a:t>
            </a:r>
            <a:r>
              <a:rPr lang="en-150" dirty="0"/>
              <a:t>t</a:t>
            </a:r>
            <a:r>
              <a:rPr lang="de-DE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359C-8D10-4E36-B75D-C4207051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</a:t>
            </a:r>
            <a:r>
              <a:rPr lang="en-150" dirty="0"/>
              <a:t>a</a:t>
            </a:r>
            <a:r>
              <a:rPr lang="de-DE" dirty="0"/>
              <a:t>t</a:t>
            </a:r>
            <a:r>
              <a:rPr lang="en-150" dirty="0"/>
              <a:t>a required:</a:t>
            </a:r>
          </a:p>
          <a:p>
            <a:pPr lvl="0"/>
            <a:r>
              <a:rPr lang="en-150" dirty="0"/>
              <a:t>List of neighbourhoods in Saint Petersburg</a:t>
            </a:r>
            <a:endParaRPr lang="de-DE" dirty="0"/>
          </a:p>
          <a:p>
            <a:pPr lvl="0"/>
            <a:r>
              <a:rPr lang="en-150" dirty="0"/>
              <a:t>Latitude and longitude coordinates of those neighbourhoods</a:t>
            </a:r>
            <a:endParaRPr lang="de-DE" dirty="0"/>
          </a:p>
          <a:p>
            <a:pPr lvl="0"/>
            <a:r>
              <a:rPr lang="en-150" dirty="0"/>
              <a:t>Venue data, particularly data related to sushi bars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83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2201-C2E5-4E68-9A58-2319870D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150"/>
              <a:t>D</a:t>
            </a:r>
            <a:r>
              <a:rPr lang="de-DE"/>
              <a:t>a</a:t>
            </a:r>
            <a:r>
              <a:rPr lang="en-150"/>
              <a:t>t</a:t>
            </a:r>
            <a:r>
              <a:rPr lang="de-DE"/>
              <a:t>a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391F3-D7EB-482E-A30B-A3A16BE1D2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92327"/>
            <a:ext cx="9906000" cy="24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F3AB-7B6C-4E86-8A1D-613D23F4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de-DE" dirty="0"/>
              <a:t>e</a:t>
            </a:r>
            <a:r>
              <a:rPr lang="en-150" dirty="0"/>
              <a:t>t</a:t>
            </a:r>
            <a:r>
              <a:rPr lang="de-DE" dirty="0"/>
              <a:t>h</a:t>
            </a:r>
            <a:r>
              <a:rPr lang="en-150" dirty="0"/>
              <a:t>o</a:t>
            </a:r>
            <a:r>
              <a:rPr lang="de-DE" dirty="0"/>
              <a:t>d</a:t>
            </a:r>
            <a:r>
              <a:rPr lang="en-150" dirty="0"/>
              <a:t>o</a:t>
            </a:r>
            <a:r>
              <a:rPr lang="de-DE" dirty="0"/>
              <a:t>l</a:t>
            </a:r>
            <a:r>
              <a:rPr lang="en-150" dirty="0"/>
              <a:t>o</a:t>
            </a:r>
            <a:r>
              <a:rPr lang="de-DE" dirty="0"/>
              <a:t>g</a:t>
            </a:r>
            <a:r>
              <a:rPr lang="en-150" dirty="0"/>
              <a:t>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AD9B-7D4B-4378-90F3-55CCDEF2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/>
          </a:p>
          <a:p>
            <a:r>
              <a:rPr lang="en-US" dirty="0"/>
              <a:t>Web scraping Wikipedia page for </a:t>
            </a:r>
            <a:r>
              <a:rPr lang="en-US" dirty="0" err="1"/>
              <a:t>neighbourhoods</a:t>
            </a:r>
            <a:r>
              <a:rPr lang="en-US" dirty="0"/>
              <a:t> list</a:t>
            </a:r>
            <a:endParaRPr lang="en-150" dirty="0"/>
          </a:p>
          <a:p>
            <a:r>
              <a:rPr lang="en-150" dirty="0"/>
              <a:t>Cleaning </a:t>
            </a:r>
            <a:r>
              <a:rPr lang="de-DE" dirty="0"/>
              <a:t>o</a:t>
            </a:r>
            <a:r>
              <a:rPr lang="en-150" dirty="0"/>
              <a:t>f the data</a:t>
            </a:r>
            <a:endParaRPr lang="en-US" dirty="0"/>
          </a:p>
          <a:p>
            <a:r>
              <a:rPr lang="en-US" dirty="0"/>
              <a:t>Get latitude and longitude coordinates using Geocoder</a:t>
            </a:r>
          </a:p>
          <a:p>
            <a:r>
              <a:rPr lang="en-US" dirty="0"/>
              <a:t>Use Foursquare API to get venue data</a:t>
            </a:r>
          </a:p>
          <a:p>
            <a:r>
              <a:rPr lang="en-US" dirty="0"/>
              <a:t>Group data by </a:t>
            </a:r>
            <a:r>
              <a:rPr lang="en-US" dirty="0" err="1"/>
              <a:t>neighbourhood</a:t>
            </a:r>
            <a:r>
              <a:rPr lang="en-US" dirty="0"/>
              <a:t> and taking the mean of the frequency of occurrence of each venue category</a:t>
            </a:r>
          </a:p>
          <a:p>
            <a:r>
              <a:rPr lang="de-DE" dirty="0"/>
              <a:t>Filter</a:t>
            </a:r>
            <a:r>
              <a:rPr lang="en-150" dirty="0"/>
              <a:t> venue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en-150" dirty="0"/>
              <a:t>b</a:t>
            </a:r>
            <a:r>
              <a:rPr lang="de-DE" dirty="0"/>
              <a:t>y</a:t>
            </a:r>
            <a:r>
              <a:rPr lang="en-150" dirty="0"/>
              <a:t> </a:t>
            </a:r>
            <a:r>
              <a:rPr lang="de-DE" dirty="0"/>
              <a:t>s</a:t>
            </a:r>
            <a:r>
              <a:rPr lang="en-150" dirty="0"/>
              <a:t>u</a:t>
            </a:r>
            <a:r>
              <a:rPr lang="de-DE" dirty="0"/>
              <a:t>s</a:t>
            </a:r>
            <a:r>
              <a:rPr lang="en-150" dirty="0"/>
              <a:t>h</a:t>
            </a:r>
            <a:r>
              <a:rPr lang="de-DE" dirty="0"/>
              <a:t>i</a:t>
            </a:r>
            <a:r>
              <a:rPr lang="en-150" dirty="0"/>
              <a:t> </a:t>
            </a:r>
            <a:r>
              <a:rPr lang="de-DE" dirty="0"/>
              <a:t>b</a:t>
            </a:r>
            <a:r>
              <a:rPr lang="en-150" dirty="0"/>
              <a:t>a</a:t>
            </a:r>
            <a:r>
              <a:rPr lang="de-DE" dirty="0"/>
              <a:t>r</a:t>
            </a:r>
          </a:p>
          <a:p>
            <a:r>
              <a:rPr lang="en-US" dirty="0"/>
              <a:t>Perform clustering on the data by using k-means clustering</a:t>
            </a:r>
          </a:p>
          <a:p>
            <a:r>
              <a:rPr lang="de-DE" dirty="0" err="1"/>
              <a:t>Visualize</a:t>
            </a:r>
            <a:r>
              <a:rPr lang="en-150" dirty="0"/>
              <a:t> </a:t>
            </a:r>
            <a:r>
              <a:rPr lang="de-DE" dirty="0" err="1"/>
              <a:t>the</a:t>
            </a:r>
            <a:r>
              <a:rPr lang="en-150" dirty="0"/>
              <a:t> </a:t>
            </a:r>
            <a:r>
              <a:rPr lang="de-DE" dirty="0" err="1"/>
              <a:t>clusters</a:t>
            </a:r>
            <a:r>
              <a:rPr lang="en-150" dirty="0"/>
              <a:t> </a:t>
            </a:r>
            <a:r>
              <a:rPr lang="de-DE" dirty="0"/>
              <a:t>in</a:t>
            </a:r>
            <a:r>
              <a:rPr lang="en-150" dirty="0"/>
              <a:t> </a:t>
            </a:r>
            <a:r>
              <a:rPr lang="de-DE" dirty="0"/>
              <a:t>a</a:t>
            </a:r>
            <a:r>
              <a:rPr lang="en-150" dirty="0"/>
              <a:t> </a:t>
            </a:r>
            <a:r>
              <a:rPr lang="de-DE" dirty="0" err="1"/>
              <a:t>map</a:t>
            </a:r>
            <a:r>
              <a:rPr lang="en-150" dirty="0"/>
              <a:t> </a:t>
            </a:r>
            <a:r>
              <a:rPr lang="de-DE" dirty="0" err="1"/>
              <a:t>using</a:t>
            </a:r>
            <a:r>
              <a:rPr lang="en-150" dirty="0"/>
              <a:t> </a:t>
            </a:r>
            <a:r>
              <a:rPr lang="de-DE" dirty="0"/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309831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6" name="Rectangle 13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AD0D3-A200-45A1-96E3-D73FDE3B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150" sz="3200"/>
              <a:t>R</a:t>
            </a:r>
            <a:r>
              <a:rPr lang="de-DE" sz="3200"/>
              <a:t>e</a:t>
            </a:r>
            <a:r>
              <a:rPr lang="en-150" sz="3200"/>
              <a:t>s</a:t>
            </a:r>
            <a:r>
              <a:rPr lang="de-DE" sz="3200"/>
              <a:t>u</a:t>
            </a:r>
            <a:r>
              <a:rPr lang="en-150" sz="3200"/>
              <a:t>l</a:t>
            </a:r>
            <a:r>
              <a:rPr lang="de-DE" sz="3200"/>
              <a:t>t</a:t>
            </a:r>
            <a:r>
              <a:rPr lang="en-150" sz="3200"/>
              <a:t>s</a:t>
            </a:r>
            <a:endParaRPr lang="de-DE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D70D0-64DE-4078-A533-BD84A602F352}"/>
              </a:ext>
            </a:extLst>
          </p:cNvPr>
          <p:cNvPicPr/>
          <p:nvPr/>
        </p:nvPicPr>
        <p:blipFill rotWithShape="1">
          <a:blip r:embed="rId4"/>
          <a:srcRect l="5922" r="28499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4834-8470-4F0A-A8C8-AEF136133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6"/>
            <a:ext cx="3724656" cy="38849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Categorized the </a:t>
            </a:r>
            <a:r>
              <a:rPr lang="en-US" dirty="0" err="1"/>
              <a:t>neighbourhoods</a:t>
            </a:r>
            <a:r>
              <a:rPr lang="en-US" dirty="0"/>
              <a:t> into 3 clusters :</a:t>
            </a:r>
          </a:p>
          <a:p>
            <a:r>
              <a:rPr lang="en-US" dirty="0"/>
              <a:t>Cluster </a:t>
            </a:r>
            <a:r>
              <a:rPr lang="en-150" dirty="0"/>
              <a:t>0</a:t>
            </a:r>
            <a:r>
              <a:rPr lang="en-US" dirty="0"/>
              <a:t>: </a:t>
            </a:r>
            <a:r>
              <a:rPr lang="en-US" dirty="0" err="1"/>
              <a:t>Neighbourhoods</a:t>
            </a:r>
            <a:r>
              <a:rPr lang="en-US" dirty="0"/>
              <a:t> with low number to no existence of </a:t>
            </a:r>
            <a:r>
              <a:rPr lang="en-150" dirty="0"/>
              <a:t>s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h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de-DE" dirty="0"/>
              <a:t>b</a:t>
            </a:r>
            <a:r>
              <a:rPr lang="en-150" dirty="0"/>
              <a:t>a</a:t>
            </a:r>
            <a:r>
              <a:rPr lang="de-DE" dirty="0"/>
              <a:t>r</a:t>
            </a:r>
            <a:r>
              <a:rPr lang="en-150" dirty="0"/>
              <a:t>s</a:t>
            </a:r>
          </a:p>
          <a:p>
            <a:r>
              <a:rPr lang="en-US" dirty="0"/>
              <a:t>Cluster </a:t>
            </a:r>
            <a:r>
              <a:rPr lang="en-150" dirty="0"/>
              <a:t>1</a:t>
            </a:r>
            <a:r>
              <a:rPr lang="en-US" dirty="0"/>
              <a:t>: </a:t>
            </a:r>
            <a:r>
              <a:rPr lang="en-US" dirty="0" err="1"/>
              <a:t>Neighbourhoods</a:t>
            </a:r>
            <a:r>
              <a:rPr lang="en-US" dirty="0"/>
              <a:t> with moderate number of </a:t>
            </a:r>
            <a:r>
              <a:rPr lang="en-150" dirty="0"/>
              <a:t>s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h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de-DE" dirty="0"/>
              <a:t>b</a:t>
            </a:r>
            <a:r>
              <a:rPr lang="en-150" dirty="0"/>
              <a:t>a</a:t>
            </a:r>
            <a:r>
              <a:rPr lang="de-DE" dirty="0"/>
              <a:t>r</a:t>
            </a:r>
            <a:r>
              <a:rPr lang="en-150" dirty="0"/>
              <a:t>s</a:t>
            </a:r>
            <a:endParaRPr lang="en-US" dirty="0"/>
          </a:p>
          <a:p>
            <a:r>
              <a:rPr lang="en-US" dirty="0"/>
              <a:t>Cluster 2: </a:t>
            </a:r>
            <a:r>
              <a:rPr lang="en-US" dirty="0" err="1"/>
              <a:t>Neighbourhoods</a:t>
            </a:r>
            <a:r>
              <a:rPr lang="en-US" dirty="0"/>
              <a:t> with high concentration of </a:t>
            </a:r>
            <a:r>
              <a:rPr lang="en-150" dirty="0"/>
              <a:t>s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h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de-DE" dirty="0"/>
              <a:t>b</a:t>
            </a:r>
            <a:r>
              <a:rPr lang="en-150" dirty="0"/>
              <a:t>a</a:t>
            </a:r>
            <a:r>
              <a:rPr lang="de-DE" dirty="0"/>
              <a:t>r</a:t>
            </a:r>
            <a:r>
              <a:rPr lang="en-15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DFF3-D257-4B32-844E-61597252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de-DE" dirty="0"/>
              <a:t>i</a:t>
            </a:r>
            <a:r>
              <a:rPr lang="en-150" dirty="0"/>
              <a:t>s</a:t>
            </a:r>
            <a:r>
              <a:rPr lang="de-DE" dirty="0"/>
              <a:t>c</a:t>
            </a:r>
            <a:r>
              <a:rPr lang="en-150" dirty="0"/>
              <a:t>u</a:t>
            </a:r>
            <a:r>
              <a:rPr lang="de-DE" dirty="0"/>
              <a:t>s</a:t>
            </a:r>
            <a:r>
              <a:rPr lang="en-150" dirty="0"/>
              <a:t>s</a:t>
            </a:r>
            <a:r>
              <a:rPr lang="de-DE" dirty="0"/>
              <a:t>i</a:t>
            </a:r>
            <a:r>
              <a:rPr lang="en-150" dirty="0"/>
              <a:t>o</a:t>
            </a:r>
            <a:r>
              <a:rPr lang="de-DE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CEF9-90E0-4839-BA5E-3E52E013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</a:t>
            </a:r>
            <a:r>
              <a:rPr lang="en-150" dirty="0" err="1"/>
              <a:t>ost</a:t>
            </a:r>
            <a:r>
              <a:rPr lang="en-150" dirty="0"/>
              <a:t> of the sushi bars are concentrated around the central area of </a:t>
            </a:r>
            <a:r>
              <a:rPr lang="de-DE" dirty="0"/>
              <a:t>t</a:t>
            </a:r>
            <a:r>
              <a:rPr lang="en-150" dirty="0"/>
              <a:t>h</a:t>
            </a:r>
            <a:r>
              <a:rPr lang="de-DE" dirty="0"/>
              <a:t>e</a:t>
            </a:r>
            <a:r>
              <a:rPr lang="en-150" dirty="0"/>
              <a:t> </a:t>
            </a:r>
            <a:r>
              <a:rPr lang="de-DE" dirty="0"/>
              <a:t>c</a:t>
            </a:r>
            <a:r>
              <a:rPr lang="en-150" dirty="0" err="1"/>
              <a:t>i</a:t>
            </a:r>
            <a:r>
              <a:rPr lang="de-DE" dirty="0"/>
              <a:t>t</a:t>
            </a:r>
            <a:r>
              <a:rPr lang="en-150" dirty="0"/>
              <a:t>y</a:t>
            </a:r>
          </a:p>
          <a:p>
            <a:r>
              <a:rPr lang="de-DE" dirty="0"/>
              <a:t>H</a:t>
            </a:r>
            <a:r>
              <a:rPr lang="en-150" dirty="0" err="1"/>
              <a:t>ighest</a:t>
            </a:r>
            <a:r>
              <a:rPr lang="en-150" dirty="0"/>
              <a:t> number in cluster 2 and moderate number in cluster 1</a:t>
            </a:r>
          </a:p>
          <a:p>
            <a:r>
              <a:rPr lang="en-150" dirty="0"/>
              <a:t>Cluster 0 has very low number to no sushi bars</a:t>
            </a:r>
            <a:endParaRPr lang="de-DE" dirty="0"/>
          </a:p>
          <a:p>
            <a:r>
              <a:rPr lang="en-US" dirty="0"/>
              <a:t>Findings of this project will help the relevant stakeholders to capitalize on the opportunities on high potential locations while avoiding overcrowded areas in their decisions to open a new </a:t>
            </a:r>
            <a:r>
              <a:rPr lang="en-150" dirty="0"/>
              <a:t>s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h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de-DE" dirty="0"/>
              <a:t>b</a:t>
            </a:r>
            <a:r>
              <a:rPr lang="en-150" dirty="0"/>
              <a:t>a</a:t>
            </a:r>
            <a:r>
              <a:rPr lang="de-DE" dirty="0"/>
              <a:t>r</a:t>
            </a:r>
            <a:r>
              <a:rPr lang="en-150" dirty="0"/>
              <a:t> </a:t>
            </a:r>
            <a:r>
              <a:rPr lang="de-DE" dirty="0"/>
              <a:t>i</a:t>
            </a:r>
            <a:r>
              <a:rPr lang="en-150" dirty="0"/>
              <a:t>n </a:t>
            </a:r>
            <a:r>
              <a:rPr lang="de-DE" dirty="0"/>
              <a:t>S</a:t>
            </a:r>
            <a:r>
              <a:rPr lang="en-150" dirty="0"/>
              <a:t>a</a:t>
            </a:r>
            <a:r>
              <a:rPr lang="de-DE" dirty="0"/>
              <a:t>i</a:t>
            </a:r>
            <a:r>
              <a:rPr lang="en-150" dirty="0"/>
              <a:t>n</a:t>
            </a:r>
            <a:r>
              <a:rPr lang="de-DE" dirty="0"/>
              <a:t>t</a:t>
            </a:r>
            <a:r>
              <a:rPr lang="en-150" dirty="0"/>
              <a:t> </a:t>
            </a:r>
            <a:r>
              <a:rPr lang="de-DE" dirty="0"/>
              <a:t>P</a:t>
            </a:r>
            <a:r>
              <a:rPr lang="en-150" dirty="0"/>
              <a:t>e</a:t>
            </a:r>
            <a:r>
              <a:rPr lang="de-DE" dirty="0"/>
              <a:t>t</a:t>
            </a:r>
            <a:r>
              <a:rPr lang="en-150" dirty="0"/>
              <a:t>e</a:t>
            </a:r>
            <a:r>
              <a:rPr lang="de-DE" dirty="0"/>
              <a:t>r</a:t>
            </a:r>
            <a:r>
              <a:rPr lang="en-150" dirty="0"/>
              <a:t>s</a:t>
            </a:r>
            <a:r>
              <a:rPr lang="de-DE" dirty="0"/>
              <a:t>b</a:t>
            </a:r>
            <a:r>
              <a:rPr lang="en-150" dirty="0"/>
              <a:t>u</a:t>
            </a:r>
            <a:r>
              <a:rPr lang="de-DE" dirty="0"/>
              <a:t>r</a:t>
            </a:r>
            <a:r>
              <a:rPr lang="en-150"/>
              <a:t>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53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E09-4894-41E9-98B9-9AB4FE08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C</a:t>
            </a:r>
            <a:r>
              <a:rPr lang="de-DE" dirty="0"/>
              <a:t>o</a:t>
            </a:r>
            <a:r>
              <a:rPr lang="en-150" dirty="0"/>
              <a:t>n</a:t>
            </a:r>
            <a:r>
              <a:rPr lang="de-DE" dirty="0"/>
              <a:t>c</a:t>
            </a:r>
            <a:r>
              <a:rPr lang="en-150" dirty="0"/>
              <a:t>l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i</a:t>
            </a:r>
            <a:r>
              <a:rPr lang="en-150" dirty="0"/>
              <a:t>o</a:t>
            </a:r>
            <a:r>
              <a:rPr lang="de-DE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5611-307C-4B1C-90BA-FE463781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</a:t>
            </a:r>
            <a:r>
              <a:rPr lang="en-150" dirty="0"/>
              <a:t> a</a:t>
            </a:r>
            <a:r>
              <a:rPr lang="en-US" dirty="0"/>
              <a:t> new </a:t>
            </a:r>
            <a:r>
              <a:rPr lang="en-150" dirty="0"/>
              <a:t>s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h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de-DE" dirty="0"/>
              <a:t>b</a:t>
            </a:r>
            <a:r>
              <a:rPr lang="en-150" dirty="0"/>
              <a:t>a</a:t>
            </a:r>
            <a:r>
              <a:rPr lang="de-DE" dirty="0"/>
              <a:t>r</a:t>
            </a:r>
            <a:r>
              <a:rPr lang="en-150" dirty="0"/>
              <a:t> </a:t>
            </a:r>
            <a:r>
              <a:rPr lang="en-US" dirty="0"/>
              <a:t>in </a:t>
            </a:r>
            <a:r>
              <a:rPr lang="en-US" dirty="0" err="1"/>
              <a:t>neighbourhoods</a:t>
            </a:r>
            <a:r>
              <a:rPr lang="en-US" dirty="0"/>
              <a:t> in cluster </a:t>
            </a:r>
            <a:r>
              <a:rPr lang="en-150" dirty="0"/>
              <a:t>0</a:t>
            </a:r>
            <a:r>
              <a:rPr lang="en-US" dirty="0"/>
              <a:t> with little to no competition</a:t>
            </a:r>
          </a:p>
          <a:p>
            <a:r>
              <a:rPr lang="en-US" dirty="0"/>
              <a:t>Can also open in </a:t>
            </a:r>
            <a:r>
              <a:rPr lang="en-US" dirty="0" err="1"/>
              <a:t>neighbourhoods</a:t>
            </a:r>
            <a:r>
              <a:rPr lang="en-US" dirty="0"/>
              <a:t> in cluster </a:t>
            </a:r>
            <a:r>
              <a:rPr lang="en-150" dirty="0"/>
              <a:t>1</a:t>
            </a:r>
            <a:r>
              <a:rPr lang="en-US" dirty="0"/>
              <a:t> with moderate competition if have unique selling propositions to stand out from the competition</a:t>
            </a:r>
          </a:p>
          <a:p>
            <a:r>
              <a:rPr lang="en-US" dirty="0"/>
              <a:t>Avoid </a:t>
            </a:r>
            <a:r>
              <a:rPr lang="en-US" dirty="0" err="1"/>
              <a:t>neighbourhoods</a:t>
            </a:r>
            <a:r>
              <a:rPr lang="en-US" dirty="0"/>
              <a:t> in cluster 2, already high concentration of </a:t>
            </a:r>
            <a:r>
              <a:rPr lang="en-150" dirty="0"/>
              <a:t>s</a:t>
            </a:r>
            <a:r>
              <a:rPr lang="de-DE" dirty="0"/>
              <a:t>u</a:t>
            </a:r>
            <a:r>
              <a:rPr lang="en-150" dirty="0"/>
              <a:t>s</a:t>
            </a:r>
            <a:r>
              <a:rPr lang="de-DE" dirty="0"/>
              <a:t>h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de-DE" dirty="0"/>
              <a:t>b</a:t>
            </a:r>
            <a:r>
              <a:rPr lang="en-150" dirty="0"/>
              <a:t>a</a:t>
            </a:r>
            <a:r>
              <a:rPr lang="de-DE" dirty="0"/>
              <a:t>r</a:t>
            </a:r>
            <a:r>
              <a:rPr lang="en-US" dirty="0"/>
              <a:t>s and intense competition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42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544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Coursera capstone  Opening a new sushi bar in Saint Petersburg, Russia</vt:lpstr>
      <vt:lpstr>Introduction</vt:lpstr>
      <vt:lpstr>Business problem</vt:lpstr>
      <vt:lpstr>Data</vt:lpstr>
      <vt:lpstr>Data</vt:lpstr>
      <vt:lpstr>Methodology</vt:lpstr>
      <vt:lpstr>Results</vt:lpstr>
      <vt:lpstr>Discussion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Opening a new sushi bar in Saint Petersburg, Russia</dc:title>
  <dc:creator>Pavel Kravetskiy</dc:creator>
  <cp:lastModifiedBy>Pavel Kravetskiy</cp:lastModifiedBy>
  <cp:revision>9</cp:revision>
  <dcterms:created xsi:type="dcterms:W3CDTF">2019-06-21T10:44:46Z</dcterms:created>
  <dcterms:modified xsi:type="dcterms:W3CDTF">2019-06-21T11:13:59Z</dcterms:modified>
</cp:coreProperties>
</file>