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806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Turnover Ratio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Closet Organizers</c:v>
                </c:pt>
                <c:pt idx="1">
                  <c:v>Hangers</c:v>
                </c:pt>
                <c:pt idx="2">
                  <c:v>Shelf Dividers</c:v>
                </c:pt>
                <c:pt idx="3">
                  <c:v>Storage Bins</c:v>
                </c:pt>
                <c:pt idx="4">
                  <c:v>Underbed Boxes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1.02</c:v>
                </c:pt>
                <c:pt idx="1">
                  <c:v>0.32</c:v>
                </c:pt>
                <c:pt idx="2">
                  <c:v>0.44</c:v>
                </c:pt>
                <c:pt idx="3">
                  <c:v>0.44</c:v>
                </c:pt>
                <c:pt idx="4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80-4D8E-A7EA-ABFBFD5E81F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Inventory Level</c:v>
                </c:pt>
              </c:strCache>
            </c:strRef>
          </c:tx>
          <c:invertIfNegative val="1"/>
          <c:dLbls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Closet Organizers</c:v>
                </c:pt>
                <c:pt idx="1">
                  <c:v>Hangers</c:v>
                </c:pt>
                <c:pt idx="2">
                  <c:v>Shelf Dividers</c:v>
                </c:pt>
                <c:pt idx="3">
                  <c:v>Storage Bins</c:v>
                </c:pt>
                <c:pt idx="4">
                  <c:v>Underbed Boxes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12949</c:v>
                </c:pt>
                <c:pt idx="1">
                  <c:v>16735</c:v>
                </c:pt>
                <c:pt idx="2">
                  <c:v>13236</c:v>
                </c:pt>
                <c:pt idx="3">
                  <c:v>14609</c:v>
                </c:pt>
                <c:pt idx="4">
                  <c:v>15396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2-4832-9FCC-493FEA96B3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Sales Units</c:v>
                </c:pt>
              </c:strCache>
            </c:strRef>
          </c:tx>
          <c:invertIfNegative val="1"/>
          <c:dLbls>
            <c:spPr>
              <a:gradFill>
                <a:gsLst>
                  <a:gs pos="0">
                    <a:schemeClr val="bg2">
                      <a:tint val="90000"/>
                      <a:satMod val="92000"/>
                      <a:lumMod val="120000"/>
                    </a:schemeClr>
                  </a:gs>
                  <a:gs pos="100000">
                    <a:schemeClr val="bg2">
                      <a:shade val="98000"/>
                      <a:satMod val="120000"/>
                      <a:lumMod val="98000"/>
                    </a:schemeClr>
                  </a:gs>
                </a:gsLst>
                <a:path path="circle">
                  <a:fillToRect l="50000" t="50000" r="100000" b="100000"/>
                </a:path>
              </a:gradFill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6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Closet Organizers</c:v>
                </c:pt>
                <c:pt idx="1">
                  <c:v>Hangers</c:v>
                </c:pt>
                <c:pt idx="2">
                  <c:v>Shelf Dividers</c:v>
                </c:pt>
                <c:pt idx="3">
                  <c:v>Storage Bins</c:v>
                </c:pt>
                <c:pt idx="4">
                  <c:v>Underbed Boxes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2469</c:v>
                </c:pt>
                <c:pt idx="1">
                  <c:v>3040</c:v>
                </c:pt>
                <c:pt idx="2">
                  <c:v>2623</c:v>
                </c:pt>
                <c:pt idx="3">
                  <c:v>2957</c:v>
                </c:pt>
                <c:pt idx="4">
                  <c:v>2957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F2-4832-9FCC-493FEA96B39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8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E03F40-9473-4421-A673-B42EC6ACFDB0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5A1982-C66E-43E5-BE18-6EA269A83391}">
      <dgm:prSet custT="1"/>
      <dgm:spPr/>
      <dgm:t>
        <a:bodyPr/>
        <a:lstStyle/>
        <a:p>
          <a:r>
            <a:rPr lang="en-US" sz="2000" b="1" dirty="0"/>
            <a:t>Removed duplicates by Product ID and Warehouse.</a:t>
          </a:r>
        </a:p>
      </dgm:t>
    </dgm:pt>
    <dgm:pt modelId="{E64FE80E-2EA4-4FBF-B8CD-B224870F8A40}" type="parTrans" cxnId="{35D142C8-507A-450E-8AD0-5835C3E65DE5}">
      <dgm:prSet/>
      <dgm:spPr/>
      <dgm:t>
        <a:bodyPr/>
        <a:lstStyle/>
        <a:p>
          <a:endParaRPr lang="en-US"/>
        </a:p>
      </dgm:t>
    </dgm:pt>
    <dgm:pt modelId="{F9131214-9009-4E2D-874E-EB1F66653A4B}" type="sibTrans" cxnId="{35D142C8-507A-450E-8AD0-5835C3E65DE5}">
      <dgm:prSet/>
      <dgm:spPr/>
      <dgm:t>
        <a:bodyPr/>
        <a:lstStyle/>
        <a:p>
          <a:endParaRPr lang="en-US"/>
        </a:p>
      </dgm:t>
    </dgm:pt>
    <dgm:pt modelId="{8E4BB529-83F2-4964-A238-25CC5E0A7E90}">
      <dgm:prSet custT="1"/>
      <dgm:spPr/>
      <dgm:t>
        <a:bodyPr/>
        <a:lstStyle/>
        <a:p>
          <a:r>
            <a:rPr lang="en-US" sz="1900" b="1" dirty="0"/>
            <a:t>Standardized date fields and cleaned null/inconsistent entries.</a:t>
          </a:r>
        </a:p>
      </dgm:t>
    </dgm:pt>
    <dgm:pt modelId="{DDDE9E73-3283-4B6C-AC00-505C6334214A}" type="parTrans" cxnId="{B84D0F52-9226-49D2-B85E-71C88BBCC42A}">
      <dgm:prSet/>
      <dgm:spPr/>
      <dgm:t>
        <a:bodyPr/>
        <a:lstStyle/>
        <a:p>
          <a:endParaRPr lang="en-US"/>
        </a:p>
      </dgm:t>
    </dgm:pt>
    <dgm:pt modelId="{43E9BF79-83A6-4BD1-BC72-99D6418F952B}" type="sibTrans" cxnId="{B84D0F52-9226-49D2-B85E-71C88BBCC42A}">
      <dgm:prSet/>
      <dgm:spPr/>
      <dgm:t>
        <a:bodyPr/>
        <a:lstStyle/>
        <a:p>
          <a:endParaRPr lang="en-US"/>
        </a:p>
      </dgm:t>
    </dgm:pt>
    <dgm:pt modelId="{BE5C9169-964C-4415-BB5A-43444593CE69}">
      <dgm:prSet/>
      <dgm:spPr/>
      <dgm:t>
        <a:bodyPr/>
        <a:lstStyle/>
        <a:p>
          <a:r>
            <a:rPr lang="en-US" b="1" dirty="0"/>
            <a:t>Added calculated columns for Days Since Restock and Turnover Ratio.</a:t>
          </a:r>
        </a:p>
      </dgm:t>
    </dgm:pt>
    <dgm:pt modelId="{FF2BBE38-1E2C-4807-9A0F-8538C07CF09A}" type="parTrans" cxnId="{917036E4-A617-40AD-9D2C-E135A0B1EB01}">
      <dgm:prSet/>
      <dgm:spPr/>
      <dgm:t>
        <a:bodyPr/>
        <a:lstStyle/>
        <a:p>
          <a:endParaRPr lang="en-US"/>
        </a:p>
      </dgm:t>
    </dgm:pt>
    <dgm:pt modelId="{0D315865-EB86-44FA-9D64-62F3D4480DF5}" type="sibTrans" cxnId="{917036E4-A617-40AD-9D2C-E135A0B1EB01}">
      <dgm:prSet/>
      <dgm:spPr/>
      <dgm:t>
        <a:bodyPr/>
        <a:lstStyle/>
        <a:p>
          <a:endParaRPr lang="en-US"/>
        </a:p>
      </dgm:t>
    </dgm:pt>
    <dgm:pt modelId="{1EA28FD9-1181-4ACB-AA41-2DD7312BE56C}">
      <dgm:prSet custT="1"/>
      <dgm:spPr/>
      <dgm:t>
        <a:bodyPr/>
        <a:lstStyle/>
        <a:p>
          <a:r>
            <a:rPr lang="en-US" sz="2000" b="1" dirty="0"/>
            <a:t>Created a structured dataset for analysis in Excel.</a:t>
          </a:r>
        </a:p>
      </dgm:t>
    </dgm:pt>
    <dgm:pt modelId="{6724A643-6A10-482E-BAB9-B19370D65CB4}" type="parTrans" cxnId="{89420B55-EBF3-42EB-9A94-822473A70B1C}">
      <dgm:prSet/>
      <dgm:spPr/>
      <dgm:t>
        <a:bodyPr/>
        <a:lstStyle/>
        <a:p>
          <a:endParaRPr lang="en-US"/>
        </a:p>
      </dgm:t>
    </dgm:pt>
    <dgm:pt modelId="{7FB8098E-0D31-487D-AB78-8F63CF2EC8FA}" type="sibTrans" cxnId="{89420B55-EBF3-42EB-9A94-822473A70B1C}">
      <dgm:prSet/>
      <dgm:spPr/>
      <dgm:t>
        <a:bodyPr/>
        <a:lstStyle/>
        <a:p>
          <a:endParaRPr lang="en-US"/>
        </a:p>
      </dgm:t>
    </dgm:pt>
    <dgm:pt modelId="{30DC5D07-3980-4A80-88D1-E756422B5D58}" type="pres">
      <dgm:prSet presAssocID="{1AE03F40-9473-4421-A673-B42EC6ACFDB0}" presName="matrix" presStyleCnt="0">
        <dgm:presLayoutVars>
          <dgm:chMax val="1"/>
          <dgm:dir/>
          <dgm:resizeHandles val="exact"/>
        </dgm:presLayoutVars>
      </dgm:prSet>
      <dgm:spPr/>
    </dgm:pt>
    <dgm:pt modelId="{26FB499F-6230-416A-BF0E-85E87F2A827C}" type="pres">
      <dgm:prSet presAssocID="{1AE03F40-9473-4421-A673-B42EC6ACFDB0}" presName="diamond" presStyleLbl="bgShp" presStyleIdx="0" presStyleCnt="1" custScaleX="126803"/>
      <dgm:spPr/>
    </dgm:pt>
    <dgm:pt modelId="{3401FCA9-7F02-4CBB-AFDF-8FB1107DF9CA}" type="pres">
      <dgm:prSet presAssocID="{1AE03F40-9473-4421-A673-B42EC6ACFDB0}" presName="quad1" presStyleLbl="node1" presStyleIdx="0" presStyleCnt="4" custScaleX="106838" custScaleY="108166">
        <dgm:presLayoutVars>
          <dgm:chMax val="0"/>
          <dgm:chPref val="0"/>
          <dgm:bulletEnabled val="1"/>
        </dgm:presLayoutVars>
      </dgm:prSet>
      <dgm:spPr/>
    </dgm:pt>
    <dgm:pt modelId="{8CE614FF-79D8-4E5E-AD57-827A9C0317A6}" type="pres">
      <dgm:prSet presAssocID="{1AE03F40-9473-4421-A673-B42EC6ACFDB0}" presName="quad2" presStyleLbl="node1" presStyleIdx="1" presStyleCnt="4" custScaleX="111685" custScaleY="108166">
        <dgm:presLayoutVars>
          <dgm:chMax val="0"/>
          <dgm:chPref val="0"/>
          <dgm:bulletEnabled val="1"/>
        </dgm:presLayoutVars>
      </dgm:prSet>
      <dgm:spPr/>
    </dgm:pt>
    <dgm:pt modelId="{729F8700-FFD7-4EAE-AF4C-87F6BACF9CA9}" type="pres">
      <dgm:prSet presAssocID="{1AE03F40-9473-4421-A673-B42EC6ACFDB0}" presName="quad3" presStyleLbl="node1" presStyleIdx="2" presStyleCnt="4" custScaleX="109203" custScaleY="111013" custLinFactNeighborX="0" custLinFactNeighborY="-1005">
        <dgm:presLayoutVars>
          <dgm:chMax val="0"/>
          <dgm:chPref val="0"/>
          <dgm:bulletEnabled val="1"/>
        </dgm:presLayoutVars>
      </dgm:prSet>
      <dgm:spPr/>
    </dgm:pt>
    <dgm:pt modelId="{121E8340-73C2-4D71-96C1-CEEFD33B1F67}" type="pres">
      <dgm:prSet presAssocID="{1AE03F40-9473-4421-A673-B42EC6ACFDB0}" presName="quad4" presStyleLbl="node1" presStyleIdx="3" presStyleCnt="4" custScaleX="112466" custScaleY="108214">
        <dgm:presLayoutVars>
          <dgm:chMax val="0"/>
          <dgm:chPref val="0"/>
          <dgm:bulletEnabled val="1"/>
        </dgm:presLayoutVars>
      </dgm:prSet>
      <dgm:spPr/>
    </dgm:pt>
  </dgm:ptLst>
  <dgm:cxnLst>
    <dgm:cxn modelId="{B7824E01-2763-4A03-A648-F8084540068C}" type="presOf" srcId="{BE5C9169-964C-4415-BB5A-43444593CE69}" destId="{729F8700-FFD7-4EAE-AF4C-87F6BACF9CA9}" srcOrd="0" destOrd="0" presId="urn:microsoft.com/office/officeart/2005/8/layout/matrix3"/>
    <dgm:cxn modelId="{86F2F30E-F95B-415B-ABC6-650CA4C6A46F}" type="presOf" srcId="{FD5A1982-C66E-43E5-BE18-6EA269A83391}" destId="{3401FCA9-7F02-4CBB-AFDF-8FB1107DF9CA}" srcOrd="0" destOrd="0" presId="urn:microsoft.com/office/officeart/2005/8/layout/matrix3"/>
    <dgm:cxn modelId="{6EBDD536-0B8D-4B6C-A84B-717522F09599}" type="presOf" srcId="{1EA28FD9-1181-4ACB-AA41-2DD7312BE56C}" destId="{121E8340-73C2-4D71-96C1-CEEFD33B1F67}" srcOrd="0" destOrd="0" presId="urn:microsoft.com/office/officeart/2005/8/layout/matrix3"/>
    <dgm:cxn modelId="{B84D0F52-9226-49D2-B85E-71C88BBCC42A}" srcId="{1AE03F40-9473-4421-A673-B42EC6ACFDB0}" destId="{8E4BB529-83F2-4964-A238-25CC5E0A7E90}" srcOrd="1" destOrd="0" parTransId="{DDDE9E73-3283-4B6C-AC00-505C6334214A}" sibTransId="{43E9BF79-83A6-4BD1-BC72-99D6418F952B}"/>
    <dgm:cxn modelId="{89420B55-EBF3-42EB-9A94-822473A70B1C}" srcId="{1AE03F40-9473-4421-A673-B42EC6ACFDB0}" destId="{1EA28FD9-1181-4ACB-AA41-2DD7312BE56C}" srcOrd="3" destOrd="0" parTransId="{6724A643-6A10-482E-BAB9-B19370D65CB4}" sibTransId="{7FB8098E-0D31-487D-AB78-8F63CF2EC8FA}"/>
    <dgm:cxn modelId="{FB2D2990-F0CF-4B3D-92CA-3903015889A6}" type="presOf" srcId="{8E4BB529-83F2-4964-A238-25CC5E0A7E90}" destId="{8CE614FF-79D8-4E5E-AD57-827A9C0317A6}" srcOrd="0" destOrd="0" presId="urn:microsoft.com/office/officeart/2005/8/layout/matrix3"/>
    <dgm:cxn modelId="{E0AB189C-FB77-4250-9741-6CF02B1D7FA8}" type="presOf" srcId="{1AE03F40-9473-4421-A673-B42EC6ACFDB0}" destId="{30DC5D07-3980-4A80-88D1-E756422B5D58}" srcOrd="0" destOrd="0" presId="urn:microsoft.com/office/officeart/2005/8/layout/matrix3"/>
    <dgm:cxn modelId="{35D142C8-507A-450E-8AD0-5835C3E65DE5}" srcId="{1AE03F40-9473-4421-A673-B42EC6ACFDB0}" destId="{FD5A1982-C66E-43E5-BE18-6EA269A83391}" srcOrd="0" destOrd="0" parTransId="{E64FE80E-2EA4-4FBF-B8CD-B224870F8A40}" sibTransId="{F9131214-9009-4E2D-874E-EB1F66653A4B}"/>
    <dgm:cxn modelId="{917036E4-A617-40AD-9D2C-E135A0B1EB01}" srcId="{1AE03F40-9473-4421-A673-B42EC6ACFDB0}" destId="{BE5C9169-964C-4415-BB5A-43444593CE69}" srcOrd="2" destOrd="0" parTransId="{FF2BBE38-1E2C-4807-9A0F-8538C07CF09A}" sibTransId="{0D315865-EB86-44FA-9D64-62F3D4480DF5}"/>
    <dgm:cxn modelId="{87F7CC1E-73D1-473A-A28A-FCC184713E2E}" type="presParOf" srcId="{30DC5D07-3980-4A80-88D1-E756422B5D58}" destId="{26FB499F-6230-416A-BF0E-85E87F2A827C}" srcOrd="0" destOrd="0" presId="urn:microsoft.com/office/officeart/2005/8/layout/matrix3"/>
    <dgm:cxn modelId="{FE246399-6470-4786-BA2E-EDC809D9A481}" type="presParOf" srcId="{30DC5D07-3980-4A80-88D1-E756422B5D58}" destId="{3401FCA9-7F02-4CBB-AFDF-8FB1107DF9CA}" srcOrd="1" destOrd="0" presId="urn:microsoft.com/office/officeart/2005/8/layout/matrix3"/>
    <dgm:cxn modelId="{7A4CFFE7-5791-427C-8025-F3A4B3518DEE}" type="presParOf" srcId="{30DC5D07-3980-4A80-88D1-E756422B5D58}" destId="{8CE614FF-79D8-4E5E-AD57-827A9C0317A6}" srcOrd="2" destOrd="0" presId="urn:microsoft.com/office/officeart/2005/8/layout/matrix3"/>
    <dgm:cxn modelId="{22731BBF-5D53-47B0-A34C-BECCA0BC6CE9}" type="presParOf" srcId="{30DC5D07-3980-4A80-88D1-E756422B5D58}" destId="{729F8700-FFD7-4EAE-AF4C-87F6BACF9CA9}" srcOrd="3" destOrd="0" presId="urn:microsoft.com/office/officeart/2005/8/layout/matrix3"/>
    <dgm:cxn modelId="{D37DEABF-64ED-4F3D-A3D9-D40E2A49EEEF}" type="presParOf" srcId="{30DC5D07-3980-4A80-88D1-E756422B5D58}" destId="{121E8340-73C2-4D71-96C1-CEEFD33B1F6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46060D-0B1D-41DD-A1DE-D6E3629BB0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F7E510-E736-4527-A599-937B71C37C58}">
      <dgm:prSet/>
      <dgm:spPr/>
      <dgm:t>
        <a:bodyPr/>
        <a:lstStyle/>
        <a:p>
          <a:r>
            <a:rPr lang="en-US"/>
            <a:t>Cleans sales_units and inventory_level by replacing non-numeric values like 'N.A.' or 'null' with actual nulls, then converts them to integers.</a:t>
          </a:r>
        </a:p>
      </dgm:t>
    </dgm:pt>
    <dgm:pt modelId="{3375E5FC-00D3-444F-8839-24621152719D}" type="parTrans" cxnId="{85633C96-BF11-494A-8603-F225E08F0360}">
      <dgm:prSet/>
      <dgm:spPr/>
      <dgm:t>
        <a:bodyPr/>
        <a:lstStyle/>
        <a:p>
          <a:endParaRPr lang="en-US"/>
        </a:p>
      </dgm:t>
    </dgm:pt>
    <dgm:pt modelId="{F0729BE1-D6AB-4494-9115-02215C44C0B5}" type="sibTrans" cxnId="{85633C96-BF11-494A-8603-F225E08F0360}">
      <dgm:prSet/>
      <dgm:spPr/>
      <dgm:t>
        <a:bodyPr/>
        <a:lstStyle/>
        <a:p>
          <a:endParaRPr lang="en-US"/>
        </a:p>
      </dgm:t>
    </dgm:pt>
    <dgm:pt modelId="{0EA83F7A-7517-40F3-9074-23BEF4A8DB71}">
      <dgm:prSet/>
      <dgm:spPr/>
      <dgm:t>
        <a:bodyPr/>
        <a:lstStyle/>
        <a:p>
          <a:r>
            <a:rPr lang="en-US" dirty="0"/>
            <a:t>Converts </a:t>
          </a:r>
          <a:r>
            <a:rPr lang="en-US" dirty="0" err="1"/>
            <a:t>last_restock_date</a:t>
          </a:r>
          <a:r>
            <a:rPr lang="en-US" dirty="0"/>
            <a:t> from string format to proper DATE format for accurate date-based analysis.</a:t>
          </a:r>
        </a:p>
      </dgm:t>
    </dgm:pt>
    <dgm:pt modelId="{3A708AFA-93A4-480C-8EE1-3DAB0D85C6A4}" type="parTrans" cxnId="{E02A1778-C24D-44D6-A379-D3CDD9A0873C}">
      <dgm:prSet/>
      <dgm:spPr/>
      <dgm:t>
        <a:bodyPr/>
        <a:lstStyle/>
        <a:p>
          <a:endParaRPr lang="en-US"/>
        </a:p>
      </dgm:t>
    </dgm:pt>
    <dgm:pt modelId="{2CC5379A-B438-4DB1-A3AD-58AE6EB0DA9F}" type="sibTrans" cxnId="{E02A1778-C24D-44D6-A379-D3CDD9A0873C}">
      <dgm:prSet/>
      <dgm:spPr/>
      <dgm:t>
        <a:bodyPr/>
        <a:lstStyle/>
        <a:p>
          <a:endParaRPr lang="en-US"/>
        </a:p>
      </dgm:t>
    </dgm:pt>
    <dgm:pt modelId="{7BD3938F-B666-4160-BB0C-A96046B53040}" type="pres">
      <dgm:prSet presAssocID="{0146060D-0B1D-41DD-A1DE-D6E3629BB0A4}" presName="linear" presStyleCnt="0">
        <dgm:presLayoutVars>
          <dgm:animLvl val="lvl"/>
          <dgm:resizeHandles val="exact"/>
        </dgm:presLayoutVars>
      </dgm:prSet>
      <dgm:spPr/>
    </dgm:pt>
    <dgm:pt modelId="{BA4ACF4D-0161-46C9-87BA-293725E0C9B7}" type="pres">
      <dgm:prSet presAssocID="{E3F7E510-E736-4527-A599-937B71C37C5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FC5501A-2BE2-410A-8ECB-1647B4885B5D}" type="pres">
      <dgm:prSet presAssocID="{F0729BE1-D6AB-4494-9115-02215C44C0B5}" presName="spacer" presStyleCnt="0"/>
      <dgm:spPr/>
    </dgm:pt>
    <dgm:pt modelId="{3093E5C5-56B4-4A3D-B668-0FFED3FB709F}" type="pres">
      <dgm:prSet presAssocID="{0EA83F7A-7517-40F3-9074-23BEF4A8DB7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B53C54D-B600-40D4-8183-E5EC0C3192BF}" type="presOf" srcId="{0146060D-0B1D-41DD-A1DE-D6E3629BB0A4}" destId="{7BD3938F-B666-4160-BB0C-A96046B53040}" srcOrd="0" destOrd="0" presId="urn:microsoft.com/office/officeart/2005/8/layout/vList2"/>
    <dgm:cxn modelId="{E02A1778-C24D-44D6-A379-D3CDD9A0873C}" srcId="{0146060D-0B1D-41DD-A1DE-D6E3629BB0A4}" destId="{0EA83F7A-7517-40F3-9074-23BEF4A8DB71}" srcOrd="1" destOrd="0" parTransId="{3A708AFA-93A4-480C-8EE1-3DAB0D85C6A4}" sibTransId="{2CC5379A-B438-4DB1-A3AD-58AE6EB0DA9F}"/>
    <dgm:cxn modelId="{85633C96-BF11-494A-8603-F225E08F0360}" srcId="{0146060D-0B1D-41DD-A1DE-D6E3629BB0A4}" destId="{E3F7E510-E736-4527-A599-937B71C37C58}" srcOrd="0" destOrd="0" parTransId="{3375E5FC-00D3-444F-8839-24621152719D}" sibTransId="{F0729BE1-D6AB-4494-9115-02215C44C0B5}"/>
    <dgm:cxn modelId="{AB380E98-EB56-4BA8-BE1B-5F41597374BA}" type="presOf" srcId="{0EA83F7A-7517-40F3-9074-23BEF4A8DB71}" destId="{3093E5C5-56B4-4A3D-B668-0FFED3FB709F}" srcOrd="0" destOrd="0" presId="urn:microsoft.com/office/officeart/2005/8/layout/vList2"/>
    <dgm:cxn modelId="{4AEDA1A7-3295-40B5-9BB0-AC099B4D0013}" type="presOf" srcId="{E3F7E510-E736-4527-A599-937B71C37C58}" destId="{BA4ACF4D-0161-46C9-87BA-293725E0C9B7}" srcOrd="0" destOrd="0" presId="urn:microsoft.com/office/officeart/2005/8/layout/vList2"/>
    <dgm:cxn modelId="{39362598-012B-43AB-A2F0-3A8E1DF8D545}" type="presParOf" srcId="{7BD3938F-B666-4160-BB0C-A96046B53040}" destId="{BA4ACF4D-0161-46C9-87BA-293725E0C9B7}" srcOrd="0" destOrd="0" presId="urn:microsoft.com/office/officeart/2005/8/layout/vList2"/>
    <dgm:cxn modelId="{822A5E63-65AC-46BB-9C15-7B1D26C6955D}" type="presParOf" srcId="{7BD3938F-B666-4160-BB0C-A96046B53040}" destId="{9FC5501A-2BE2-410A-8ECB-1647B4885B5D}" srcOrd="1" destOrd="0" presId="urn:microsoft.com/office/officeart/2005/8/layout/vList2"/>
    <dgm:cxn modelId="{929D4456-708D-4C03-B3E0-CEA265C94EDD}" type="presParOf" srcId="{7BD3938F-B666-4160-BB0C-A96046B53040}" destId="{3093E5C5-56B4-4A3D-B668-0FFED3FB709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B499F-6230-416A-BF0E-85E87F2A827C}">
      <dsp:nvSpPr>
        <dsp:cNvPr id="0" name=""/>
        <dsp:cNvSpPr/>
      </dsp:nvSpPr>
      <dsp:spPr>
        <a:xfrm>
          <a:off x="1144765" y="0"/>
          <a:ext cx="6803426" cy="536535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01FCA9-7F02-4CBB-AFDF-8FB1107DF9CA}">
      <dsp:nvSpPr>
        <dsp:cNvPr id="0" name=""/>
        <dsp:cNvSpPr/>
      </dsp:nvSpPr>
      <dsp:spPr>
        <a:xfrm>
          <a:off x="2301969" y="424272"/>
          <a:ext cx="2235571" cy="22633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Removed duplicates by Product ID and Warehouse.</a:t>
          </a:r>
        </a:p>
      </dsp:txBody>
      <dsp:txXfrm>
        <a:off x="2411101" y="533404"/>
        <a:ext cx="2017307" cy="2045095"/>
      </dsp:txXfrm>
    </dsp:sp>
    <dsp:sp modelId="{8CE614FF-79D8-4E5E-AD57-827A9C0317A6}">
      <dsp:nvSpPr>
        <dsp:cNvPr id="0" name=""/>
        <dsp:cNvSpPr/>
      </dsp:nvSpPr>
      <dsp:spPr>
        <a:xfrm>
          <a:off x="4504705" y="424272"/>
          <a:ext cx="2336993" cy="226335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Standardized date fields and cleaned null/inconsistent entries.</a:t>
          </a:r>
        </a:p>
      </dsp:txBody>
      <dsp:txXfrm>
        <a:off x="4615193" y="534760"/>
        <a:ext cx="2116017" cy="2042383"/>
      </dsp:txXfrm>
    </dsp:sp>
    <dsp:sp modelId="{729F8700-FFD7-4EAE-AF4C-87F6BACF9CA9}">
      <dsp:nvSpPr>
        <dsp:cNvPr id="0" name=""/>
        <dsp:cNvSpPr/>
      </dsp:nvSpPr>
      <dsp:spPr>
        <a:xfrm>
          <a:off x="2277225" y="2626903"/>
          <a:ext cx="2285058" cy="232293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Added calculated columns for Days Since Restock and Turnover Ratio.</a:t>
          </a:r>
        </a:p>
      </dsp:txBody>
      <dsp:txXfrm>
        <a:off x="2388772" y="2738450"/>
        <a:ext cx="2061964" cy="2099838"/>
      </dsp:txXfrm>
    </dsp:sp>
    <dsp:sp modelId="{121E8340-73C2-4D71-96C1-CEEFD33B1F67}">
      <dsp:nvSpPr>
        <dsp:cNvPr id="0" name=""/>
        <dsp:cNvSpPr/>
      </dsp:nvSpPr>
      <dsp:spPr>
        <a:xfrm>
          <a:off x="4496534" y="2677217"/>
          <a:ext cx="2353336" cy="226436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Created a structured dataset for analysis in Excel.</a:t>
          </a:r>
        </a:p>
      </dsp:txBody>
      <dsp:txXfrm>
        <a:off x="4607071" y="2787754"/>
        <a:ext cx="2132262" cy="2043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ACF4D-0161-46C9-87BA-293725E0C9B7}">
      <dsp:nvSpPr>
        <dsp:cNvPr id="0" name=""/>
        <dsp:cNvSpPr/>
      </dsp:nvSpPr>
      <dsp:spPr>
        <a:xfrm>
          <a:off x="0" y="263260"/>
          <a:ext cx="783694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Cleans sales_units and inventory_level by replacing non-numeric values like 'N.A.' or 'null' with actual nulls, then converts them to integers.</a:t>
          </a:r>
        </a:p>
      </dsp:txBody>
      <dsp:txXfrm>
        <a:off x="36896" y="300156"/>
        <a:ext cx="7763154" cy="682028"/>
      </dsp:txXfrm>
    </dsp:sp>
    <dsp:sp modelId="{3093E5C5-56B4-4A3D-B668-0FFED3FB709F}">
      <dsp:nvSpPr>
        <dsp:cNvPr id="0" name=""/>
        <dsp:cNvSpPr/>
      </dsp:nvSpPr>
      <dsp:spPr>
        <a:xfrm>
          <a:off x="0" y="1073800"/>
          <a:ext cx="7836946" cy="755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Converts </a:t>
          </a:r>
          <a:r>
            <a:rPr lang="en-US" sz="1900" kern="1200" dirty="0" err="1"/>
            <a:t>last_restock_date</a:t>
          </a:r>
          <a:r>
            <a:rPr lang="en-US" sz="1900" kern="1200" dirty="0"/>
            <a:t> from string format to proper DATE format for accurate date-based analysis.</a:t>
          </a:r>
        </a:p>
      </dsp:txBody>
      <dsp:txXfrm>
        <a:off x="36896" y="1110696"/>
        <a:ext cx="7763154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427C-3A3B-0E3F-6776-629D6CB3E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3C6EC-9926-CD3C-417D-009F0C42C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2881E-9378-73E8-5C25-0D95AE241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A2960-9DA3-AF12-405A-ECE1EA2F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4523-D74E-73C1-60ED-EE6608715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6261-D460-1368-3584-92E19F1B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82A3F-8DB1-076D-66CE-6169496DA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F7383-4405-B7BE-7736-3C0D81E4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6162D-1E20-BD74-1434-DCC8AE59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E34B-FE33-01E3-8BCC-9D18E1C6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651A7-29A1-09D3-8054-B833246DE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3335E-A182-8EC5-3EE5-EB937327B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E1F5B-8645-FAEF-1D6E-FE0FB224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37B09-78D8-4C6A-63DC-11867DBE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A3421-C6F9-D554-BC48-559E9DAA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4323-7774-C30F-1A00-77E4600B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1F4F-2AC9-BF32-7BE9-9DCDCB84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74D5-F849-A026-E490-D76D429F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205D1-FC1E-10AE-F778-1F6F1358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3798-000A-C405-6EC2-5985A156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2D04-E174-D995-F1A8-14D772A3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3AA3C-FC9F-6B70-07B2-AF8657CB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ED349-0203-FC08-35A1-632FE92A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30D76-3475-D62F-E809-2372B7C3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391D-634F-5B32-9B67-81A5B6E3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6A07-59CA-9917-369C-2A3DFD3A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4450-DAE8-331B-0754-29459D121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032F7-38DD-E2F2-A915-46CDC90C1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B307-3D12-A92A-8368-B7DD01E3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9F6E3-AD9D-520F-D1D6-1C06107B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E30C4-C12E-9012-D479-4D441542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4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40EF-D78A-B44E-775D-B072DE48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B6451-913A-A1F4-9658-36F537302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7656F-41BE-2928-00E9-20EC32F24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AABA7-0F78-6AE2-B956-DE7977E14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CCEF7C-9214-01DE-080A-A454FDF967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D53D6-4CFD-C8B5-D522-17E56B181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8A5A58-452F-CB8F-BEED-8195EF914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ACC33-928F-7860-15C4-EA106EB2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68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4599-ADB0-863A-9D61-994932B5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37AFF-FF87-7381-4753-25D7C3543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65F0C-4E55-A779-5B22-D5C2BDD4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5B13A-3FD0-40D2-3794-2D7DC793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B913B-C10D-3915-F0CF-A09F4869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08DAD-9EDA-3E24-D70C-8F02EB68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D02E9-16E5-8F25-56C2-653B9F5A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FBF6-C35B-9B1F-CC52-B917422A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8EBD2-2DFD-A390-6B95-D87D63B6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0930A-B2AB-BBFB-FF73-60CCE9347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648D1-0FA3-DBB6-C2F4-766D915C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F795E-3879-D7FC-481F-696208F6F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2DDBB-3D33-4CF2-B54D-4AB6519F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3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57FC-CFAD-32C5-EE13-826139AE6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95C350-7007-E977-96E8-E584C71D3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0DBD1-8E65-FA38-DE21-6D59D58ED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E21AE-B72D-05A0-381A-CC0A6AA2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3B0CC-E486-24B8-1911-D7F556B1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27DDF-325A-144F-FF62-D969C46E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8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F2329-783C-368C-38AF-0CDC4296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D016-219D-6A41-0937-922BD0FD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617B9-A138-144B-DB5D-AA1BB91FF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D2274-7C1E-2179-A3F2-1A146F8B7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7B0E0-9164-99D4-39EA-3EACFD341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4005" y="515579"/>
            <a:ext cx="3955990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 sz="2800" b="1">
                <a:latin typeface="Calibri"/>
              </a:defRPr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918" y="2133600"/>
            <a:ext cx="4407811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NimbusNest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fictional e-commerce brand focused on home organization.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case study explores Q1 inventory performance to identify turnover inefficiencies.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included inconsistencies, missing values, and needed to be cleaned manually.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8455B-0F6F-896B-D858-B54B818C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668" y="2074878"/>
            <a:ext cx="4109943" cy="269632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5218" y="387442"/>
            <a:ext cx="4613564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 sz="2800" b="1">
                <a:latin typeface="Calibri"/>
              </a:defRPr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Data Cleaning Process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28BCE845-FB8F-C352-0A91-99E7CFB90D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577418"/>
              </p:ext>
            </p:extLst>
          </p:nvPr>
        </p:nvGraphicFramePr>
        <p:xfrm>
          <a:off x="75471" y="1480732"/>
          <a:ext cx="9092957" cy="5365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918" y="645106"/>
            <a:ext cx="2737709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 sz="2800" b="1">
                <a:latin typeface="Calibri"/>
              </a:defRPr>
            </a:pPr>
            <a:r>
              <a:rPr lang="en-US" sz="3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Key Metrics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918" y="2133600"/>
            <a:ext cx="2737709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Closet Organizers: Highest turnover ratio (1.02)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Hangers: Low sales despite high inventory (0.32)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Average turnover across all categories: 0.51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535224"/>
              </p:ext>
            </p:extLst>
          </p:nvPr>
        </p:nvGraphicFramePr>
        <p:xfrm>
          <a:off x="3276075" y="640080"/>
          <a:ext cx="5455213" cy="5863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3162" y="76000"/>
            <a:ext cx="5548391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defRPr sz="2800" b="1">
                <a:latin typeface="Calibri"/>
              </a:defRPr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0099" y="1335894"/>
            <a:ext cx="2737709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Closet Organizers: Healthy turnover, monitor closely.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Underbed Boxes: Overstock risk with slower sales.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proactive stock alerts and data validation.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661524"/>
              </p:ext>
            </p:extLst>
          </p:nvPr>
        </p:nvGraphicFramePr>
        <p:xfrm>
          <a:off x="2947595" y="705947"/>
          <a:ext cx="6099967" cy="6130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53875" y="181649"/>
            <a:ext cx="525017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2800" b="1">
                <a:latin typeface="Calibri"/>
              </a:defRPr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SQL Cleaning Example</a:t>
            </a:r>
          </a:p>
        </p:txBody>
      </p:sp>
      <p:graphicFrame>
        <p:nvGraphicFramePr>
          <p:cNvPr id="99" name="TextBox 5">
            <a:extLst>
              <a:ext uri="{FF2B5EF4-FFF2-40B4-BE49-F238E27FC236}">
                <a16:creationId xmlns:a16="http://schemas.microsoft.com/office/drawing/2014/main" id="{FA8F0523-595D-551A-F22A-605F40A75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237507"/>
              </p:ext>
            </p:extLst>
          </p:nvPr>
        </p:nvGraphicFramePr>
        <p:xfrm>
          <a:off x="774672" y="4647941"/>
          <a:ext cx="7836946" cy="2092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7B71B94-AEBE-46F7-1EAD-B8DD19EBE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5284" y="971550"/>
            <a:ext cx="6533431" cy="36763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6918" y="105229"/>
            <a:ext cx="4805844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800" b="1">
                <a:latin typeface="Calibri"/>
              </a:defRPr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R Visualization Preview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8098" y="5358192"/>
            <a:ext cx="8257123" cy="1999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bar chart was created in R using ggplot2.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shows my early comfort with R for data visualization.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  <a:defRPr sz="1800">
                <a:latin typeface="Calibri"/>
              </a:defRPr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I'm continuing to explore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tidyverse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tools in future projects.</a:t>
            </a:r>
          </a:p>
        </p:txBody>
      </p:sp>
      <p:pic>
        <p:nvPicPr>
          <p:cNvPr id="4" name="Picture 3" descr="Turnover_RStyl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86" y="767253"/>
            <a:ext cx="6869827" cy="42936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226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Patrick Kriener</cp:lastModifiedBy>
  <cp:revision>6</cp:revision>
  <dcterms:created xsi:type="dcterms:W3CDTF">2013-01-27T09:14:16Z</dcterms:created>
  <dcterms:modified xsi:type="dcterms:W3CDTF">2025-05-13T19:14:52Z</dcterms:modified>
  <cp:category/>
</cp:coreProperties>
</file>