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2" r:id="rId2"/>
    <p:sldId id="256" r:id="rId3"/>
    <p:sldId id="258" r:id="rId4"/>
    <p:sldId id="264" r:id="rId5"/>
    <p:sldId id="266" r:id="rId6"/>
    <p:sldId id="271" r:id="rId7"/>
    <p:sldId id="268" r:id="rId8"/>
    <p:sldId id="270" r:id="rId9"/>
    <p:sldId id="259" r:id="rId10"/>
    <p:sldId id="260" r:id="rId11"/>
    <p:sldId id="263" r:id="rId12"/>
    <p:sldId id="261" r:id="rId13"/>
    <p:sldId id="265" r:id="rId14"/>
    <p:sldId id="26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47" autoAdjust="0"/>
  </p:normalViewPr>
  <p:slideViewPr>
    <p:cSldViewPr snapToGrid="0">
      <p:cViewPr varScale="1">
        <p:scale>
          <a:sx n="100" d="100"/>
          <a:sy n="100" d="100"/>
        </p:scale>
        <p:origin x="96" y="31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85B63-010F-4F5A-AE7B-0AD08312A5F3}"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42E90D-B930-4736-A2B4-A3AA0886424F}" type="slidenum">
              <a:rPr lang="en-US" smtClean="0"/>
              <a:t>‹#›</a:t>
            </a:fld>
            <a:endParaRPr lang="en-US"/>
          </a:p>
        </p:txBody>
      </p:sp>
    </p:spTree>
    <p:extLst>
      <p:ext uri="{BB962C8B-B14F-4D97-AF65-F5344CB8AC3E}">
        <p14:creationId xmlns:p14="http://schemas.microsoft.com/office/powerpoint/2010/main" val="245697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42E90D-B930-4736-A2B4-A3AA0886424F}" type="slidenum">
              <a:rPr lang="en-US" smtClean="0"/>
              <a:t>4</a:t>
            </a:fld>
            <a:endParaRPr lang="en-US"/>
          </a:p>
        </p:txBody>
      </p:sp>
    </p:spTree>
    <p:extLst>
      <p:ext uri="{BB962C8B-B14F-4D97-AF65-F5344CB8AC3E}">
        <p14:creationId xmlns:p14="http://schemas.microsoft.com/office/powerpoint/2010/main" val="127120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D374F-20D9-CFF8-AA7A-D09074C68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0ECFFC-39CF-6758-61D4-88C0DE729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B2FF59-D0CC-543F-14B1-836FAFD1669C}"/>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5" name="Footer Placeholder 4">
            <a:extLst>
              <a:ext uri="{FF2B5EF4-FFF2-40B4-BE49-F238E27FC236}">
                <a16:creationId xmlns:a16="http://schemas.microsoft.com/office/drawing/2014/main" id="{23EC36FF-49E1-176D-0459-60501F782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97D8B-317C-AD50-F85D-1A999C73B7AE}"/>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193833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7205-9693-0081-68E6-329E87E209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3B78C6-51A6-A2C4-8E26-71E36740C7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7D4F3-BDFF-0BE4-5B4D-D4DE7CFCAC07}"/>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5" name="Footer Placeholder 4">
            <a:extLst>
              <a:ext uri="{FF2B5EF4-FFF2-40B4-BE49-F238E27FC236}">
                <a16:creationId xmlns:a16="http://schemas.microsoft.com/office/drawing/2014/main" id="{E5D35451-6149-FB14-A038-D54E926A4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9E8E6-2208-6CB9-2EAB-F99DA289D278}"/>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292070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860DF-73BA-8CD8-26C6-C8A3714C71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193559-5400-A389-1970-41C7353349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2053C-79FF-D79E-622F-29C53E01DBE3}"/>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5" name="Footer Placeholder 4">
            <a:extLst>
              <a:ext uri="{FF2B5EF4-FFF2-40B4-BE49-F238E27FC236}">
                <a16:creationId xmlns:a16="http://schemas.microsoft.com/office/drawing/2014/main" id="{6CFDE4EC-9DCA-B195-DDB3-7703C988F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0CA97-5B2A-AA1D-92EE-6BEDCE735CCF}"/>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2891731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708E-81D5-4653-F006-665F6343D3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BB970-5598-802B-49A3-43236F1F0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E3BC1-2CCD-94D4-0075-C2D3C8768609}"/>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5" name="Footer Placeholder 4">
            <a:extLst>
              <a:ext uri="{FF2B5EF4-FFF2-40B4-BE49-F238E27FC236}">
                <a16:creationId xmlns:a16="http://schemas.microsoft.com/office/drawing/2014/main" id="{9F9C88B0-FDD7-CB12-0F6C-FA101A496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295A5-CC82-E22F-474B-A61AC7497640}"/>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409933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EA35-97E4-F7D6-8437-4979DEB15F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561517-3430-845B-C621-65F501EE21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4267F1-30FA-1920-D85D-994C73B297FE}"/>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5" name="Footer Placeholder 4">
            <a:extLst>
              <a:ext uri="{FF2B5EF4-FFF2-40B4-BE49-F238E27FC236}">
                <a16:creationId xmlns:a16="http://schemas.microsoft.com/office/drawing/2014/main" id="{C43F50D5-0AE0-543A-5001-69B2D9FC7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AE2E1-DA9E-B9AB-7C7A-87E16DA64B38}"/>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3967592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CAB7-A46A-7D18-3871-01CE23D06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61C42A-0582-473C-FB1B-0A6ED56C20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DA3748-7528-DC36-0226-E5AFBA2F9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6052ED-AE1B-B25F-5ADC-FE6A0DF8B600}"/>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6" name="Footer Placeholder 5">
            <a:extLst>
              <a:ext uri="{FF2B5EF4-FFF2-40B4-BE49-F238E27FC236}">
                <a16:creationId xmlns:a16="http://schemas.microsoft.com/office/drawing/2014/main" id="{EE09998D-62D7-3596-F547-885F5B1E5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ACCCC9-F873-D85E-F6AD-F10C763C04E9}"/>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116255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8C07-4BA7-A2A6-0171-37350B24B9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DDA1A4-57C3-AAAC-54D6-40302C631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E2B8A9-114E-5C73-EFD1-ADB5E58469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F79686-67C3-9BA1-49C9-4FC0B73907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327D84-CE56-B7BA-4308-5538A8B3B9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AA812C-D5E0-1236-DA51-1B0782F67C1C}"/>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8" name="Footer Placeholder 7">
            <a:extLst>
              <a:ext uri="{FF2B5EF4-FFF2-40B4-BE49-F238E27FC236}">
                <a16:creationId xmlns:a16="http://schemas.microsoft.com/office/drawing/2014/main" id="{8A44352F-B770-E551-664C-180C3E253B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8F9835-F056-EA2C-13FB-6850EEA34776}"/>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139574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8210-520E-A9EF-2EDC-EF0DDA2A68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0A2DC7-0F33-EB9B-6EA4-BC570CADA7DA}"/>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4" name="Footer Placeholder 3">
            <a:extLst>
              <a:ext uri="{FF2B5EF4-FFF2-40B4-BE49-F238E27FC236}">
                <a16:creationId xmlns:a16="http://schemas.microsoft.com/office/drawing/2014/main" id="{52E7FCEA-253D-E6C8-8A1C-E51B9D2DE7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C4D230-25BC-C3AD-2FED-D1C6F32C2E4A}"/>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185178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9D0CC-F79B-A0C1-6D60-52F89AA3F349}"/>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3" name="Footer Placeholder 2">
            <a:extLst>
              <a:ext uri="{FF2B5EF4-FFF2-40B4-BE49-F238E27FC236}">
                <a16:creationId xmlns:a16="http://schemas.microsoft.com/office/drawing/2014/main" id="{618B30F2-2A63-7CD2-BC26-2BCC2E4B6E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59C930-58AE-6CAC-CFFE-78D9F3AECB29}"/>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287041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6413-2E71-5DF4-0B9C-DD55682C6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71D3F5-731C-65FF-75FF-5530C76D7E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53AB97-CC36-D3AC-BC34-3885A6E57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97EB27-F48F-821C-13CA-E92E2274BE13}"/>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6" name="Footer Placeholder 5">
            <a:extLst>
              <a:ext uri="{FF2B5EF4-FFF2-40B4-BE49-F238E27FC236}">
                <a16:creationId xmlns:a16="http://schemas.microsoft.com/office/drawing/2014/main" id="{6F3CE02D-D82F-59DE-3F89-1D57CC85E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418F1-9DC1-76BE-795E-F04D697BCCA9}"/>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117741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1BD6-50CD-750D-6A46-6CFDE3D64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D6E575-B9F4-E0E4-B02D-E3D8E591E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852127-B634-D169-C79E-D8109DAEC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B2D8D-D437-AE41-D062-446ECEAE5575}"/>
              </a:ext>
            </a:extLst>
          </p:cNvPr>
          <p:cNvSpPr>
            <a:spLocks noGrp="1"/>
          </p:cNvSpPr>
          <p:nvPr>
            <p:ph type="dt" sz="half" idx="10"/>
          </p:nvPr>
        </p:nvSpPr>
        <p:spPr/>
        <p:txBody>
          <a:bodyPr/>
          <a:lstStyle/>
          <a:p>
            <a:fld id="{02DEB4E9-1590-4BBF-80A1-32C697CE754B}" type="datetimeFigureOut">
              <a:rPr lang="en-US" smtClean="0"/>
              <a:t>4/20/2025</a:t>
            </a:fld>
            <a:endParaRPr lang="en-US"/>
          </a:p>
        </p:txBody>
      </p:sp>
      <p:sp>
        <p:nvSpPr>
          <p:cNvPr id="6" name="Footer Placeholder 5">
            <a:extLst>
              <a:ext uri="{FF2B5EF4-FFF2-40B4-BE49-F238E27FC236}">
                <a16:creationId xmlns:a16="http://schemas.microsoft.com/office/drawing/2014/main" id="{10F21A95-CEF7-A5E4-EB71-A28597B6F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50577-B064-6CC0-F914-187B55F1CDFE}"/>
              </a:ext>
            </a:extLst>
          </p:cNvPr>
          <p:cNvSpPr>
            <a:spLocks noGrp="1"/>
          </p:cNvSpPr>
          <p:nvPr>
            <p:ph type="sldNum" sz="quarter" idx="12"/>
          </p:nvPr>
        </p:nvSpPr>
        <p:spPr/>
        <p:txBody>
          <a:bodyPr/>
          <a:lstStyle/>
          <a:p>
            <a:fld id="{0F8CD29C-A004-4EE7-835A-7B9787C7E4EE}" type="slidenum">
              <a:rPr lang="en-US" smtClean="0"/>
              <a:t>‹#›</a:t>
            </a:fld>
            <a:endParaRPr lang="en-US"/>
          </a:p>
        </p:txBody>
      </p:sp>
    </p:spTree>
    <p:extLst>
      <p:ext uri="{BB962C8B-B14F-4D97-AF65-F5344CB8AC3E}">
        <p14:creationId xmlns:p14="http://schemas.microsoft.com/office/powerpoint/2010/main" val="224732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B6EB44-D8E8-BD95-F293-604162315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164FFC-DD23-1598-598E-CDA263C1D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DF3A6-B608-5635-8DA9-6943AC002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DEB4E9-1590-4BBF-80A1-32C697CE754B}" type="datetimeFigureOut">
              <a:rPr lang="en-US" smtClean="0"/>
              <a:t>4/20/2025</a:t>
            </a:fld>
            <a:endParaRPr lang="en-US"/>
          </a:p>
        </p:txBody>
      </p:sp>
      <p:sp>
        <p:nvSpPr>
          <p:cNvPr id="5" name="Footer Placeholder 4">
            <a:extLst>
              <a:ext uri="{FF2B5EF4-FFF2-40B4-BE49-F238E27FC236}">
                <a16:creationId xmlns:a16="http://schemas.microsoft.com/office/drawing/2014/main" id="{FA6CDF3F-7643-2E57-8664-C2E049DC2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434759-E8DC-26BE-6DD7-DED238D11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8CD29C-A004-4EE7-835A-7B9787C7E4EE}" type="slidenum">
              <a:rPr lang="en-US" smtClean="0"/>
              <a:t>‹#›</a:t>
            </a:fld>
            <a:endParaRPr lang="en-US"/>
          </a:p>
        </p:txBody>
      </p:sp>
    </p:spTree>
    <p:extLst>
      <p:ext uri="{BB962C8B-B14F-4D97-AF65-F5344CB8AC3E}">
        <p14:creationId xmlns:p14="http://schemas.microsoft.com/office/powerpoint/2010/main" val="332258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95F98-7E77-D3B3-5B84-C4587941709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Bidirectional MRI Synthesis Using Diffusion </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0197F4A3-D72A-90F3-D522-F3D9FBAF793E}"/>
              </a:ext>
            </a:extLst>
          </p:cNvPr>
          <p:cNvPicPr>
            <a:picLocks noGrp="1" noChangeAspect="1"/>
          </p:cNvPicPr>
          <p:nvPr>
            <p:ph idx="1"/>
          </p:nvPr>
        </p:nvPicPr>
        <p:blipFill>
          <a:blip r:embed="rId2"/>
          <a:stretch>
            <a:fillRect/>
          </a:stretch>
        </p:blipFill>
        <p:spPr>
          <a:xfrm>
            <a:off x="5673726" y="640080"/>
            <a:ext cx="5175755" cy="5550408"/>
          </a:xfrm>
          <a:prstGeom prst="rect">
            <a:avLst/>
          </a:prstGeom>
        </p:spPr>
      </p:pic>
      <p:sp>
        <p:nvSpPr>
          <p:cNvPr id="10" name="TextBox 9">
            <a:extLst>
              <a:ext uri="{FF2B5EF4-FFF2-40B4-BE49-F238E27FC236}">
                <a16:creationId xmlns:a16="http://schemas.microsoft.com/office/drawing/2014/main" id="{001ACB23-A80A-8264-0E4A-AB6494DC85B3}"/>
              </a:ext>
            </a:extLst>
          </p:cNvPr>
          <p:cNvSpPr txBox="1"/>
          <p:nvPr/>
        </p:nvSpPr>
        <p:spPr>
          <a:xfrm>
            <a:off x="931652" y="4625148"/>
            <a:ext cx="3184149" cy="646331"/>
          </a:xfrm>
          <a:prstGeom prst="rect">
            <a:avLst/>
          </a:prstGeom>
          <a:noFill/>
        </p:spPr>
        <p:txBody>
          <a:bodyPr wrap="square" rtlCol="0">
            <a:spAutoFit/>
          </a:bodyPr>
          <a:lstStyle/>
          <a:p>
            <a:r>
              <a:rPr lang="en-US" dirty="0"/>
              <a:t>Prarthana Krishnamurthy </a:t>
            </a:r>
          </a:p>
          <a:p>
            <a:r>
              <a:rPr lang="en-US" dirty="0"/>
              <a:t>Northeastern University</a:t>
            </a:r>
          </a:p>
        </p:txBody>
      </p:sp>
    </p:spTree>
    <p:extLst>
      <p:ext uri="{BB962C8B-B14F-4D97-AF65-F5344CB8AC3E}">
        <p14:creationId xmlns:p14="http://schemas.microsoft.com/office/powerpoint/2010/main" val="1828529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3FBC8-1727-1043-0FDF-D238460F1713}"/>
              </a:ext>
            </a:extLst>
          </p:cNvPr>
          <p:cNvSpPr>
            <a:spLocks noGrp="1"/>
          </p:cNvSpPr>
          <p:nvPr>
            <p:ph type="title"/>
          </p:nvPr>
        </p:nvSpPr>
        <p:spPr>
          <a:xfrm>
            <a:off x="841248" y="548640"/>
            <a:ext cx="3600860" cy="5431536"/>
          </a:xfrm>
        </p:spPr>
        <p:txBody>
          <a:bodyPr>
            <a:normAutofit/>
          </a:bodyPr>
          <a:lstStyle/>
          <a:p>
            <a:r>
              <a:rPr lang="en-US" sz="5400" b="1"/>
              <a:t>Context</a:t>
            </a:r>
            <a:endParaRPr lang="en-US" sz="5400"/>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FDAD1A0-1F84-1AD5-1A52-1A95244C14C0}"/>
              </a:ext>
            </a:extLst>
          </p:cNvPr>
          <p:cNvSpPr>
            <a:spLocks noGrp="1"/>
          </p:cNvSpPr>
          <p:nvPr>
            <p:ph idx="1"/>
          </p:nvPr>
        </p:nvSpPr>
        <p:spPr>
          <a:xfrm>
            <a:off x="5126418" y="552091"/>
            <a:ext cx="6224335" cy="5431536"/>
          </a:xfrm>
        </p:spPr>
        <p:txBody>
          <a:bodyPr anchor="ctr">
            <a:normAutofit/>
          </a:bodyPr>
          <a:lstStyle/>
          <a:p>
            <a:pPr>
              <a:buNone/>
            </a:pPr>
            <a:r>
              <a:rPr lang="en-US" sz="2000" dirty="0"/>
              <a:t>The "context" parameter is used specifically for cross-attention mechanisms:</a:t>
            </a:r>
          </a:p>
          <a:p>
            <a:pPr>
              <a:buFont typeface="+mj-lt"/>
              <a:buAutoNum type="arabicPeriod"/>
            </a:pPr>
            <a:r>
              <a:rPr lang="en-US" sz="2000" b="1" dirty="0"/>
              <a:t>Purpose</a:t>
            </a:r>
            <a:r>
              <a:rPr lang="en-US" sz="2000" dirty="0"/>
              <a:t>: Provides additional information that the model can selectively focus on</a:t>
            </a:r>
          </a:p>
          <a:p>
            <a:pPr>
              <a:buFont typeface="+mj-lt"/>
              <a:buAutoNum type="arabicPeriod"/>
            </a:pPr>
            <a:r>
              <a:rPr lang="en-US" sz="2000" b="1" dirty="0"/>
              <a:t>Implementation</a:t>
            </a:r>
            <a:r>
              <a:rPr lang="en-US" sz="2000" dirty="0"/>
              <a:t>: Used in cross-attention layers, not directly concatenated with the input</a:t>
            </a:r>
          </a:p>
          <a:p>
            <a:pPr>
              <a:buFont typeface="+mj-lt"/>
              <a:buAutoNum type="arabicPeriod"/>
            </a:pPr>
            <a:r>
              <a:rPr lang="en-US" sz="2000" b="1" dirty="0"/>
              <a:t>Processing</a:t>
            </a:r>
            <a:r>
              <a:rPr lang="en-US" sz="2000" dirty="0"/>
              <a:t>: Processed separately from the main input path, then used to guide attention</a:t>
            </a:r>
          </a:p>
          <a:p>
            <a:pPr>
              <a:buFont typeface="+mj-lt"/>
              <a:buAutoNum type="arabicPeriod"/>
            </a:pPr>
            <a:r>
              <a:rPr lang="en-US" sz="2000" b="1" dirty="0"/>
              <a:t>Usage in the code</a:t>
            </a:r>
            <a:r>
              <a:rPr lang="en-US" sz="2000" dirty="0"/>
              <a:t>: Also set to the T1 image when generating T2 (and vice versa)</a:t>
            </a:r>
          </a:p>
          <a:p>
            <a:pPr>
              <a:buNone/>
            </a:pPr>
            <a:r>
              <a:rPr lang="en-US" sz="2000" dirty="0"/>
              <a:t>Cross-attention allows the model to selectively attend to different parts of the context image based on what's relevant for the current denoising step. This is similar to how attention works in transformer models, where the model learns which parts of the context are most important for a given task.</a:t>
            </a:r>
          </a:p>
          <a:p>
            <a:endParaRPr lang="en-US" sz="2000" dirty="0"/>
          </a:p>
        </p:txBody>
      </p:sp>
    </p:spTree>
    <p:extLst>
      <p:ext uri="{BB962C8B-B14F-4D97-AF65-F5344CB8AC3E}">
        <p14:creationId xmlns:p14="http://schemas.microsoft.com/office/powerpoint/2010/main" val="333629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E25378-1FB6-C062-E919-53AB3875619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Latent space conditional Diffusion </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Content Placeholder 9">
            <a:extLst>
              <a:ext uri="{FF2B5EF4-FFF2-40B4-BE49-F238E27FC236}">
                <a16:creationId xmlns:a16="http://schemas.microsoft.com/office/drawing/2014/main" id="{81F529B5-31E6-5A25-EEDE-278C3D97041F}"/>
              </a:ext>
            </a:extLst>
          </p:cNvPr>
          <p:cNvPicPr>
            <a:picLocks noGrp="1" noChangeAspect="1"/>
          </p:cNvPicPr>
          <p:nvPr>
            <p:ph idx="1"/>
          </p:nvPr>
        </p:nvPicPr>
        <p:blipFill>
          <a:blip r:embed="rId2"/>
          <a:stretch>
            <a:fillRect/>
          </a:stretch>
        </p:blipFill>
        <p:spPr>
          <a:xfrm>
            <a:off x="4864608" y="1633225"/>
            <a:ext cx="6846363" cy="3440296"/>
          </a:xfrm>
          <a:prstGeom prst="rect">
            <a:avLst/>
          </a:prstGeom>
        </p:spPr>
      </p:pic>
    </p:spTree>
    <p:extLst>
      <p:ext uri="{BB962C8B-B14F-4D97-AF65-F5344CB8AC3E}">
        <p14:creationId xmlns:p14="http://schemas.microsoft.com/office/powerpoint/2010/main" val="1451744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D86E4-E540-A3AD-F252-00A8CE3FBBB5}"/>
              </a:ext>
            </a:extLst>
          </p:cNvPr>
          <p:cNvSpPr>
            <a:spLocks noGrp="1"/>
          </p:cNvSpPr>
          <p:nvPr>
            <p:ph type="title"/>
          </p:nvPr>
        </p:nvSpPr>
        <p:spPr>
          <a:xfrm>
            <a:off x="841248" y="548640"/>
            <a:ext cx="3600860" cy="1765935"/>
          </a:xfrm>
        </p:spPr>
        <p:txBody>
          <a:bodyPr>
            <a:normAutofit/>
          </a:bodyPr>
          <a:lstStyle/>
          <a:p>
            <a:r>
              <a:rPr lang="en-US" sz="5000" dirty="0"/>
              <a:t>Bidirectional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B3A013-563C-E6F2-A682-6B1ED8FBA8A0}"/>
              </a:ext>
            </a:extLst>
          </p:cNvPr>
          <p:cNvSpPr>
            <a:spLocks noGrp="1"/>
          </p:cNvSpPr>
          <p:nvPr>
            <p:ph idx="1"/>
          </p:nvPr>
        </p:nvSpPr>
        <p:spPr>
          <a:xfrm>
            <a:off x="5126418" y="552091"/>
            <a:ext cx="6224335" cy="5431536"/>
          </a:xfrm>
        </p:spPr>
        <p:txBody>
          <a:bodyPr anchor="ctr">
            <a:normAutofit/>
          </a:bodyPr>
          <a:lstStyle/>
          <a:p>
            <a:pPr>
              <a:buNone/>
            </a:pPr>
            <a:r>
              <a:rPr lang="en-US" sz="1700" b="1" dirty="0"/>
              <a:t>Purpose of Bidirectional Training</a:t>
            </a:r>
          </a:p>
          <a:p>
            <a:pPr>
              <a:buNone/>
            </a:pPr>
            <a:r>
              <a:rPr lang="en-US" sz="1700" dirty="0"/>
              <a:t>In the context of this MRI translation model, bidirectional training refers to training the model to:</a:t>
            </a:r>
          </a:p>
          <a:p>
            <a:pPr>
              <a:buFont typeface="+mj-lt"/>
              <a:buAutoNum type="arabicPeriod"/>
            </a:pPr>
            <a:r>
              <a:rPr lang="en-US" sz="1700" dirty="0"/>
              <a:t>Generate T2 images from T1 images (T1→T2)</a:t>
            </a:r>
          </a:p>
          <a:p>
            <a:pPr>
              <a:buFont typeface="+mj-lt"/>
              <a:buAutoNum type="arabicPeriod"/>
            </a:pPr>
            <a:r>
              <a:rPr lang="en-US" sz="1700" dirty="0"/>
              <a:t>Generate T1 images from T2 images (T2→T1)</a:t>
            </a:r>
          </a:p>
          <a:p>
            <a:r>
              <a:rPr lang="en-US" sz="1700" dirty="0"/>
              <a:t>Benefits of Bidirectional Training</a:t>
            </a:r>
          </a:p>
          <a:p>
            <a:pPr lvl="1"/>
            <a:r>
              <a:rPr lang="en-US" sz="1700" b="1" dirty="0"/>
              <a:t>Improved Learning Efficiency</a:t>
            </a:r>
            <a:r>
              <a:rPr lang="en-US" sz="1700" dirty="0"/>
              <a:t>: </a:t>
            </a:r>
          </a:p>
          <a:p>
            <a:pPr lvl="2"/>
            <a:r>
              <a:rPr lang="en-US" sz="1700" dirty="0"/>
              <a:t>The model learns shared features between both modalities</a:t>
            </a:r>
          </a:p>
          <a:p>
            <a:pPr lvl="2"/>
            <a:r>
              <a:rPr lang="en-US" sz="1700" dirty="0"/>
              <a:t>Knowledge gained from one direction helps improve the other direction</a:t>
            </a:r>
          </a:p>
          <a:p>
            <a:pPr lvl="2"/>
            <a:r>
              <a:rPr lang="en-US" sz="1700" dirty="0"/>
              <a:t>This often leads to faster convergence and better performance</a:t>
            </a:r>
          </a:p>
          <a:p>
            <a:pPr lvl="1"/>
            <a:r>
              <a:rPr lang="en-US" sz="1700" b="1" dirty="0"/>
              <a:t>Balanced Model Performance</a:t>
            </a:r>
            <a:r>
              <a:rPr lang="en-US" sz="1700" dirty="0"/>
              <a:t>: </a:t>
            </a:r>
          </a:p>
          <a:p>
            <a:pPr lvl="2"/>
            <a:r>
              <a:rPr lang="en-US" sz="1700" dirty="0"/>
              <a:t>Training in both directions ensures the model performs well on both tasks</a:t>
            </a:r>
          </a:p>
          <a:p>
            <a:pPr lvl="2"/>
            <a:r>
              <a:rPr lang="en-US" sz="1700" dirty="0"/>
              <a:t>This prevents bias toward one modality over the other</a:t>
            </a:r>
          </a:p>
          <a:p>
            <a:endParaRPr lang="en-US" sz="1700" dirty="0"/>
          </a:p>
          <a:p>
            <a:endParaRPr lang="en-US" sz="1700" dirty="0"/>
          </a:p>
        </p:txBody>
      </p:sp>
      <p:pic>
        <p:nvPicPr>
          <p:cNvPr id="5" name="Picture 4">
            <a:extLst>
              <a:ext uri="{FF2B5EF4-FFF2-40B4-BE49-F238E27FC236}">
                <a16:creationId xmlns:a16="http://schemas.microsoft.com/office/drawing/2014/main" id="{57D6B87E-90EE-535E-FF10-3571AD59EF96}"/>
              </a:ext>
            </a:extLst>
          </p:cNvPr>
          <p:cNvPicPr>
            <a:picLocks noChangeAspect="1"/>
          </p:cNvPicPr>
          <p:nvPr/>
        </p:nvPicPr>
        <p:blipFill>
          <a:blip r:embed="rId2"/>
          <a:srcRect l="10977" r="8561"/>
          <a:stretch/>
        </p:blipFill>
        <p:spPr>
          <a:xfrm>
            <a:off x="561014" y="2150132"/>
            <a:ext cx="4161328" cy="2557735"/>
          </a:xfrm>
          <a:prstGeom prst="rect">
            <a:avLst/>
          </a:prstGeom>
        </p:spPr>
      </p:pic>
      <p:cxnSp>
        <p:nvCxnSpPr>
          <p:cNvPr id="7" name="Straight Arrow Connector 6">
            <a:extLst>
              <a:ext uri="{FF2B5EF4-FFF2-40B4-BE49-F238E27FC236}">
                <a16:creationId xmlns:a16="http://schemas.microsoft.com/office/drawing/2014/main" id="{7C19E58F-CD65-314A-5C18-B9913B17C95A}"/>
              </a:ext>
            </a:extLst>
          </p:cNvPr>
          <p:cNvCxnSpPr>
            <a:cxnSpLocks/>
          </p:cNvCxnSpPr>
          <p:nvPr/>
        </p:nvCxnSpPr>
        <p:spPr>
          <a:xfrm>
            <a:off x="2536991" y="3428999"/>
            <a:ext cx="261073"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754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E50D-67C8-C7EE-E2B4-51953BDD1847}"/>
              </a:ext>
            </a:extLst>
          </p:cNvPr>
          <p:cNvSpPr>
            <a:spLocks noGrp="1"/>
          </p:cNvSpPr>
          <p:nvPr>
            <p:ph type="title"/>
          </p:nvPr>
        </p:nvSpPr>
        <p:spPr/>
        <p:txBody>
          <a:bodyPr/>
          <a:lstStyle/>
          <a:p>
            <a:r>
              <a:rPr lang="en-US" dirty="0"/>
              <a:t>Reverse denoising </a:t>
            </a:r>
          </a:p>
        </p:txBody>
      </p:sp>
      <p:pic>
        <p:nvPicPr>
          <p:cNvPr id="15" name="Content Placeholder 14">
            <a:extLst>
              <a:ext uri="{FF2B5EF4-FFF2-40B4-BE49-F238E27FC236}">
                <a16:creationId xmlns:a16="http://schemas.microsoft.com/office/drawing/2014/main" id="{789AD27C-371E-1126-1ACA-5124047D1996}"/>
              </a:ext>
            </a:extLst>
          </p:cNvPr>
          <p:cNvPicPr>
            <a:picLocks noGrp="1" noChangeAspect="1"/>
          </p:cNvPicPr>
          <p:nvPr>
            <p:ph idx="1"/>
          </p:nvPr>
        </p:nvPicPr>
        <p:blipFill>
          <a:blip r:embed="rId2"/>
          <a:stretch>
            <a:fillRect/>
          </a:stretch>
        </p:blipFill>
        <p:spPr>
          <a:xfrm>
            <a:off x="838200" y="3227864"/>
            <a:ext cx="10515600" cy="1546860"/>
          </a:xfrm>
        </p:spPr>
      </p:pic>
    </p:spTree>
    <p:extLst>
      <p:ext uri="{BB962C8B-B14F-4D97-AF65-F5344CB8AC3E}">
        <p14:creationId xmlns:p14="http://schemas.microsoft.com/office/powerpoint/2010/main" val="72016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6C87-014D-7E47-051B-AAA058D748F9}"/>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19A20279-F9BA-6F5F-23DA-585840350367}"/>
              </a:ext>
            </a:extLst>
          </p:cNvPr>
          <p:cNvPicPr>
            <a:picLocks noGrp="1" noChangeAspect="1"/>
          </p:cNvPicPr>
          <p:nvPr>
            <p:ph idx="1"/>
          </p:nvPr>
        </p:nvPicPr>
        <p:blipFill>
          <a:blip r:embed="rId2"/>
          <a:stretch>
            <a:fillRect/>
          </a:stretch>
        </p:blipFill>
        <p:spPr>
          <a:xfrm>
            <a:off x="3966204" y="1825625"/>
            <a:ext cx="4259592" cy="4351338"/>
          </a:xfrm>
        </p:spPr>
      </p:pic>
    </p:spTree>
    <p:extLst>
      <p:ext uri="{BB962C8B-B14F-4D97-AF65-F5344CB8AC3E}">
        <p14:creationId xmlns:p14="http://schemas.microsoft.com/office/powerpoint/2010/main" val="835933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8E81931-EC11-4433-BB7B-ED42BAA24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5BC353-549C-47DC-9732-7E696137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8003"/>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EA8C979B-05CC-0E9D-95DB-B6626889A316}"/>
              </a:ext>
            </a:extLst>
          </p:cNvPr>
          <p:cNvPicPr>
            <a:picLocks noChangeAspect="1"/>
          </p:cNvPicPr>
          <p:nvPr/>
        </p:nvPicPr>
        <p:blipFill>
          <a:blip r:embed="rId2"/>
          <a:srcRect b="6250"/>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Tree>
    <p:extLst>
      <p:ext uri="{BB962C8B-B14F-4D97-AF65-F5344CB8AC3E}">
        <p14:creationId xmlns:p14="http://schemas.microsoft.com/office/powerpoint/2010/main" val="146870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B586B-B529-2ABD-A45C-CE01033E2732}"/>
              </a:ext>
            </a:extLst>
          </p:cNvPr>
          <p:cNvSpPr>
            <a:spLocks noGrp="1"/>
          </p:cNvSpPr>
          <p:nvPr>
            <p:ph type="ctrTitle"/>
          </p:nvPr>
        </p:nvSpPr>
        <p:spPr>
          <a:xfrm>
            <a:off x="630936" y="639520"/>
            <a:ext cx="3429000" cy="1719072"/>
          </a:xfrm>
        </p:spPr>
        <p:txBody>
          <a:bodyPr vert="horz" lIns="91440" tIns="45720" rIns="91440" bIns="45720" rtlCol="0" anchor="b">
            <a:normAutofit/>
          </a:bodyPr>
          <a:lstStyle/>
          <a:p>
            <a:pPr algn="l"/>
            <a:r>
              <a:rPr lang="en-US" sz="5400" kern="1200">
                <a:solidFill>
                  <a:schemeClr val="tx1"/>
                </a:solidFill>
                <a:latin typeface="+mj-lt"/>
                <a:ea typeface="+mj-ea"/>
                <a:cs typeface="+mj-cs"/>
              </a:rPr>
              <a:t>Dataset</a:t>
            </a:r>
            <a:endParaRPr lang="en-US" sz="5400" kern="1200" dirty="0">
              <a:solidFill>
                <a:schemeClr val="tx1"/>
              </a:solidFill>
              <a:latin typeface="+mj-lt"/>
              <a:ea typeface="+mj-ea"/>
              <a:cs typeface="+mj-cs"/>
            </a:endParaRPr>
          </a:p>
        </p:txBody>
      </p:sp>
      <p:sp>
        <p:nvSpPr>
          <p:cNvPr id="3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28BA114-2670-089C-FC31-654BBBE7B673}"/>
              </a:ext>
            </a:extLst>
          </p:cNvPr>
          <p:cNvSpPr>
            <a:spLocks noGrp="1"/>
          </p:cNvSpPr>
          <p:nvPr>
            <p:ph type="subTitle" idx="1"/>
          </p:nvPr>
        </p:nvSpPr>
        <p:spPr>
          <a:xfrm>
            <a:off x="630936" y="2807208"/>
            <a:ext cx="3593592" cy="3154680"/>
          </a:xfrm>
        </p:spPr>
        <p:txBody>
          <a:bodyPr vert="horz" lIns="91440" tIns="45720" rIns="91440" bIns="45720" rtlCol="0" anchor="t">
            <a:normAutofit/>
          </a:bodyPr>
          <a:lstStyle/>
          <a:p>
            <a:pPr marL="285750" indent="-228600" algn="l">
              <a:buFont typeface="Arial" panose="020B0604020202020204" pitchFamily="34" charset="0"/>
              <a:buChar char="•"/>
            </a:pPr>
            <a:r>
              <a:rPr lang="en-US" sz="1200" dirty="0"/>
              <a:t>577 pair of T1-T2 images </a:t>
            </a:r>
          </a:p>
          <a:p>
            <a:pPr marL="285750" indent="-228600" algn="l">
              <a:buFont typeface="Arial" panose="020B0604020202020204" pitchFamily="34" charset="0"/>
              <a:buChar char="•"/>
            </a:pPr>
            <a:r>
              <a:rPr lang="en-US" sz="1200" dirty="0"/>
              <a:t>Reshaped the images into 128*128</a:t>
            </a:r>
          </a:p>
          <a:p>
            <a:pPr marL="285750" indent="-228600" algn="l">
              <a:buFont typeface="Arial" panose="020B0604020202020204" pitchFamily="34" charset="0"/>
              <a:buChar char="•"/>
            </a:pPr>
            <a:r>
              <a:rPr lang="en-US" sz="1200" dirty="0"/>
              <a:t>T1-weighted scans: </a:t>
            </a:r>
          </a:p>
          <a:p>
            <a:pPr marL="742950" lvl="1" indent="-228600" algn="l">
              <a:buFont typeface="Arial" panose="020B0604020202020204" pitchFamily="34" charset="0"/>
              <a:buChar char="•"/>
            </a:pPr>
            <a:r>
              <a:rPr lang="en-US" sz="800" dirty="0"/>
              <a:t>Fat appears bright (hyperintense) while water/fluid appears dark (hypointense) and Particularly useful for visualizing normal anatomy and identifying fatty tissues</a:t>
            </a:r>
          </a:p>
          <a:p>
            <a:pPr marL="285750" indent="-228600" algn="l">
              <a:buFont typeface="Arial" panose="020B0604020202020204" pitchFamily="34" charset="0"/>
              <a:buChar char="•"/>
            </a:pPr>
            <a:r>
              <a:rPr lang="en-US" sz="1200" dirty="0"/>
              <a:t>T2-weighted scans: </a:t>
            </a:r>
          </a:p>
          <a:p>
            <a:pPr marL="742950" lvl="1" indent="-228600" algn="l">
              <a:buFont typeface="Arial" panose="020B0604020202020204" pitchFamily="34" charset="0"/>
              <a:buChar char="•"/>
            </a:pPr>
            <a:r>
              <a:rPr lang="en-US" sz="800" dirty="0"/>
              <a:t>Fluid appears bright (hyperintense) while fat appears relatively darker</a:t>
            </a:r>
          </a:p>
          <a:p>
            <a:pPr marL="742950" lvl="1" indent="-228600" algn="l">
              <a:buFont typeface="Arial" panose="020B0604020202020204" pitchFamily="34" charset="0"/>
              <a:buChar char="•"/>
            </a:pPr>
            <a:r>
              <a:rPr lang="en-US" sz="800" dirty="0"/>
              <a:t>Particularly sensitive to pathology, inflammation, and edema (swelling)</a:t>
            </a:r>
          </a:p>
          <a:p>
            <a:pPr marL="742950" lvl="1" indent="-228600" algn="l">
              <a:buFont typeface="Arial" panose="020B0604020202020204" pitchFamily="34" charset="0"/>
              <a:buChar char="•"/>
            </a:pPr>
            <a:r>
              <a:rPr lang="en-US" sz="800" dirty="0"/>
              <a:t>Fluid appears bright (hyperintense) while fat appears relatively darker</a:t>
            </a:r>
          </a:p>
        </p:txBody>
      </p:sp>
      <p:pic>
        <p:nvPicPr>
          <p:cNvPr id="5" name="Picture 4" descr="A screenshot of a website&#10;&#10;AI-generated content may be incorrect.">
            <a:extLst>
              <a:ext uri="{FF2B5EF4-FFF2-40B4-BE49-F238E27FC236}">
                <a16:creationId xmlns:a16="http://schemas.microsoft.com/office/drawing/2014/main" id="{13C29C95-E50A-74BE-1CF1-434C1A26AFCF}"/>
              </a:ext>
            </a:extLst>
          </p:cNvPr>
          <p:cNvPicPr>
            <a:picLocks noChangeAspect="1"/>
          </p:cNvPicPr>
          <p:nvPr/>
        </p:nvPicPr>
        <p:blipFill>
          <a:blip r:embed="rId2"/>
          <a:stretch>
            <a:fillRect/>
          </a:stretch>
        </p:blipFill>
        <p:spPr>
          <a:xfrm>
            <a:off x="4654296" y="1323366"/>
            <a:ext cx="6903720" cy="4211268"/>
          </a:xfrm>
          <a:prstGeom prst="rect">
            <a:avLst/>
          </a:prstGeom>
        </p:spPr>
      </p:pic>
    </p:spTree>
    <p:extLst>
      <p:ext uri="{BB962C8B-B14F-4D97-AF65-F5344CB8AC3E}">
        <p14:creationId xmlns:p14="http://schemas.microsoft.com/office/powerpoint/2010/main" val="2824487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2A75C-7057-3BAD-D6D5-441B8D456FD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Diffusion </a:t>
            </a:r>
          </a:p>
        </p:txBody>
      </p:sp>
      <p:sp>
        <p:nvSpPr>
          <p:cNvPr id="2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28BFC88-E4EF-86CA-D1A4-8A141F4782BF}"/>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b="0" i="0">
                <a:effectLst/>
              </a:rPr>
              <a:t>Forward diffusion to gradually add noise to input</a:t>
            </a:r>
            <a:endParaRPr lang="en-US" sz="2200"/>
          </a:p>
          <a:p>
            <a:pPr marL="285750" indent="-228600">
              <a:lnSpc>
                <a:spcPct val="90000"/>
              </a:lnSpc>
              <a:spcAft>
                <a:spcPts val="600"/>
              </a:spcAft>
              <a:buFont typeface="Arial" panose="020B0604020202020204" pitchFamily="34" charset="0"/>
              <a:buChar char="•"/>
            </a:pPr>
            <a:r>
              <a:rPr lang="en-US" sz="2200" b="0" i="0">
                <a:effectLst/>
              </a:rPr>
              <a:t>Reverse denoising that learns to generate data by denoising</a:t>
            </a:r>
            <a:endParaRPr lang="en-US" sz="2200"/>
          </a:p>
        </p:txBody>
      </p:sp>
      <p:pic>
        <p:nvPicPr>
          <p:cNvPr id="11" name="Picture 10">
            <a:extLst>
              <a:ext uri="{FF2B5EF4-FFF2-40B4-BE49-F238E27FC236}">
                <a16:creationId xmlns:a16="http://schemas.microsoft.com/office/drawing/2014/main" id="{16FC2AD2-5CB8-4108-E871-C8F5586F7BCD}"/>
              </a:ext>
            </a:extLst>
          </p:cNvPr>
          <p:cNvPicPr>
            <a:picLocks noChangeAspect="1"/>
          </p:cNvPicPr>
          <p:nvPr/>
        </p:nvPicPr>
        <p:blipFill>
          <a:blip r:embed="rId2"/>
          <a:stretch>
            <a:fillRect/>
          </a:stretch>
        </p:blipFill>
        <p:spPr>
          <a:xfrm>
            <a:off x="4654296" y="2652331"/>
            <a:ext cx="6903720" cy="1553337"/>
          </a:xfrm>
          <a:prstGeom prst="rect">
            <a:avLst/>
          </a:prstGeom>
        </p:spPr>
      </p:pic>
    </p:spTree>
    <p:extLst>
      <p:ext uri="{BB962C8B-B14F-4D97-AF65-F5344CB8AC3E}">
        <p14:creationId xmlns:p14="http://schemas.microsoft.com/office/powerpoint/2010/main" val="35719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18097-D77F-D887-AA1F-F353A95128E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Forward step</a:t>
            </a: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Content Placeholder 29">
            <a:extLst>
              <a:ext uri="{FF2B5EF4-FFF2-40B4-BE49-F238E27FC236}">
                <a16:creationId xmlns:a16="http://schemas.microsoft.com/office/drawing/2014/main" id="{2D9506B9-F852-8CE6-8E02-227F77993BDB}"/>
              </a:ext>
            </a:extLst>
          </p:cNvPr>
          <p:cNvPicPr>
            <a:picLocks noGrp="1" noChangeAspect="1"/>
          </p:cNvPicPr>
          <p:nvPr>
            <p:ph idx="1"/>
          </p:nvPr>
        </p:nvPicPr>
        <p:blipFill>
          <a:blip r:embed="rId3"/>
          <a:stretch>
            <a:fillRect/>
          </a:stretch>
        </p:blipFill>
        <p:spPr>
          <a:xfrm>
            <a:off x="4010024" y="2008725"/>
            <a:ext cx="8177819" cy="3677163"/>
          </a:xfrm>
          <a:prstGeom prst="rect">
            <a:avLst/>
          </a:prstGeom>
        </p:spPr>
      </p:pic>
    </p:spTree>
    <p:extLst>
      <p:ext uri="{BB962C8B-B14F-4D97-AF65-F5344CB8AC3E}">
        <p14:creationId xmlns:p14="http://schemas.microsoft.com/office/powerpoint/2010/main" val="332452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2AAC61-4A44-16D7-423A-8ADF6CDD943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Reverse denoising</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B81C1DB-75E7-194E-8026-1EF2762AECEF}"/>
              </a:ext>
            </a:extLst>
          </p:cNvPr>
          <p:cNvPicPr>
            <a:picLocks noGrp="1" noChangeAspect="1"/>
          </p:cNvPicPr>
          <p:nvPr>
            <p:ph idx="1"/>
          </p:nvPr>
        </p:nvPicPr>
        <p:blipFill>
          <a:blip r:embed="rId2"/>
          <a:stretch>
            <a:fillRect/>
          </a:stretch>
        </p:blipFill>
        <p:spPr>
          <a:xfrm>
            <a:off x="4654296" y="1963343"/>
            <a:ext cx="7214616" cy="2903882"/>
          </a:xfrm>
          <a:prstGeom prst="rect">
            <a:avLst/>
          </a:prstGeom>
        </p:spPr>
      </p:pic>
    </p:spTree>
    <p:extLst>
      <p:ext uri="{BB962C8B-B14F-4D97-AF65-F5344CB8AC3E}">
        <p14:creationId xmlns:p14="http://schemas.microsoft.com/office/powerpoint/2010/main" val="4236170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735A4A-5FF5-BF20-A015-A536C7941DDE}"/>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E65C6-B639-3C98-F45A-C2091BC87D0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Training</a:t>
            </a:r>
          </a:p>
        </p:txBody>
      </p:sp>
      <p:sp>
        <p:nvSpPr>
          <p:cNvPr id="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EE9820A-471F-1790-E420-9D3B51925BD1}"/>
              </a:ext>
            </a:extLst>
          </p:cNvPr>
          <p:cNvSpPr txBox="1"/>
          <p:nvPr/>
        </p:nvSpPr>
        <p:spPr>
          <a:xfrm>
            <a:off x="630936" y="2660904"/>
            <a:ext cx="4818888" cy="3547872"/>
          </a:xfrm>
          <a:prstGeom prst="rect">
            <a:avLst/>
          </a:prstGeom>
        </p:spPr>
        <p:txBody>
          <a:bodyPr vert="horz" lIns="91440" tIns="45720" rIns="91440" bIns="45720" rtlCol="0" anchor="t">
            <a:normAutofit fontScale="77500" lnSpcReduction="20000"/>
          </a:bodyPr>
          <a:lstStyle/>
          <a:p>
            <a:pPr>
              <a:lnSpc>
                <a:spcPct val="90000"/>
              </a:lnSpc>
              <a:spcAft>
                <a:spcPts val="600"/>
              </a:spcAft>
            </a:pPr>
            <a:r>
              <a:rPr kumimoji="0" lang="en-US" altLang="en-US" sz="1500" b="1" i="0" u="none" strike="noStrike" cap="none" normalizeH="0" baseline="0" dirty="0">
                <a:ln>
                  <a:noFill/>
                </a:ln>
                <a:effectLst/>
              </a:rPr>
              <a:t>Forward Diffusion Process</a:t>
            </a:r>
            <a:r>
              <a:rPr kumimoji="0" lang="en-US" altLang="en-US" sz="1500" b="0" i="0" u="none" strike="noStrike" cap="none" normalizeH="0" baseline="0" dirty="0">
                <a:ln>
                  <a:noFill/>
                </a:ln>
                <a:effectLst/>
              </a:rPr>
              <a:t>: </a:t>
            </a:r>
          </a:p>
          <a:p>
            <a:pPr marL="285750" indent="-285750">
              <a:lnSpc>
                <a:spcPct val="90000"/>
              </a:lnSpc>
              <a:spcAft>
                <a:spcPts val="600"/>
              </a:spcAft>
              <a:buFont typeface="Arial" panose="020B0604020202020204" pitchFamily="34" charset="0"/>
              <a:buChar char="•"/>
            </a:pPr>
            <a:r>
              <a:rPr kumimoji="0" lang="en-US" altLang="en-US" sz="1500" b="0" i="0" u="none" strike="noStrike" cap="none" normalizeH="0" baseline="0" dirty="0">
                <a:ln>
                  <a:noFill/>
                </a:ln>
                <a:effectLst/>
              </a:rPr>
              <a:t>During training, we start with a clean image (x_0) </a:t>
            </a:r>
          </a:p>
          <a:p>
            <a:pPr marL="285750" indent="-285750">
              <a:lnSpc>
                <a:spcPct val="90000"/>
              </a:lnSpc>
              <a:spcAft>
                <a:spcPts val="600"/>
              </a:spcAft>
              <a:buFont typeface="Arial" panose="020B0604020202020204" pitchFamily="34" charset="0"/>
              <a:buChar char="•"/>
            </a:pPr>
            <a:r>
              <a:rPr kumimoji="0" lang="en-US" altLang="en-US" sz="1500" b="0" i="0" u="none" strike="noStrike" cap="none" normalizeH="0" baseline="0" dirty="0">
                <a:ln>
                  <a:noFill/>
                </a:ln>
                <a:effectLst/>
              </a:rPr>
              <a:t>We add random noise to it according to the timestep t </a:t>
            </a:r>
            <a:br>
              <a:rPr kumimoji="0" lang="en-US" altLang="en-US" sz="1500" b="0" i="0" u="none" strike="noStrike" cap="none" normalizeH="0" baseline="0" dirty="0">
                <a:ln>
                  <a:noFill/>
                </a:ln>
                <a:effectLst/>
              </a:rPr>
            </a:br>
            <a:r>
              <a:rPr kumimoji="0" lang="en-US" altLang="en-US" sz="1500" b="0" i="0" u="none" strike="noStrike" cap="none" normalizeH="0" baseline="0" dirty="0">
                <a:ln>
                  <a:noFill/>
                </a:ln>
                <a:effectLst/>
              </a:rPr>
              <a:t>This creates a noisy image (</a:t>
            </a:r>
            <a:r>
              <a:rPr kumimoji="0" lang="en-US" altLang="en-US" sz="1500" b="0" i="0" u="none" strike="noStrike" cap="none" normalizeH="0" baseline="0" dirty="0" err="1">
                <a:ln>
                  <a:noFill/>
                </a:ln>
                <a:effectLst/>
              </a:rPr>
              <a:t>x_t</a:t>
            </a:r>
            <a:r>
              <a:rPr kumimoji="0" lang="en-US" altLang="en-US" sz="1500" b="0" i="0" u="none" strike="noStrike" cap="none" normalizeH="0" baseline="0" dirty="0">
                <a:ln>
                  <a:noFill/>
                </a:ln>
                <a:effectLst/>
              </a:rPr>
              <a:t>) </a:t>
            </a:r>
          </a:p>
          <a:p>
            <a:pPr>
              <a:lnSpc>
                <a:spcPct val="90000"/>
              </a:lnSpc>
              <a:spcAft>
                <a:spcPts val="600"/>
              </a:spcAft>
            </a:pPr>
            <a:r>
              <a:rPr kumimoji="0" lang="en-US" altLang="en-US" sz="1500" b="1" i="0" u="none" strike="noStrike" cap="none" normalizeH="0" baseline="0" dirty="0">
                <a:ln>
                  <a:noFill/>
                </a:ln>
                <a:effectLst/>
              </a:rPr>
              <a:t>Model Prediction</a:t>
            </a:r>
            <a:r>
              <a:rPr kumimoji="0" lang="en-US" altLang="en-US" sz="1500" b="0" i="0" u="none" strike="noStrike" cap="none" normalizeH="0" baseline="0" dirty="0">
                <a:ln>
                  <a:noFill/>
                </a:ln>
                <a:effectLst/>
              </a:rPr>
              <a:t>: </a:t>
            </a:r>
          </a:p>
          <a:p>
            <a:pPr marL="285750" indent="-285750">
              <a:lnSpc>
                <a:spcPct val="90000"/>
              </a:lnSpc>
              <a:spcAft>
                <a:spcPts val="600"/>
              </a:spcAft>
              <a:buFont typeface="Arial" panose="020B0604020202020204" pitchFamily="34" charset="0"/>
              <a:buChar char="•"/>
            </a:pPr>
            <a:r>
              <a:rPr kumimoji="0" lang="en-US" altLang="en-US" sz="1500" b="0" i="0" u="none" strike="noStrike" cap="none" normalizeH="0" baseline="0" dirty="0">
                <a:ln>
                  <a:noFill/>
                </a:ln>
                <a:effectLst/>
              </a:rPr>
              <a:t>The model is given the noisy image (</a:t>
            </a:r>
            <a:r>
              <a:rPr kumimoji="0" lang="en-US" altLang="en-US" sz="1500" b="0" i="0" u="none" strike="noStrike" cap="none" normalizeH="0" baseline="0" dirty="0" err="1">
                <a:ln>
                  <a:noFill/>
                </a:ln>
                <a:effectLst/>
              </a:rPr>
              <a:t>x_t</a:t>
            </a:r>
            <a:r>
              <a:rPr kumimoji="0" lang="en-US" altLang="en-US" sz="1500" b="0" i="0" u="none" strike="noStrike" cap="none" normalizeH="0" baseline="0" dirty="0">
                <a:ln>
                  <a:noFill/>
                </a:ln>
                <a:effectLst/>
              </a:rPr>
              <a:t>) and the timestep (t) </a:t>
            </a:r>
          </a:p>
          <a:p>
            <a:pPr marL="285750" indent="-285750">
              <a:lnSpc>
                <a:spcPct val="90000"/>
              </a:lnSpc>
              <a:spcAft>
                <a:spcPts val="600"/>
              </a:spcAft>
              <a:buFont typeface="Arial" panose="020B0604020202020204" pitchFamily="34" charset="0"/>
              <a:buChar char="•"/>
            </a:pPr>
            <a:r>
              <a:rPr kumimoji="0" lang="en-US" altLang="en-US" sz="1500" b="0" i="0" u="none" strike="noStrike" cap="none" normalizeH="0" baseline="0" dirty="0">
                <a:ln>
                  <a:noFill/>
                </a:ln>
                <a:effectLst/>
              </a:rPr>
              <a:t>The model's job is to predict what noise was added to create </a:t>
            </a:r>
            <a:r>
              <a:rPr kumimoji="0" lang="en-US" altLang="en-US" sz="1500" b="0" i="0" u="none" strike="noStrike" cap="none" normalizeH="0" baseline="0" dirty="0" err="1">
                <a:ln>
                  <a:noFill/>
                </a:ln>
                <a:effectLst/>
              </a:rPr>
              <a:t>x_t</a:t>
            </a:r>
            <a:r>
              <a:rPr kumimoji="0" lang="en-US" altLang="en-US" sz="1500" b="0" i="0" u="none" strike="noStrike" cap="none" normalizeH="0" baseline="0" dirty="0">
                <a:ln>
                  <a:noFill/>
                </a:ln>
                <a:effectLst/>
              </a:rPr>
              <a:t> </a:t>
            </a:r>
          </a:p>
          <a:p>
            <a:pPr marL="285750" indent="-285750">
              <a:lnSpc>
                <a:spcPct val="90000"/>
              </a:lnSpc>
              <a:spcAft>
                <a:spcPts val="600"/>
              </a:spcAft>
              <a:buFont typeface="Arial" panose="020B0604020202020204" pitchFamily="34" charset="0"/>
              <a:buChar char="•"/>
            </a:pPr>
            <a:r>
              <a:rPr kumimoji="0" lang="en-US" altLang="en-US" sz="1500" b="0" i="0" u="none" strike="noStrike" cap="none" normalizeH="0" baseline="0" dirty="0">
                <a:ln>
                  <a:noFill/>
                </a:ln>
                <a:effectLst/>
              </a:rPr>
              <a:t>The output of the model is its prediction of the noise</a:t>
            </a:r>
          </a:p>
          <a:p>
            <a:pPr>
              <a:lnSpc>
                <a:spcPct val="90000"/>
              </a:lnSpc>
              <a:spcAft>
                <a:spcPts val="600"/>
              </a:spcAft>
            </a:pPr>
            <a:r>
              <a:rPr kumimoji="0" lang="en-US" altLang="en-US" sz="1500" b="1" i="0" u="none" strike="noStrike" cap="none" normalizeH="0" baseline="0" dirty="0">
                <a:ln>
                  <a:noFill/>
                </a:ln>
                <a:effectLst/>
              </a:rPr>
              <a:t>Loss Calculation</a:t>
            </a:r>
            <a:r>
              <a:rPr kumimoji="0" lang="en-US" altLang="en-US" sz="1500" b="0" i="0" u="none" strike="noStrike" cap="none" normalizeH="0" baseline="0" dirty="0">
                <a:ln>
                  <a:noFill/>
                </a:ln>
                <a:effectLst/>
              </a:rPr>
              <a:t>: </a:t>
            </a:r>
          </a:p>
          <a:p>
            <a:pPr marL="285750" indent="-285750">
              <a:lnSpc>
                <a:spcPct val="90000"/>
              </a:lnSpc>
              <a:spcAft>
                <a:spcPts val="600"/>
              </a:spcAft>
              <a:buFont typeface="Arial" panose="020B0604020202020204" pitchFamily="34" charset="0"/>
              <a:buChar char="•"/>
            </a:pPr>
            <a:r>
              <a:rPr kumimoji="0" lang="en-US" altLang="en-US" sz="1500" b="0" i="0" u="none" strike="noStrike" cap="none" normalizeH="0" baseline="0" dirty="0">
                <a:ln>
                  <a:noFill/>
                </a:ln>
                <a:effectLst/>
              </a:rPr>
              <a:t>We compare the model's predicted noise to the actual noise we added </a:t>
            </a:r>
          </a:p>
          <a:p>
            <a:pPr marL="285750" indent="-285750">
              <a:lnSpc>
                <a:spcPct val="90000"/>
              </a:lnSpc>
              <a:spcAft>
                <a:spcPts val="600"/>
              </a:spcAft>
              <a:buFont typeface="Arial" panose="020B0604020202020204" pitchFamily="34" charset="0"/>
              <a:buChar char="•"/>
            </a:pPr>
            <a:r>
              <a:rPr kumimoji="0" lang="en-US" altLang="en-US" sz="1500" b="0" i="0" u="none" strike="noStrike" cap="none" normalizeH="0" baseline="0" dirty="0">
                <a:ln>
                  <a:noFill/>
                </a:ln>
                <a:effectLst/>
              </a:rPr>
              <a:t>The loss is calculated as the Mean Squared Error (M</a:t>
            </a:r>
            <a:br>
              <a:rPr kumimoji="0" lang="en-US" altLang="en-US" sz="1500" b="0" i="0" u="none" strike="noStrike" cap="none" normalizeH="0" baseline="0" dirty="0">
                <a:ln>
                  <a:noFill/>
                </a:ln>
                <a:effectLst/>
              </a:rPr>
            </a:br>
            <a:r>
              <a:rPr kumimoji="0" lang="en-US" altLang="en-US" sz="1500" b="0" i="0" u="none" strike="noStrike" cap="none" normalizeH="0" baseline="0" dirty="0">
                <a:ln>
                  <a:noFill/>
                </a:ln>
                <a:effectLst/>
              </a:rPr>
              <a:t>SE) between the predicted and actual noise</a:t>
            </a:r>
          </a:p>
          <a:p>
            <a:pPr>
              <a:lnSpc>
                <a:spcPct val="90000"/>
              </a:lnSpc>
              <a:spcAft>
                <a:spcPts val="600"/>
              </a:spcAft>
            </a:pPr>
            <a:r>
              <a:rPr lang="en-US" sz="1500" b="1" dirty="0"/>
              <a:t>Training Loop:</a:t>
            </a:r>
          </a:p>
          <a:p>
            <a:pPr marL="285750" indent="-285750">
              <a:lnSpc>
                <a:spcPct val="90000"/>
              </a:lnSpc>
              <a:spcAft>
                <a:spcPts val="600"/>
              </a:spcAft>
              <a:buFont typeface="Arial" panose="020B0604020202020204" pitchFamily="34" charset="0"/>
              <a:buChar char="•"/>
            </a:pPr>
            <a:r>
              <a:rPr lang="en-US" sz="1500" dirty="0"/>
              <a:t>We perform backpropagation and optimizer steps to minimize this loss</a:t>
            </a:r>
          </a:p>
          <a:p>
            <a:pPr marL="285750" indent="-285750">
              <a:lnSpc>
                <a:spcPct val="90000"/>
              </a:lnSpc>
              <a:spcAft>
                <a:spcPts val="600"/>
              </a:spcAft>
              <a:buFont typeface="Arial" panose="020B0604020202020204" pitchFamily="34" charset="0"/>
              <a:buChar char="•"/>
            </a:pPr>
            <a:r>
              <a:rPr lang="en-US" sz="1500" dirty="0"/>
              <a:t>This trains the model to become better at predicting what noise was added</a:t>
            </a:r>
          </a:p>
        </p:txBody>
      </p:sp>
      <p:pic>
        <p:nvPicPr>
          <p:cNvPr id="8" name="Content Placeholder 4">
            <a:extLst>
              <a:ext uri="{FF2B5EF4-FFF2-40B4-BE49-F238E27FC236}">
                <a16:creationId xmlns:a16="http://schemas.microsoft.com/office/drawing/2014/main" id="{3686A270-00C8-5BD0-F400-BF15F94CC6AD}"/>
              </a:ext>
            </a:extLst>
          </p:cNvPr>
          <p:cNvPicPr>
            <a:picLocks noChangeAspect="1"/>
          </p:cNvPicPr>
          <p:nvPr/>
        </p:nvPicPr>
        <p:blipFill>
          <a:blip r:embed="rId2"/>
          <a:srcRect l="3899" t="32267" r="49722" b="12310"/>
          <a:stretch/>
        </p:blipFill>
        <p:spPr>
          <a:xfrm>
            <a:off x="6199498" y="2391156"/>
            <a:ext cx="4809745" cy="2816352"/>
          </a:xfrm>
          <a:prstGeom prst="rect">
            <a:avLst/>
          </a:prstGeom>
        </p:spPr>
      </p:pic>
    </p:spTree>
    <p:extLst>
      <p:ext uri="{BB962C8B-B14F-4D97-AF65-F5344CB8AC3E}">
        <p14:creationId xmlns:p14="http://schemas.microsoft.com/office/powerpoint/2010/main" val="75637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83530-C904-02B0-9910-77899C12674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Sampling </a:t>
            </a:r>
          </a:p>
        </p:txBody>
      </p:sp>
      <p:sp>
        <p:nvSpPr>
          <p:cNvPr id="2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F5A67EB-5677-B18B-5DA4-1BF1EF70CDF2}"/>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1"/>
              <a:t>Start with random noise</a:t>
            </a:r>
            <a:r>
              <a:rPr lang="en-US" sz="1500"/>
              <a:t> (completely random image)</a:t>
            </a:r>
          </a:p>
          <a:p>
            <a:pPr indent="-228600">
              <a:lnSpc>
                <a:spcPct val="90000"/>
              </a:lnSpc>
              <a:spcAft>
                <a:spcPts val="600"/>
              </a:spcAft>
              <a:buFont typeface="Arial" panose="020B0604020202020204" pitchFamily="34" charset="0"/>
              <a:buChar char="•"/>
            </a:pPr>
            <a:r>
              <a:rPr lang="en-US" sz="1500" b="1"/>
              <a:t>Loop backward</a:t>
            </a:r>
            <a:r>
              <a:rPr lang="en-US" sz="1500"/>
              <a:t> through each timestep (from most noisy to least)</a:t>
            </a:r>
          </a:p>
          <a:p>
            <a:pPr indent="-228600">
              <a:lnSpc>
                <a:spcPct val="90000"/>
              </a:lnSpc>
              <a:spcAft>
                <a:spcPts val="600"/>
              </a:spcAft>
              <a:buFont typeface="Arial" panose="020B0604020202020204" pitchFamily="34" charset="0"/>
              <a:buChar char="•"/>
            </a:pPr>
            <a:r>
              <a:rPr lang="en-US" sz="1500"/>
              <a:t>For each step:</a:t>
            </a:r>
          </a:p>
          <a:p>
            <a:pPr marL="742950" lvl="1" indent="-228600">
              <a:lnSpc>
                <a:spcPct val="90000"/>
              </a:lnSpc>
              <a:spcAft>
                <a:spcPts val="600"/>
              </a:spcAft>
              <a:buFont typeface="Arial" panose="020B0604020202020204" pitchFamily="34" charset="0"/>
              <a:buChar char="•"/>
            </a:pPr>
            <a:r>
              <a:rPr lang="en-US" sz="1500"/>
              <a:t>Ask the model "What noise is in this image right now?"</a:t>
            </a:r>
          </a:p>
          <a:p>
            <a:pPr marL="742950" lvl="1" indent="-228600">
              <a:lnSpc>
                <a:spcPct val="90000"/>
              </a:lnSpc>
              <a:spcAft>
                <a:spcPts val="600"/>
              </a:spcAft>
              <a:buFont typeface="Arial" panose="020B0604020202020204" pitchFamily="34" charset="0"/>
              <a:buChar char="•"/>
            </a:pPr>
            <a:r>
              <a:rPr lang="en-US" sz="1500"/>
              <a:t>Remove some of that predicted noise</a:t>
            </a:r>
          </a:p>
          <a:p>
            <a:pPr marL="742950" lvl="1" indent="-228600">
              <a:lnSpc>
                <a:spcPct val="90000"/>
              </a:lnSpc>
              <a:spcAft>
                <a:spcPts val="600"/>
              </a:spcAft>
              <a:buFont typeface="Arial" panose="020B0604020202020204" pitchFamily="34" charset="0"/>
              <a:buChar char="•"/>
            </a:pPr>
            <a:r>
              <a:rPr lang="en-US" sz="1500"/>
              <a:t>Add a tiny bit of new random noise (except at the final step)</a:t>
            </a:r>
          </a:p>
          <a:p>
            <a:pPr marL="742950" lvl="1" indent="-228600">
              <a:lnSpc>
                <a:spcPct val="90000"/>
              </a:lnSpc>
              <a:spcAft>
                <a:spcPts val="600"/>
              </a:spcAft>
              <a:buFont typeface="Arial" panose="020B0604020202020204" pitchFamily="34" charset="0"/>
              <a:buChar char="•"/>
            </a:pPr>
            <a:r>
              <a:rPr lang="en-US" sz="1500"/>
              <a:t>Image becomes slightly clearer</a:t>
            </a:r>
          </a:p>
          <a:p>
            <a:pPr indent="-228600">
              <a:lnSpc>
                <a:spcPct val="90000"/>
              </a:lnSpc>
              <a:spcAft>
                <a:spcPts val="600"/>
              </a:spcAft>
              <a:buFont typeface="Arial" panose="020B0604020202020204" pitchFamily="34" charset="0"/>
              <a:buChar char="•"/>
            </a:pPr>
            <a:r>
              <a:rPr lang="en-US" sz="1500" b="1"/>
              <a:t>Repeat</a:t>
            </a:r>
            <a:r>
              <a:rPr lang="en-US" sz="1500"/>
              <a:t> until you reach timestep 0</a:t>
            </a:r>
          </a:p>
          <a:p>
            <a:pPr indent="-228600">
              <a:lnSpc>
                <a:spcPct val="90000"/>
              </a:lnSpc>
              <a:spcAft>
                <a:spcPts val="600"/>
              </a:spcAft>
              <a:buFont typeface="Arial" panose="020B0604020202020204" pitchFamily="34" charset="0"/>
              <a:buChar char="•"/>
            </a:pPr>
            <a:r>
              <a:rPr lang="en-US" sz="1500" b="1"/>
              <a:t>Result</a:t>
            </a:r>
            <a:r>
              <a:rPr lang="en-US" sz="1500"/>
              <a:t>: A fully generated image that matches your conditional input</a:t>
            </a:r>
          </a:p>
          <a:p>
            <a:pPr indent="-228600">
              <a:lnSpc>
                <a:spcPct val="90000"/>
              </a:lnSpc>
              <a:spcAft>
                <a:spcPts val="600"/>
              </a:spcAft>
              <a:buFont typeface="Arial" panose="020B0604020202020204" pitchFamily="34" charset="0"/>
              <a:buChar char="•"/>
            </a:pPr>
            <a:endParaRPr lang="en-US" sz="1500"/>
          </a:p>
        </p:txBody>
      </p:sp>
      <p:pic>
        <p:nvPicPr>
          <p:cNvPr id="16" name="Content Placeholder 4">
            <a:extLst>
              <a:ext uri="{FF2B5EF4-FFF2-40B4-BE49-F238E27FC236}">
                <a16:creationId xmlns:a16="http://schemas.microsoft.com/office/drawing/2014/main" id="{73099CD7-79DB-3455-E24B-BE27926574BB}"/>
              </a:ext>
            </a:extLst>
          </p:cNvPr>
          <p:cNvPicPr>
            <a:picLocks noGrp="1" noChangeAspect="1"/>
          </p:cNvPicPr>
          <p:nvPr>
            <p:ph idx="1"/>
          </p:nvPr>
        </p:nvPicPr>
        <p:blipFill>
          <a:blip r:embed="rId2"/>
          <a:srcRect l="50397" t="35323" r="3224" b="12796"/>
          <a:stretch/>
        </p:blipFill>
        <p:spPr>
          <a:xfrm>
            <a:off x="6099048" y="1932890"/>
            <a:ext cx="5458968" cy="2992220"/>
          </a:xfrm>
          <a:prstGeom prst="rect">
            <a:avLst/>
          </a:prstGeom>
        </p:spPr>
      </p:pic>
    </p:spTree>
    <p:extLst>
      <p:ext uri="{BB962C8B-B14F-4D97-AF65-F5344CB8AC3E}">
        <p14:creationId xmlns:p14="http://schemas.microsoft.com/office/powerpoint/2010/main" val="271662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4576-0981-16C7-9CC0-AC0D72158555}"/>
              </a:ext>
            </a:extLst>
          </p:cNvPr>
          <p:cNvSpPr>
            <a:spLocks noGrp="1"/>
          </p:cNvSpPr>
          <p:nvPr>
            <p:ph type="title"/>
          </p:nvPr>
        </p:nvSpPr>
        <p:spPr/>
        <p:txBody>
          <a:bodyPr/>
          <a:lstStyle/>
          <a:p>
            <a:r>
              <a:rPr lang="en-US" dirty="0"/>
              <a:t>Guidance</a:t>
            </a:r>
          </a:p>
        </p:txBody>
      </p:sp>
      <p:pic>
        <p:nvPicPr>
          <p:cNvPr id="5" name="Content Placeholder 4">
            <a:extLst>
              <a:ext uri="{FF2B5EF4-FFF2-40B4-BE49-F238E27FC236}">
                <a16:creationId xmlns:a16="http://schemas.microsoft.com/office/drawing/2014/main" id="{8E243C9D-AD8F-B12B-AB22-AB4837D24E6B}"/>
              </a:ext>
            </a:extLst>
          </p:cNvPr>
          <p:cNvPicPr>
            <a:picLocks noGrp="1" noChangeAspect="1"/>
          </p:cNvPicPr>
          <p:nvPr>
            <p:ph idx="1"/>
          </p:nvPr>
        </p:nvPicPr>
        <p:blipFill>
          <a:blip r:embed="rId2"/>
          <a:stretch>
            <a:fillRect/>
          </a:stretch>
        </p:blipFill>
        <p:spPr>
          <a:xfrm>
            <a:off x="3876976" y="1825625"/>
            <a:ext cx="4438048" cy="4351338"/>
          </a:xfrm>
        </p:spPr>
      </p:pic>
    </p:spTree>
    <p:extLst>
      <p:ext uri="{BB962C8B-B14F-4D97-AF65-F5344CB8AC3E}">
        <p14:creationId xmlns:p14="http://schemas.microsoft.com/office/powerpoint/2010/main" val="14902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7C28EE-6DFC-6B90-5D1C-5522119D97C5}"/>
              </a:ext>
            </a:extLst>
          </p:cNvPr>
          <p:cNvSpPr>
            <a:spLocks noGrp="1"/>
          </p:cNvSpPr>
          <p:nvPr>
            <p:ph type="title"/>
          </p:nvPr>
        </p:nvSpPr>
        <p:spPr>
          <a:xfrm>
            <a:off x="841248" y="548640"/>
            <a:ext cx="3600860" cy="5431536"/>
          </a:xfrm>
        </p:spPr>
        <p:txBody>
          <a:bodyPr>
            <a:normAutofit/>
          </a:bodyPr>
          <a:lstStyle/>
          <a:p>
            <a:r>
              <a:rPr lang="en-US" sz="5400" b="1"/>
              <a:t>Condition</a:t>
            </a:r>
            <a:endParaRPr lang="en-US" sz="5400"/>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0DB37C-EE84-CD38-A53A-779F7C9EF675}"/>
              </a:ext>
            </a:extLst>
          </p:cNvPr>
          <p:cNvSpPr>
            <a:spLocks noGrp="1"/>
          </p:cNvSpPr>
          <p:nvPr>
            <p:ph idx="1"/>
          </p:nvPr>
        </p:nvSpPr>
        <p:spPr>
          <a:xfrm>
            <a:off x="5126418" y="552091"/>
            <a:ext cx="6224335" cy="5431536"/>
          </a:xfrm>
        </p:spPr>
        <p:txBody>
          <a:bodyPr anchor="ctr">
            <a:normAutofit/>
          </a:bodyPr>
          <a:lstStyle/>
          <a:p>
            <a:pPr>
              <a:buNone/>
            </a:pPr>
            <a:r>
              <a:rPr lang="en-US" sz="2000" dirty="0"/>
              <a:t>The "condition" parameter refers to the image that guides or conditions the generation process:</a:t>
            </a:r>
          </a:p>
          <a:p>
            <a:pPr>
              <a:buFont typeface="+mj-lt"/>
              <a:buAutoNum type="arabicPeriod"/>
            </a:pPr>
            <a:r>
              <a:rPr lang="en-US" sz="2000" b="1" dirty="0"/>
              <a:t>Purpose</a:t>
            </a:r>
            <a:r>
              <a:rPr lang="en-US" sz="2000" dirty="0"/>
              <a:t>: Tells the model "what" to generate based on</a:t>
            </a:r>
          </a:p>
          <a:p>
            <a:pPr>
              <a:buFont typeface="+mj-lt"/>
              <a:buAutoNum type="arabicPeriod"/>
            </a:pPr>
            <a:r>
              <a:rPr lang="en-US" sz="2000" b="1" dirty="0"/>
              <a:t>Implementation</a:t>
            </a:r>
            <a:r>
              <a:rPr lang="en-US" sz="2000" dirty="0"/>
              <a:t>: Typically concatenated directly with the input image in the channel dimension</a:t>
            </a:r>
          </a:p>
          <a:p>
            <a:pPr>
              <a:buFont typeface="+mj-lt"/>
              <a:buAutoNum type="arabicPeriod"/>
            </a:pPr>
            <a:r>
              <a:rPr lang="en-US" sz="2000" b="1" dirty="0"/>
              <a:t>Processing</a:t>
            </a:r>
            <a:r>
              <a:rPr lang="en-US" sz="2000" dirty="0"/>
              <a:t>: Processed through the same convolutional layers as the input image</a:t>
            </a:r>
          </a:p>
          <a:p>
            <a:pPr>
              <a:buFont typeface="+mj-lt"/>
              <a:buAutoNum type="arabicPeriod"/>
            </a:pPr>
            <a:r>
              <a:rPr lang="en-US" sz="2000" b="1" dirty="0"/>
              <a:t>Usage in the code</a:t>
            </a:r>
            <a:r>
              <a:rPr lang="en-US" sz="2000" dirty="0"/>
              <a:t>: When generating T2 from T1, the T1 image is used as the condition</a:t>
            </a:r>
          </a:p>
          <a:p>
            <a:pPr>
              <a:buNone/>
            </a:pPr>
            <a:r>
              <a:rPr lang="en-US" sz="2000" dirty="0"/>
              <a:t>In the </a:t>
            </a:r>
            <a:r>
              <a:rPr lang="en-US" sz="2000" dirty="0" err="1"/>
              <a:t>UNet</a:t>
            </a:r>
            <a:r>
              <a:rPr lang="en-US" sz="2000" dirty="0"/>
              <a:t> architecture, this likely means the condition image is concatenated with the noisy image at the input layer, creating a multi-channel input that contains both the image being denoised and the conditioning information.</a:t>
            </a:r>
          </a:p>
          <a:p>
            <a:endParaRPr lang="en-US" sz="2000" dirty="0"/>
          </a:p>
        </p:txBody>
      </p:sp>
    </p:spTree>
    <p:extLst>
      <p:ext uri="{BB962C8B-B14F-4D97-AF65-F5344CB8AC3E}">
        <p14:creationId xmlns:p14="http://schemas.microsoft.com/office/powerpoint/2010/main" val="3638447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2369</TotalTime>
  <Words>689</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Bidirectional MRI Synthesis Using Diffusion </vt:lpstr>
      <vt:lpstr>Dataset</vt:lpstr>
      <vt:lpstr>Diffusion </vt:lpstr>
      <vt:lpstr>Forward step</vt:lpstr>
      <vt:lpstr>Reverse denoising</vt:lpstr>
      <vt:lpstr>Training</vt:lpstr>
      <vt:lpstr>Sampling </vt:lpstr>
      <vt:lpstr>Guidance</vt:lpstr>
      <vt:lpstr>Condition</vt:lpstr>
      <vt:lpstr>Context</vt:lpstr>
      <vt:lpstr>Latent space conditional Diffusion </vt:lpstr>
      <vt:lpstr>Bidirectional </vt:lpstr>
      <vt:lpstr>Reverse denoising </vt:lpstr>
      <vt:lpstr>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Prarthana Krishnamurthy</dc:creator>
  <cp:lastModifiedBy>Prarthana Krishnamurthy</cp:lastModifiedBy>
  <cp:revision>3</cp:revision>
  <dcterms:created xsi:type="dcterms:W3CDTF">2025-04-21T03:51:26Z</dcterms:created>
  <dcterms:modified xsi:type="dcterms:W3CDTF">2025-04-22T19:20:45Z</dcterms:modified>
</cp:coreProperties>
</file>