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n.wikipedia.org/wiki/Computer_science" TargetMode="External"/><Relationship Id="rId4" Type="http://schemas.openxmlformats.org/officeDocument/2006/relationships/hyperlink" Target="https://en.wikipedia.org/wiki/Graph_(discrete_mathematics)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 Part II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 Queue Implementation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Tree Depth-First Traversals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Preorder: </a:t>
            </a:r>
            <a:r>
              <a:rPr lang="en">
                <a:solidFill>
                  <a:schemeClr val="dk1"/>
                </a:solidFill>
              </a:rPr>
              <a:t>&lt;root&gt;</a:t>
            </a:r>
            <a:r>
              <a:rPr lang="en"/>
              <a:t> &lt;left&gt; &lt;right&gt;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Inorder: &lt;left&gt; </a:t>
            </a:r>
            <a:r>
              <a:rPr lang="en">
                <a:solidFill>
                  <a:schemeClr val="dk1"/>
                </a:solidFill>
              </a:rPr>
              <a:t>&lt;root&gt;</a:t>
            </a:r>
            <a:r>
              <a:rPr lang="en"/>
              <a:t> &lt;right&gt;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Postorder: &lt;left&gt; &lt;right&gt;</a:t>
            </a:r>
            <a:r>
              <a:rPr lang="en">
                <a:solidFill>
                  <a:schemeClr val="dk1"/>
                </a:solidFill>
              </a:rPr>
              <a:t> &lt;root&gt;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Preorder</a:t>
            </a:r>
            <a:r>
              <a:rPr lang="en"/>
              <a:t> (Java)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CF5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CF5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Preorder(</a:t>
            </a:r>
            <a:r>
              <a:rPr lang="en">
                <a:solidFill>
                  <a:srgbClr val="99CF5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root) {</a:t>
            </a:r>
            <a:b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E2896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(root </a:t>
            </a:r>
            <a:r>
              <a:rPr lang="en">
                <a:solidFill>
                  <a:srgbClr val="E2896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3387C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E2896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lang="en">
                <a:solidFill>
                  <a:srgbClr val="E2896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99CF5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E2896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E2896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println(root</a:t>
            </a:r>
            <a:r>
              <a:rPr lang="en">
                <a:solidFill>
                  <a:srgbClr val="E2896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data);</a:t>
            </a:r>
            <a:b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   Preorder(root</a:t>
            </a:r>
            <a:r>
              <a:rPr lang="en">
                <a:solidFill>
                  <a:srgbClr val="E2896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left);</a:t>
            </a:r>
            <a:b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   Preorder(root</a:t>
            </a:r>
            <a:r>
              <a:rPr lang="en">
                <a:solidFill>
                  <a:srgbClr val="E2896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right);</a:t>
            </a:r>
            <a:b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8F8F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8F8F8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8F8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8F8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8F8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8F8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8F8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8F8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8F8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8F8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8F8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Postorder</a:t>
            </a:r>
            <a:r>
              <a:rPr lang="en"/>
              <a:t> (Java)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EE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EE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Postorder</a:t>
            </a:r>
            <a:r>
              <a:rPr lang="en">
                <a:solidFill>
                  <a:srgbClr val="E1E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FEE80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root</a:t>
            </a:r>
            <a:r>
              <a:rPr lang="en">
                <a:solidFill>
                  <a:srgbClr val="E1E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F9D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(root </a:t>
            </a:r>
            <a:r>
              <a:rPr lang="en">
                <a:solidFill>
                  <a:srgbClr val="FF9D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628C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FF9D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E1E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lang="en">
                <a:solidFill>
                  <a:srgbClr val="FF9D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Postorder</a:t>
            </a:r>
            <a:r>
              <a:rPr lang="en">
                <a:solidFill>
                  <a:srgbClr val="E1E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lang="en">
                <a:solidFill>
                  <a:srgbClr val="FF9D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>
                <a:solidFill>
                  <a:srgbClr val="E1E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Postorder</a:t>
            </a:r>
            <a:r>
              <a:rPr lang="en">
                <a:solidFill>
                  <a:srgbClr val="E1E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lang="en">
                <a:solidFill>
                  <a:srgbClr val="FF9D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>
                <a:solidFill>
                  <a:srgbClr val="E1E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FFEE80"/>
                </a:solidFill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FF9D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FF9D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E1E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lang="en">
                <a:solidFill>
                  <a:srgbClr val="FF9D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">
                <a:solidFill>
                  <a:srgbClr val="E1E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CF50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8F8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8F8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8F8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8F8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8F8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8F8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8F8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8F8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8F8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Inorder (Java)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A8ED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rgbClr val="BDAE9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43A8ED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BDAE9D"/>
                </a:solidFill>
                <a:latin typeface="Consolas"/>
                <a:ea typeface="Consolas"/>
                <a:cs typeface="Consolas"/>
                <a:sym typeface="Consolas"/>
              </a:rPr>
              <a:t> Inorder(</a:t>
            </a:r>
            <a:r>
              <a:rPr b="1" lang="en">
                <a:solidFill>
                  <a:srgbClr val="43A8ED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>
                <a:solidFill>
                  <a:srgbClr val="BDAE9D"/>
                </a:solidFill>
                <a:latin typeface="Consolas"/>
                <a:ea typeface="Consolas"/>
                <a:cs typeface="Consolas"/>
                <a:sym typeface="Consolas"/>
              </a:rPr>
              <a:t> root) {</a:t>
            </a:r>
            <a:br>
              <a:rPr lang="en">
                <a:solidFill>
                  <a:srgbClr val="BDAE9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BDAE9D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43A8E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BDAE9D"/>
                </a:solidFill>
                <a:latin typeface="Consolas"/>
                <a:ea typeface="Consolas"/>
                <a:cs typeface="Consolas"/>
                <a:sym typeface="Consolas"/>
              </a:rPr>
              <a:t> (root </a:t>
            </a:r>
            <a:r>
              <a:rPr b="1" lang="en">
                <a:solidFill>
                  <a:srgbClr val="43A8ED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>
                <a:solidFill>
                  <a:srgbClr val="BDAE9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585CF6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>
                <a:solidFill>
                  <a:srgbClr val="BDAE9D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>
                <a:solidFill>
                  <a:srgbClr val="BDAE9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BDAE9D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43A8E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BDAE9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BDAE9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BDAE9D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b="1" lang="en">
                <a:solidFill>
                  <a:srgbClr val="43A8ED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>
                <a:solidFill>
                  <a:srgbClr val="BDAE9D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>
                <a:solidFill>
                  <a:srgbClr val="BDAE9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BDAE9D"/>
                </a:solidFill>
                <a:latin typeface="Consolas"/>
                <a:ea typeface="Consolas"/>
                <a:cs typeface="Consolas"/>
                <a:sym typeface="Consolas"/>
              </a:rPr>
              <a:t>        Inorder(root</a:t>
            </a:r>
            <a:r>
              <a:rPr b="1" lang="en">
                <a:solidFill>
                  <a:srgbClr val="43A8E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BDAE9D"/>
                </a:solidFill>
                <a:latin typeface="Consolas"/>
                <a:ea typeface="Consolas"/>
                <a:cs typeface="Consolas"/>
                <a:sym typeface="Consolas"/>
              </a:rPr>
              <a:t>left);</a:t>
            </a:r>
            <a:br>
              <a:rPr lang="en">
                <a:solidFill>
                  <a:srgbClr val="BDAE9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BDAE9D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43A8ED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lang="en">
                <a:solidFill>
                  <a:srgbClr val="BDAE9D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lang="en">
                <a:solidFill>
                  <a:srgbClr val="43A8E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BDAE9D"/>
                </a:solidFill>
                <a:latin typeface="Consolas"/>
                <a:ea typeface="Consolas"/>
                <a:cs typeface="Consolas"/>
                <a:sym typeface="Consolas"/>
              </a:rPr>
              <a:t>println(root</a:t>
            </a:r>
            <a:r>
              <a:rPr b="1" lang="en">
                <a:solidFill>
                  <a:srgbClr val="43A8E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BDAE9D"/>
                </a:solidFill>
                <a:latin typeface="Consolas"/>
                <a:ea typeface="Consolas"/>
                <a:cs typeface="Consolas"/>
                <a:sym typeface="Consolas"/>
              </a:rPr>
              <a:t>data);</a:t>
            </a:r>
            <a:br>
              <a:rPr lang="en">
                <a:solidFill>
                  <a:srgbClr val="BDAE9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BDAE9D"/>
                </a:solidFill>
                <a:latin typeface="Consolas"/>
                <a:ea typeface="Consolas"/>
                <a:cs typeface="Consolas"/>
                <a:sym typeface="Consolas"/>
              </a:rPr>
              <a:t>        Inorder(root</a:t>
            </a:r>
            <a:r>
              <a:rPr b="1" lang="en">
                <a:solidFill>
                  <a:srgbClr val="43A8E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BDAE9D"/>
                </a:solidFill>
                <a:latin typeface="Consolas"/>
                <a:ea typeface="Consolas"/>
                <a:cs typeface="Consolas"/>
                <a:sym typeface="Consolas"/>
              </a:rPr>
              <a:t>right);</a:t>
            </a:r>
            <a:br>
              <a:rPr lang="en">
                <a:solidFill>
                  <a:srgbClr val="BDAE9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BDAE9D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>
                <a:solidFill>
                  <a:srgbClr val="BDAE9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BDAE9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BDAE9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EE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CF50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8F8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8F8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8F8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8F8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8F8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8F8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8F8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8F8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8F8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Traversal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known as level traversal (for trees).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Visit and mark each node at each level, then continue.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Level-Order (Java)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284325" y="1919075"/>
            <a:ext cx="4187400" cy="2710200"/>
          </a:xfrm>
          <a:prstGeom prst="rect">
            <a:avLst/>
          </a:prstGeom>
          <a:solidFill>
            <a:srgbClr val="2A211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A8E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 printLevelOrder() {</a:t>
            </a:r>
            <a:b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43A8E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 h </a:t>
            </a:r>
            <a:r>
              <a:rPr b="1" lang="en">
                <a:solidFill>
                  <a:srgbClr val="43A8E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 height(root);</a:t>
            </a:r>
            <a:b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43A8E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 i;</a:t>
            </a:r>
            <a:b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43A8E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 (i </a:t>
            </a:r>
            <a:r>
              <a:rPr b="1" lang="en">
                <a:solidFill>
                  <a:srgbClr val="43A8E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44AA43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; i </a:t>
            </a:r>
            <a:r>
              <a:rPr b="1" lang="en">
                <a:solidFill>
                  <a:srgbClr val="43A8E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 h; i</a:t>
            </a:r>
            <a:r>
              <a:rPr b="1" lang="en">
                <a:solidFill>
                  <a:srgbClr val="43A8E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        printGivenLevel(root, i);</a:t>
            </a:r>
            <a:b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BDAE9D"/>
              </a:solidFill>
              <a:highlight>
                <a:srgbClr val="2A211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idx="2" type="body"/>
          </p:nvPr>
        </p:nvSpPr>
        <p:spPr>
          <a:xfrm>
            <a:off x="3922200" y="1919075"/>
            <a:ext cx="4873800" cy="2710200"/>
          </a:xfrm>
          <a:prstGeom prst="rect">
            <a:avLst/>
          </a:prstGeom>
          <a:solidFill>
            <a:srgbClr val="2A211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A8E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 printGivenLevel(</a:t>
            </a:r>
            <a:r>
              <a:rPr b="1" lang="en">
                <a:solidFill>
                  <a:srgbClr val="43A8E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 root, </a:t>
            </a:r>
            <a:r>
              <a:rPr b="1" lang="en">
                <a:solidFill>
                  <a:srgbClr val="43A8E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 level) {</a:t>
            </a:r>
            <a:b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43A8E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 (root </a:t>
            </a:r>
            <a:r>
              <a:rPr b="1" lang="en">
                <a:solidFill>
                  <a:srgbClr val="43A8E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585CF6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43A8E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43A8E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 (level </a:t>
            </a:r>
            <a:r>
              <a:rPr b="1" lang="en">
                <a:solidFill>
                  <a:srgbClr val="43A8E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44AA43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43A8E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lang="en">
                <a:solidFill>
                  <a:srgbClr val="43A8E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print(root</a:t>
            </a:r>
            <a:r>
              <a:rPr b="1" lang="en">
                <a:solidFill>
                  <a:srgbClr val="43A8E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b="1" lang="en">
                <a:solidFill>
                  <a:srgbClr val="43A8E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49B0A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43A8E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43A8E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 (level </a:t>
            </a:r>
            <a:r>
              <a:rPr b="1" lang="en">
                <a:solidFill>
                  <a:srgbClr val="43A8E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44AA43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        printGivenLevel(root</a:t>
            </a:r>
            <a:r>
              <a:rPr b="1" lang="en">
                <a:solidFill>
                  <a:srgbClr val="43A8E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left, level </a:t>
            </a:r>
            <a:r>
              <a:rPr b="1" lang="en">
                <a:solidFill>
                  <a:srgbClr val="43A8E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44AA43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        printGivenLevel(root</a:t>
            </a:r>
            <a:r>
              <a:rPr b="1" lang="en">
                <a:solidFill>
                  <a:srgbClr val="43A8E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right, level </a:t>
            </a:r>
            <a:r>
              <a:rPr b="1" lang="en">
                <a:solidFill>
                  <a:srgbClr val="43A8E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44AA43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BDAE9D"/>
              </a:solidFill>
              <a:highlight>
                <a:srgbClr val="2A211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Traversals</a:t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principles, but: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 a Queue is used to keep track of vertices to visit next.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either a Priority Queue or any other type of Queue.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array or other similar structure is used to keep track of the vertices already visited.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Why? Graphs can have cycles, whereas trees cannot.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 First (Pseudoish-code)</a:t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solidFill>
            <a:srgbClr val="2A211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queue</a:t>
            </a:r>
            <a:r>
              <a:rPr b="1" lang="en">
                <a:solidFill>
                  <a:srgbClr val="43A8E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add(startingNode);  </a:t>
            </a:r>
            <a:r>
              <a:rPr i="1" lang="en">
                <a:solidFill>
                  <a:srgbClr val="0066FF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// Add starting node</a:t>
            </a:r>
            <a:b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43A8E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 (queue</a:t>
            </a:r>
            <a:r>
              <a:rPr b="1" lang="en">
                <a:solidFill>
                  <a:srgbClr val="43A8E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empty() </a:t>
            </a:r>
            <a:r>
              <a:rPr b="1" lang="en">
                <a:solidFill>
                  <a:srgbClr val="43A8E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585CF6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) {  </a:t>
            </a:r>
            <a:r>
              <a:rPr i="1" lang="en">
                <a:solidFill>
                  <a:srgbClr val="0066FF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// While things to visit</a:t>
            </a:r>
            <a:b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43A8E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 temp </a:t>
            </a:r>
            <a:r>
              <a:rPr b="1" lang="en">
                <a:solidFill>
                  <a:srgbClr val="43A8E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 queue</a:t>
            </a:r>
            <a:r>
              <a:rPr b="1" lang="en">
                <a:solidFill>
                  <a:srgbClr val="43A8E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poll();  </a:t>
            </a:r>
            <a:r>
              <a:rPr i="1" lang="en">
                <a:solidFill>
                  <a:srgbClr val="0066FF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// Get first thing in q</a:t>
            </a:r>
            <a:b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    visited</a:t>
            </a:r>
            <a:r>
              <a:rPr b="1" lang="en">
                <a:solidFill>
                  <a:srgbClr val="43A8E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add(temp);  </a:t>
            </a:r>
            <a:r>
              <a:rPr i="1" lang="en">
                <a:solidFill>
                  <a:srgbClr val="0066FF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// Add it to visited list</a:t>
            </a:r>
            <a:b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43A8E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lang="en">
                <a:solidFill>
                  <a:srgbClr val="43A8E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print(temp</a:t>
            </a:r>
            <a:r>
              <a:rPr b="1" lang="en">
                <a:solidFill>
                  <a:srgbClr val="43A8E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value);  </a:t>
            </a:r>
            <a:r>
              <a:rPr i="1" lang="en">
                <a:solidFill>
                  <a:srgbClr val="0066FF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// Level 0</a:t>
            </a:r>
            <a:b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43A8E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>
                <a:solidFill>
                  <a:srgbClr val="43A8E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 neighbor </a:t>
            </a:r>
            <a:r>
              <a:rPr b="1" lang="en">
                <a:solidFill>
                  <a:srgbClr val="43A8E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 temp</a:t>
            </a:r>
            <a:r>
              <a:rPr b="1" lang="en">
                <a:solidFill>
                  <a:srgbClr val="43A8E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edges)  </a:t>
            </a:r>
            <a:r>
              <a:rPr i="1" lang="en">
                <a:solidFill>
                  <a:srgbClr val="0066FF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// For each edge</a:t>
            </a:r>
            <a:b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43A8E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>
                <a:solidFill>
                  <a:srgbClr val="43A8E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visited</a:t>
            </a:r>
            <a:r>
              <a:rPr b="1" lang="en">
                <a:solidFill>
                  <a:srgbClr val="43A8E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contains(neighbor))  </a:t>
            </a:r>
            <a:r>
              <a:rPr i="1" lang="en">
                <a:solidFill>
                  <a:srgbClr val="0066FF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// If not visited</a:t>
            </a:r>
            <a:b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            queue</a:t>
            </a:r>
            <a:r>
              <a:rPr b="1" lang="en">
                <a:solidFill>
                  <a:srgbClr val="43A8E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add(neighbor);  </a:t>
            </a:r>
            <a:r>
              <a:rPr i="1" lang="en">
                <a:solidFill>
                  <a:srgbClr val="0066FF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// Add to q</a:t>
            </a: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b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BDAE9D"/>
                </a:solidFill>
                <a:highlight>
                  <a:srgbClr val="2A211C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BDAE9D"/>
              </a:solidFill>
              <a:highlight>
                <a:srgbClr val="2A211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DAE9D"/>
              </a:solidFill>
              <a:highlight>
                <a:srgbClr val="2A211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DAE9D"/>
              </a:solidFill>
              <a:highlight>
                <a:srgbClr val="2A211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Search</a:t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would we modify our existing DFS </a:t>
            </a:r>
            <a:r>
              <a:rPr lang="en"/>
              <a:t>algorithms</a:t>
            </a:r>
            <a:r>
              <a:rPr lang="en"/>
              <a:t> to operate on a graph?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 track of a queue.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 track of vertices visited.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vertex you are looking at is already visited, move 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know</a:t>
            </a:r>
            <a:endParaRPr/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of Dijkstra’s Algorithm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graphs are stored internally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Min-heap data structure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priority queue?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/>
              <a:t>Just like a regular queue or stack data structure, but...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element has a “priority” associated with it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has the highest priority in Dijkstra’s algorithm?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 Queue: Dijkstra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Min-Heap structure organized by edge weight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(edge) node also contains information about the vertex it is going to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Added field for each node in min-heap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Improved Implementation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graph is represented internally with an adjacency list our Dijkstra’s implementation can be improved: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Original - </a:t>
            </a:r>
            <a:r>
              <a:rPr b="1" i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𝐎 ( 𝐕 ⋅ log(𝐕 ) )</a:t>
            </a:r>
            <a:endParaRPr b="1" i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- </a:t>
            </a:r>
            <a:r>
              <a:rPr b="1" i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( E ⋅ log(𝐕 ) )</a:t>
            </a:r>
            <a:endParaRPr i="1">
              <a:solidFill>
                <a:srgbClr val="50505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6171025" y="4592375"/>
            <a:ext cx="27474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(Where V = Vertices, E =  Edges)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with Code</a:t>
            </a:r>
            <a:endParaRPr/>
          </a:p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5400" y="201799"/>
            <a:ext cx="4045199" cy="4739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</a:t>
            </a:r>
            <a:endParaRPr/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and Graph Traversal Methods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Know</a:t>
            </a:r>
            <a:endParaRPr/>
          </a:p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Breadth First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Depth First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Graph vs. Tree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graph traversal?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Definition:</a:t>
            </a:r>
            <a:endParaRPr/>
          </a:p>
          <a:p>
            <a:pPr indent="-317500" lvl="0" marL="45720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</a:t>
            </a: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computer science</a:t>
            </a:r>
            <a:r>
              <a:rPr lang="en" sz="1400"/>
              <a:t>, graph traversal (also known as graph search) refers to the process of visiting (checking and/or updating) each vertex in a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graph</a:t>
            </a:r>
            <a:r>
              <a:rPr lang="en" sz="1400"/>
              <a:t>. Such traversals are classified by the order in which the vertices are visited.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Human Definition:</a:t>
            </a:r>
            <a:endParaRPr/>
          </a:p>
          <a:p>
            <a:pPr indent="-317500" lvl="0" marL="45720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process of visiting each node exactly once, in some order. 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