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Helvetica Neue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HelveticaNeue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" name="Google Shape;20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2" name="Google Shape;22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8" name="Google Shape;22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4" name="Google Shape;23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0" name="Google Shape;24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" name="Google Shape;24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>
            <p:ph idx="2" type="pic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3" type="pic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4" type="pic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 2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вверху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, дополн.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5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5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1357312" y="523737"/>
            <a:ext cx="6429376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548400" y="913950"/>
            <a:ext cx="42126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Алгоритмы и структуры данных на Python</a:t>
            </a:r>
            <a:endParaRPr b="0" i="0" sz="8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566259" y="12265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680"/>
              <a:buFont typeface="Avenir"/>
              <a:buNone/>
            </a:pPr>
            <a:r>
              <a:rPr b="1" i="0" lang="en-US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2</a:t>
            </a:r>
            <a:endParaRPr b="0" i="0" sz="2600" u="none" cap="none" strike="noStrik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3566248" y="1828975"/>
            <a:ext cx="4604951" cy="12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Циклы. Рекурсия. Функции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ython copy.png"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3570400" y="3541500"/>
            <a:ext cx="46008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Циклы. Рекурсивный перебор. Алгоритм Евклида. Решето Эратосфена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Основные шаги рекурсивной функции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7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Шаг рекурсии –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способ сведения задачи к более простым.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Реализация функции Аккермана с помощью рекурсии</a:t>
            </a:r>
            <a:endParaRPr b="0" i="0" sz="1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Алгоритм Евклида</a:t>
            </a:r>
            <a:endParaRPr b="0" i="0" sz="1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D6E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Решето Эратосфена - алгоритм определения простых чисел</a:t>
            </a:r>
            <a:endParaRPr b="0" i="0" sz="14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Решето Эратосфена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1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Решето Эратосфена –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это алгоритм нахождения простых чисел до заданного числа n. В процессе выполнения данного алгоритма постепенно отсеиваются составные числа, кратные простым, начиная с 2.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Функция перевода десятичного числа в двоичный формат</a:t>
            </a:r>
            <a:endParaRPr b="0" i="0" sz="1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Решето Эратосфена - алгоритм определения простых чисел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Картинки по запросу алгоритм" id="212" name="Google Shape;21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1150" y="2221975"/>
            <a:ext cx="2918500" cy="1637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Похожее изображение" id="213" name="Google Shape;21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2400" y="2221975"/>
            <a:ext cx="2470384" cy="1637549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4"/>
          <p:cNvSpPr/>
          <p:nvPr/>
        </p:nvSpPr>
        <p:spPr>
          <a:xfrm>
            <a:off x="1142375" y="1675075"/>
            <a:ext cx="68544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Написать программу, которая будет складывать, вычитать, умножать или делить два числа. Числа и знак операции вводятся пользователем. После выполнения вычисления программа должна не завершаться, а запрашивать новые данные для вычислений. Завершение программы должно выполняться при вводе символа '0' в качестве знака операции. Если пользователь вводит неверный знак (не '0', '+', '-', '*', '/'), то программа сообщает ему об ошибке и снова запрашивает знак операции. Также пользователю нужно сообщать о невозможности деления на ноль, если он ввел 0 в качестве делителя.</a:t>
            </a:r>
            <a:endParaRPr b="1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1142375" y="1919325"/>
            <a:ext cx="68544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 startAt="2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Посчитать четные и нечетные цифры введенного натурального числа. Например, если введено число 34560, то у него 3 четные цифры (4, 6 и 0) и 2 нечетные (3 и 5).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 startAt="2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Сформировать из введенного числа обратное по порядку входящих в него цифр и вывести на экран. Например, если введено число 3486, то надо вывести 6843.</a:t>
            </a:r>
            <a:endParaRPr b="1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6"/>
          <p:cNvSpPr/>
          <p:nvPr/>
        </p:nvSpPr>
        <p:spPr>
          <a:xfrm>
            <a:off x="1142375" y="1919325"/>
            <a:ext cx="68544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 startAt="4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Найти сумму n элементов следующего ряда чисел:</a:t>
            </a:r>
            <a:b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1, -0.5, 0.25, -0.125,… </a:t>
            </a:r>
            <a:b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Количество элементов (n) вводится с клавиатуры.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 startAt="4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Вывести на экран коды и символы таблицы ASCII, начиная с символа под номером 32 и заканчивая 127-м включительно. Вывод выполнить в табличной форме: по десять пар «код-символ» в каждой строке.</a:t>
            </a:r>
            <a:endParaRPr b="1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Что такое цикл? 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Виды циклических алгоритмов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Использование циклических алгоритмов для решения практических задач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7"/>
          <p:cNvSpPr/>
          <p:nvPr/>
        </p:nvSpPr>
        <p:spPr>
          <a:xfrm>
            <a:off x="1142375" y="1919325"/>
            <a:ext cx="68544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 startAt="6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Написать программу, где генерируется случайное целое число от 0 до 100. Пользователь должен его отгадать максимум за 10 попыток. После каждой неудачи должно сообщаться, больше или меньше загаданного то число, что ввел пользователь. Если за 10 попыток число не отгадано – вывести его.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 startAt="6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Написать программу, доказывающую или проверяющую, что для множества натуральных чисел выполняется равенство: 1+2+...+n = n(n+1)/2, где n – любое натуральное число.</a:t>
            </a:r>
            <a:endParaRPr b="1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8"/>
          <p:cNvSpPr/>
          <p:nvPr/>
        </p:nvSpPr>
        <p:spPr>
          <a:xfrm>
            <a:off x="1142375" y="1919325"/>
            <a:ext cx="68544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 startAt="8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Посчитать, сколько раз встречается определенная цифра в введенной последовательности чисел. Количество вводимых чисел и цифра, которую необходимо посчитать, задаются вводом с клавиатуры.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 startAt="8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Среди натуральных чисел, которые были введены, найти наибольшее по сумме цифр. Вывести на экран это число и сумму его цифр.</a:t>
            </a:r>
            <a:endParaRPr b="1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 ...</a:t>
            </a:r>
            <a:endParaRPr b="0" i="0" sz="14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урока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циклические алгоритмы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Освоить применение циклических алгоритмов на практике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Циклы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Решето Эратосфена – алгоритм определения простых чисел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Функция перевода десятичного числа в двоичный формат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Циклы</a:t>
            </a:r>
            <a:endParaRPr b="0" i="0" sz="14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Понятие цикла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Цикл с предусловием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Цикл с постусловием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Арифметический цикл (цикл с параметром)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Алгоритмическое представление цикла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4"/>
          <p:cNvSpPr/>
          <p:nvPr/>
        </p:nvSpPr>
        <p:spPr>
          <a:xfrm>
            <a:off x="1542169" y="2439425"/>
            <a:ext cx="872295" cy="403418"/>
          </a:xfrm>
          <a:prstGeom prst="flowChartDecision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4"/>
          <p:cNvSpPr/>
          <p:nvPr/>
        </p:nvSpPr>
        <p:spPr>
          <a:xfrm>
            <a:off x="1574212" y="3016285"/>
            <a:ext cx="808207" cy="447429"/>
          </a:xfrm>
          <a:prstGeom prst="flowChartProcess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24"/>
          <p:cNvCxnSpPr>
            <a:stCxn id="127" idx="2"/>
            <a:endCxn id="126" idx="1"/>
          </p:cNvCxnSpPr>
          <p:nvPr/>
        </p:nvCxnSpPr>
        <p:spPr>
          <a:xfrm flipH="1" rot="5400000">
            <a:off x="1348916" y="2834314"/>
            <a:ext cx="822600" cy="436200"/>
          </a:xfrm>
          <a:prstGeom prst="bentConnector4">
            <a:avLst>
              <a:gd fmla="val -30588" name="adj1"/>
              <a:gd fmla="val 165576" name="adj2"/>
            </a:avLst>
          </a:prstGeom>
          <a:noFill/>
          <a:ln cap="flat" cmpd="sng" w="19050">
            <a:solidFill>
              <a:srgbClr val="4DB6AC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9" name="Google Shape;129;p24"/>
          <p:cNvCxnSpPr>
            <a:stCxn id="126" idx="3"/>
          </p:cNvCxnSpPr>
          <p:nvPr/>
        </p:nvCxnSpPr>
        <p:spPr>
          <a:xfrm flipH="1">
            <a:off x="1998064" y="2641134"/>
            <a:ext cx="416400" cy="1683300"/>
          </a:xfrm>
          <a:prstGeom prst="bentConnector4">
            <a:avLst>
              <a:gd fmla="val -68604" name="adj1"/>
              <a:gd fmla="val 72115" name="adj2"/>
            </a:avLst>
          </a:prstGeom>
          <a:noFill/>
          <a:ln cap="flat" cmpd="sng" w="19050">
            <a:solidFill>
              <a:srgbClr val="F6512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0" name="Google Shape;130;p24"/>
          <p:cNvCxnSpPr>
            <a:stCxn id="126" idx="0"/>
          </p:cNvCxnSpPr>
          <p:nvPr/>
        </p:nvCxnSpPr>
        <p:spPr>
          <a:xfrm rot="10800000">
            <a:off x="1971417" y="2117225"/>
            <a:ext cx="6900" cy="322200"/>
          </a:xfrm>
          <a:prstGeom prst="straightConnector1">
            <a:avLst/>
          </a:prstGeom>
          <a:noFill/>
          <a:ln cap="flat" cmpd="sng" w="19050">
            <a:solidFill>
              <a:srgbClr val="4DB6AC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131" name="Google Shape;131;p24"/>
          <p:cNvSpPr txBox="1"/>
          <p:nvPr/>
        </p:nvSpPr>
        <p:spPr>
          <a:xfrm>
            <a:off x="1682949" y="2478057"/>
            <a:ext cx="617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условие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1585100" y="3132604"/>
            <a:ext cx="7974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действие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2414475" y="2373925"/>
            <a:ext cx="3888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нет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24"/>
          <p:cNvCxnSpPr>
            <a:endCxn id="126" idx="2"/>
          </p:cNvCxnSpPr>
          <p:nvPr/>
        </p:nvCxnSpPr>
        <p:spPr>
          <a:xfrm rot="10800000">
            <a:off x="1978317" y="2842843"/>
            <a:ext cx="0" cy="165600"/>
          </a:xfrm>
          <a:prstGeom prst="straightConnector1">
            <a:avLst/>
          </a:prstGeom>
          <a:noFill/>
          <a:ln cap="flat" cmpd="sng" w="19050">
            <a:solidFill>
              <a:srgbClr val="4DB6AC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135" name="Google Shape;135;p24"/>
          <p:cNvSpPr txBox="1"/>
          <p:nvPr/>
        </p:nvSpPr>
        <p:spPr>
          <a:xfrm>
            <a:off x="1990969" y="2764413"/>
            <a:ext cx="3888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4"/>
          <p:cNvSpPr/>
          <p:nvPr/>
        </p:nvSpPr>
        <p:spPr>
          <a:xfrm>
            <a:off x="3760737" y="2693160"/>
            <a:ext cx="808207" cy="447429"/>
          </a:xfrm>
          <a:prstGeom prst="flowChartProcess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3771625" y="2809479"/>
            <a:ext cx="7974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действие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4"/>
          <p:cNvSpPr/>
          <p:nvPr/>
        </p:nvSpPr>
        <p:spPr>
          <a:xfrm>
            <a:off x="3734169" y="3315769"/>
            <a:ext cx="872295" cy="403418"/>
          </a:xfrm>
          <a:prstGeom prst="flowChartDecision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3874949" y="3354401"/>
            <a:ext cx="617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условие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24"/>
          <p:cNvCxnSpPr>
            <a:endCxn id="136" idx="0"/>
          </p:cNvCxnSpPr>
          <p:nvPr/>
        </p:nvCxnSpPr>
        <p:spPr>
          <a:xfrm>
            <a:off x="4164841" y="2318460"/>
            <a:ext cx="0" cy="374700"/>
          </a:xfrm>
          <a:prstGeom prst="straightConnector1">
            <a:avLst/>
          </a:prstGeom>
          <a:noFill/>
          <a:ln cap="flat" cmpd="sng" w="19050">
            <a:solidFill>
              <a:srgbClr val="4DB6AC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1" name="Google Shape;141;p24"/>
          <p:cNvCxnSpPr>
            <a:stCxn id="138" idx="1"/>
          </p:cNvCxnSpPr>
          <p:nvPr/>
        </p:nvCxnSpPr>
        <p:spPr>
          <a:xfrm flipH="1" rot="10800000">
            <a:off x="3734169" y="2547578"/>
            <a:ext cx="423600" cy="969900"/>
          </a:xfrm>
          <a:prstGeom prst="bentConnector4">
            <a:avLst>
              <a:gd fmla="val -56215" name="adj1"/>
              <a:gd fmla="val 100013" name="adj2"/>
            </a:avLst>
          </a:prstGeom>
          <a:noFill/>
          <a:ln cap="flat" cmpd="sng" w="19050">
            <a:solidFill>
              <a:srgbClr val="4DB6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24"/>
          <p:cNvCxnSpPr/>
          <p:nvPr/>
        </p:nvCxnSpPr>
        <p:spPr>
          <a:xfrm>
            <a:off x="4170316" y="3719187"/>
            <a:ext cx="0" cy="584400"/>
          </a:xfrm>
          <a:prstGeom prst="straightConnector1">
            <a:avLst/>
          </a:prstGeom>
          <a:noFill/>
          <a:ln cap="flat" cmpd="sng" w="19050">
            <a:solidFill>
              <a:srgbClr val="F6512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3" name="Google Shape;143;p24"/>
          <p:cNvSpPr txBox="1"/>
          <p:nvPr/>
        </p:nvSpPr>
        <p:spPr>
          <a:xfrm>
            <a:off x="3496044" y="3215597"/>
            <a:ext cx="3888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4196851" y="3602536"/>
            <a:ext cx="3888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нет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24"/>
          <p:cNvCxnSpPr/>
          <p:nvPr/>
        </p:nvCxnSpPr>
        <p:spPr>
          <a:xfrm>
            <a:off x="4178650" y="3137475"/>
            <a:ext cx="0" cy="194100"/>
          </a:xfrm>
          <a:prstGeom prst="straightConnector1">
            <a:avLst/>
          </a:prstGeom>
          <a:noFill/>
          <a:ln cap="flat" cmpd="sng" w="19050">
            <a:solidFill>
              <a:srgbClr val="4DB6AC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6" name="Google Shape;146;p24"/>
          <p:cNvSpPr/>
          <p:nvPr/>
        </p:nvSpPr>
        <p:spPr>
          <a:xfrm>
            <a:off x="5969502" y="2255911"/>
            <a:ext cx="661800" cy="1941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4"/>
          <p:cNvSpPr/>
          <p:nvPr/>
        </p:nvSpPr>
        <p:spPr>
          <a:xfrm>
            <a:off x="6011138" y="3796867"/>
            <a:ext cx="661800" cy="1941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4"/>
          <p:cNvSpPr/>
          <p:nvPr/>
        </p:nvSpPr>
        <p:spPr>
          <a:xfrm>
            <a:off x="5879026" y="2611985"/>
            <a:ext cx="872295" cy="403418"/>
          </a:xfrm>
          <a:prstGeom prst="flowChartDecision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6019800" y="2650628"/>
            <a:ext cx="6177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i&lt;=n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4"/>
          <p:cNvSpPr/>
          <p:nvPr/>
        </p:nvSpPr>
        <p:spPr>
          <a:xfrm>
            <a:off x="5911037" y="3178948"/>
            <a:ext cx="808207" cy="447429"/>
          </a:xfrm>
          <a:prstGeom prst="flowChartProcess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5921925" y="3295267"/>
            <a:ext cx="7974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действие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24"/>
          <p:cNvCxnSpPr>
            <a:stCxn id="147" idx="2"/>
            <a:endCxn id="148" idx="1"/>
          </p:cNvCxnSpPr>
          <p:nvPr/>
        </p:nvCxnSpPr>
        <p:spPr>
          <a:xfrm flipH="1" rot="5400000">
            <a:off x="5521988" y="3170917"/>
            <a:ext cx="1177200" cy="462900"/>
          </a:xfrm>
          <a:prstGeom prst="bentConnector4">
            <a:avLst>
              <a:gd fmla="val -20228" name="adj1"/>
              <a:gd fmla="val 151466" name="adj2"/>
            </a:avLst>
          </a:prstGeom>
          <a:noFill/>
          <a:ln cap="flat" cmpd="sng" w="19050">
            <a:solidFill>
              <a:srgbClr val="4DB6AC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3" name="Google Shape;153;p24"/>
          <p:cNvCxnSpPr>
            <a:stCxn id="148" idx="3"/>
          </p:cNvCxnSpPr>
          <p:nvPr/>
        </p:nvCxnSpPr>
        <p:spPr>
          <a:xfrm flipH="1">
            <a:off x="6487921" y="2813694"/>
            <a:ext cx="263400" cy="1679100"/>
          </a:xfrm>
          <a:prstGeom prst="bentConnector4">
            <a:avLst>
              <a:gd fmla="val -90404" name="adj1"/>
              <a:gd fmla="val 85012" name="adj2"/>
            </a:avLst>
          </a:prstGeom>
          <a:noFill/>
          <a:ln cap="flat" cmpd="sng" w="19050">
            <a:solidFill>
              <a:srgbClr val="F6512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4" name="Google Shape;154;p24"/>
          <p:cNvSpPr txBox="1"/>
          <p:nvPr/>
        </p:nvSpPr>
        <p:spPr>
          <a:xfrm>
            <a:off x="6904419" y="2542225"/>
            <a:ext cx="3888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нет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6008208" y="2201156"/>
            <a:ext cx="617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i=0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6019805" y="3741327"/>
            <a:ext cx="617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i=i+1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24"/>
          <p:cNvCxnSpPr/>
          <p:nvPr/>
        </p:nvCxnSpPr>
        <p:spPr>
          <a:xfrm>
            <a:off x="6300400" y="2066165"/>
            <a:ext cx="0" cy="194100"/>
          </a:xfrm>
          <a:prstGeom prst="straightConnector1">
            <a:avLst/>
          </a:prstGeom>
          <a:noFill/>
          <a:ln cap="flat" cmpd="sng" w="19050">
            <a:solidFill>
              <a:srgbClr val="4DB6AC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8" name="Google Shape;158;p24"/>
          <p:cNvCxnSpPr/>
          <p:nvPr/>
        </p:nvCxnSpPr>
        <p:spPr>
          <a:xfrm>
            <a:off x="6300400" y="2436378"/>
            <a:ext cx="0" cy="194100"/>
          </a:xfrm>
          <a:prstGeom prst="straightConnector1">
            <a:avLst/>
          </a:prstGeom>
          <a:noFill/>
          <a:ln cap="flat" cmpd="sng" w="19050">
            <a:solidFill>
              <a:srgbClr val="4DB6AC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9" name="Google Shape;159;p24"/>
          <p:cNvCxnSpPr/>
          <p:nvPr/>
        </p:nvCxnSpPr>
        <p:spPr>
          <a:xfrm>
            <a:off x="6314283" y="3000131"/>
            <a:ext cx="0" cy="194100"/>
          </a:xfrm>
          <a:prstGeom prst="straightConnector1">
            <a:avLst/>
          </a:prstGeom>
          <a:noFill/>
          <a:ln cap="flat" cmpd="sng" w="19050">
            <a:solidFill>
              <a:srgbClr val="4DB6AC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0" name="Google Shape;160;p24"/>
          <p:cNvCxnSpPr/>
          <p:nvPr/>
        </p:nvCxnSpPr>
        <p:spPr>
          <a:xfrm>
            <a:off x="6342058" y="3626381"/>
            <a:ext cx="0" cy="194100"/>
          </a:xfrm>
          <a:prstGeom prst="straightConnector1">
            <a:avLst/>
          </a:prstGeom>
          <a:noFill/>
          <a:ln cap="flat" cmpd="sng" w="19050">
            <a:solidFill>
              <a:srgbClr val="4DB6AC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1" name="Google Shape;161;p24"/>
          <p:cNvSpPr txBox="1"/>
          <p:nvPr/>
        </p:nvSpPr>
        <p:spPr>
          <a:xfrm>
            <a:off x="6348436" y="2928277"/>
            <a:ext cx="3888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3928789" y="1257325"/>
            <a:ext cx="4068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Рекурсия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3928775" y="2072930"/>
            <a:ext cx="4068000" cy="14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Определение части функции (метода) через саму себя.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5"/>
          <p:cNvPicPr preferRelativeResize="0"/>
          <p:nvPr/>
        </p:nvPicPr>
        <p:blipFill rotWithShape="1">
          <a:blip r:embed="rId3">
            <a:alphaModFix/>
          </a:blip>
          <a:srcRect b="0" l="2716" r="30512" t="0"/>
          <a:stretch/>
        </p:blipFill>
        <p:spPr>
          <a:xfrm>
            <a:off x="541425" y="1257250"/>
            <a:ext cx="2734875" cy="230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Основные шаги рекурсивной функции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Первый шаг.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Необходимое условие для остановки (базовый случай)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Второй шаг.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Необходимое условие для продолжения или шаг рекурсии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