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3"/>
  </p:notesMasterIdLst>
  <p:sldIdLst>
    <p:sldId id="256" r:id="rId2"/>
    <p:sldId id="259" r:id="rId3"/>
    <p:sldId id="288" r:id="rId4"/>
    <p:sldId id="292" r:id="rId5"/>
    <p:sldId id="293" r:id="rId6"/>
    <p:sldId id="294" r:id="rId7"/>
    <p:sldId id="295" r:id="rId8"/>
    <p:sldId id="296" r:id="rId9"/>
    <p:sldId id="297" r:id="rId10"/>
    <p:sldId id="290" r:id="rId11"/>
    <p:sldId id="277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6116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95559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06512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99886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70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2622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71850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96214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07341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80319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7220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6390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48400" y="9139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66259" y="12265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</a:t>
            </a:r>
            <a:r>
              <a:rPr lang="en-US" sz="20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600" b="0" i="0" u="none" strike="noStrike" cap="none" dirty="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48400" y="2286403"/>
            <a:ext cx="4604951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Хеш-функции</a:t>
            </a:r>
            <a:r>
              <a:rPr lang="en-US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541500"/>
            <a:ext cx="46008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99A8B7"/>
                </a:solidFill>
              </a:rPr>
              <a:t>Хеш-функции, хеши, хеш-таблицы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6;p25">
            <a:extLst>
              <a:ext uri="{FF2B5EF4-FFF2-40B4-BE49-F238E27FC236}">
                <a16:creationId xmlns:a16="http://schemas.microsoft.com/office/drawing/2014/main" xmlns="" id="{C6AA8693-F47B-41CC-9F5D-35421911495C}"/>
              </a:ext>
            </a:extLst>
          </p:cNvPr>
          <p:cNvSpPr/>
          <p:nvPr/>
        </p:nvSpPr>
        <p:spPr>
          <a:xfrm>
            <a:off x="2552426" y="303455"/>
            <a:ext cx="3611551" cy="64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Подведем итоги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E59EE0EF-0AAA-4DB0-8CE3-839DBB3DB21E}"/>
              </a:ext>
            </a:extLst>
          </p:cNvPr>
          <p:cNvSpPr/>
          <p:nvPr/>
        </p:nvSpPr>
        <p:spPr>
          <a:xfrm>
            <a:off x="172213" y="1460095"/>
            <a:ext cx="5753378" cy="2748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Словарь в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фундаментальный тип данных, реализованный в виде хеш-таблицы, с открытой адресацией и встроенным методом разрешения коллизий.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Ключ – обязательно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хешируемый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объект, т.е. у него должен существовать метод __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ru-RU" sz="1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Словари, благодаря константной сложности, обеспечивает быстрый поиск по ключу.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ru-RU" sz="1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Словари требуют больше памяти, т.к. хеш-таблица должна быть достаточно большой для эффективного ее использования.</a:t>
            </a:r>
            <a:endParaRPr lang="ru-RU" sz="1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F268044-2A1F-45EB-8151-B10EE0826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591" y="2134816"/>
            <a:ext cx="3071019" cy="144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 sz="1400" b="0" i="0" u="none" strike="noStrike" cap="non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</a:t>
            </a:r>
            <a:r>
              <a:rPr lang="ru-RU" sz="2000" dirty="0">
                <a:solidFill>
                  <a:srgbClr val="2C2D30"/>
                </a:solidFill>
              </a:rPr>
              <a:t>хеши и где они используются</a:t>
            </a:r>
            <a:endParaRPr lang="ru-RU"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dirty="0">
                <a:solidFill>
                  <a:srgbClr val="2C2D30"/>
                </a:solidFill>
              </a:rPr>
              <a:t>Виды хеш-функций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Хеш-таблицы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:a16="http://schemas.microsoft.com/office/drawing/2014/main" xmlns="" id="{E3EA9420-FCA5-450F-9C35-7C145050B569}"/>
              </a:ext>
            </a:extLst>
          </p:cNvPr>
          <p:cNvSpPr/>
          <p:nvPr/>
        </p:nvSpPr>
        <p:spPr>
          <a:xfrm>
            <a:off x="2816620" y="0"/>
            <a:ext cx="356456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Что такое </a:t>
            </a:r>
            <a:r>
              <a:rPr lang="ru-RU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хеш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D531552E-DA28-4ECF-84ED-003A1E713190}"/>
              </a:ext>
            </a:extLst>
          </p:cNvPr>
          <p:cNvSpPr/>
          <p:nvPr/>
        </p:nvSpPr>
        <p:spPr>
          <a:xfrm>
            <a:off x="240281" y="1791985"/>
            <a:ext cx="4932420" cy="155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Трансформация данных любого типа и длины в битовую строку.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ru-RU" sz="1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Американское блюдо из мяса, картофеля и лука (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hash - </a:t>
            </a: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рубить).</a:t>
            </a:r>
            <a:endParaRPr lang="ru-RU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D153866-2BA4-4DB9-B34A-756A7D1E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66" y="1651541"/>
            <a:ext cx="3279525" cy="214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5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:a16="http://schemas.microsoft.com/office/drawing/2014/main" xmlns="" id="{E3EA9420-FCA5-450F-9C35-7C145050B569}"/>
              </a:ext>
            </a:extLst>
          </p:cNvPr>
          <p:cNvSpPr/>
          <p:nvPr/>
        </p:nvSpPr>
        <p:spPr>
          <a:xfrm>
            <a:off x="2816620" y="0"/>
            <a:ext cx="356456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Пример </a:t>
            </a:r>
            <a:r>
              <a:rPr lang="ru-RU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хеша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D531552E-DA28-4ECF-84ED-003A1E713190}"/>
              </a:ext>
            </a:extLst>
          </p:cNvPr>
          <p:cNvSpPr/>
          <p:nvPr/>
        </p:nvSpPr>
        <p:spPr>
          <a:xfrm>
            <a:off x="106791" y="1142225"/>
            <a:ext cx="6213916" cy="296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00B050"/>
                </a:solidFill>
              </a:rPr>
              <a:t>Вы создали аккаунт в приложении.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00B050"/>
                </a:solidFill>
              </a:rPr>
              <a:t>Ваш пароль </a:t>
            </a:r>
            <a:r>
              <a:rPr lang="ru-RU" dirty="0" err="1">
                <a:solidFill>
                  <a:srgbClr val="00B050"/>
                </a:solidFill>
              </a:rPr>
              <a:t>хешируется</a:t>
            </a:r>
            <a:r>
              <a:rPr lang="ru-RU" dirty="0">
                <a:solidFill>
                  <a:srgbClr val="00B050"/>
                </a:solidFill>
              </a:rPr>
              <a:t> за счет хеш-функции и сохраняется в БД.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00B050"/>
                </a:solidFill>
              </a:rPr>
              <a:t>Если вы потом пытаетесь залогиниться, то введенный вами пароль пропускается через хеш-функцию и сравнивается с </a:t>
            </a:r>
            <a:r>
              <a:rPr lang="ru-RU" dirty="0" err="1">
                <a:solidFill>
                  <a:srgbClr val="00B050"/>
                </a:solidFill>
              </a:rPr>
              <a:t>хешем</a:t>
            </a:r>
            <a:r>
              <a:rPr lang="ru-RU" dirty="0">
                <a:solidFill>
                  <a:srgbClr val="00B050"/>
                </a:solidFill>
              </a:rPr>
              <a:t> правильного пароля, сохраненным в БД.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00B050"/>
                </a:solidFill>
              </a:rPr>
              <a:t>При совпадении </a:t>
            </a:r>
            <a:r>
              <a:rPr lang="ru-RU" dirty="0" err="1">
                <a:solidFill>
                  <a:srgbClr val="00B050"/>
                </a:solidFill>
              </a:rPr>
              <a:t>хешей</a:t>
            </a:r>
            <a:r>
              <a:rPr lang="ru-RU" dirty="0">
                <a:solidFill>
                  <a:srgbClr val="00B050"/>
                </a:solidFill>
              </a:rPr>
              <a:t> пользователь получает доступ к ресурсу, иначе пароль будет запрошен повторно.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00B050"/>
                </a:solidFill>
              </a:rPr>
              <a:t>Шаги 3 и 4 проходят каждый раз, когда вы будете проходить авторизацию.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5742733-68C2-4E75-B5B3-F5D350599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108" y="1590984"/>
            <a:ext cx="1802101" cy="2160705"/>
          </a:xfrm>
          <a:prstGeom prst="rect">
            <a:avLst/>
          </a:prstGeom>
        </p:spPr>
      </p:pic>
      <p:cxnSp>
        <p:nvCxnSpPr>
          <p:cNvPr id="7" name="Соединитель: изогнутый 6">
            <a:extLst>
              <a:ext uri="{FF2B5EF4-FFF2-40B4-BE49-F238E27FC236}">
                <a16:creationId xmlns:a16="http://schemas.microsoft.com/office/drawing/2014/main" xmlns="" id="{0E1B117D-C2CE-4F52-9A2F-80D8ACF2C2C6}"/>
              </a:ext>
            </a:extLst>
          </p:cNvPr>
          <p:cNvCxnSpPr/>
          <p:nvPr/>
        </p:nvCxnSpPr>
        <p:spPr>
          <a:xfrm rot="16200000" flipH="1">
            <a:off x="7641016" y="1229330"/>
            <a:ext cx="629863" cy="93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2D30947-A77B-4E3D-9306-533093EA761D}"/>
              </a:ext>
            </a:extLst>
          </p:cNvPr>
          <p:cNvSpPr txBox="1"/>
          <p:nvPr/>
        </p:nvSpPr>
        <p:spPr>
          <a:xfrm>
            <a:off x="7398630" y="653342"/>
            <a:ext cx="1021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  <a:endParaRPr lang="ru-RU" dirty="0"/>
          </a:p>
        </p:txBody>
      </p:sp>
      <p:cxnSp>
        <p:nvCxnSpPr>
          <p:cNvPr id="10" name="Соединитель: изогнутый 9">
            <a:extLst>
              <a:ext uri="{FF2B5EF4-FFF2-40B4-BE49-F238E27FC236}">
                <a16:creationId xmlns:a16="http://schemas.microsoft.com/office/drawing/2014/main" xmlns="" id="{3C098046-5BA0-4154-A996-6F8F058E66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67896" y="2422828"/>
            <a:ext cx="630734" cy="6006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CFF9A67-B1C6-451B-8FC5-B7CE3BB4AF40}"/>
              </a:ext>
            </a:extLst>
          </p:cNvPr>
          <p:cNvSpPr txBox="1"/>
          <p:nvPr/>
        </p:nvSpPr>
        <p:spPr>
          <a:xfrm>
            <a:off x="6243951" y="2869638"/>
            <a:ext cx="60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539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:a16="http://schemas.microsoft.com/office/drawing/2014/main" xmlns="" id="{E3EA9420-FCA5-450F-9C35-7C145050B569}"/>
              </a:ext>
            </a:extLst>
          </p:cNvPr>
          <p:cNvSpPr/>
          <p:nvPr/>
        </p:nvSpPr>
        <p:spPr>
          <a:xfrm>
            <a:off x="2436176" y="0"/>
            <a:ext cx="394500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Еще п</a:t>
            </a: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ример </a:t>
            </a:r>
            <a:r>
              <a:rPr lang="ru-RU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хеша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D531552E-DA28-4ECF-84ED-003A1E713190}"/>
              </a:ext>
            </a:extLst>
          </p:cNvPr>
          <p:cNvSpPr/>
          <p:nvPr/>
        </p:nvSpPr>
        <p:spPr>
          <a:xfrm>
            <a:off x="759220" y="2422828"/>
            <a:ext cx="621391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00B050"/>
                </a:solidFill>
              </a:rPr>
              <a:t>Все то же самое, только вместо пароля код активации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5742733-68C2-4E75-B5B3-F5D350599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108" y="1590984"/>
            <a:ext cx="1802101" cy="2160705"/>
          </a:xfrm>
          <a:prstGeom prst="rect">
            <a:avLst/>
          </a:prstGeom>
        </p:spPr>
      </p:pic>
      <p:cxnSp>
        <p:nvCxnSpPr>
          <p:cNvPr id="7" name="Соединитель: изогнутый 6">
            <a:extLst>
              <a:ext uri="{FF2B5EF4-FFF2-40B4-BE49-F238E27FC236}">
                <a16:creationId xmlns:a16="http://schemas.microsoft.com/office/drawing/2014/main" xmlns="" id="{0E1B117D-C2CE-4F52-9A2F-80D8ACF2C2C6}"/>
              </a:ext>
            </a:extLst>
          </p:cNvPr>
          <p:cNvCxnSpPr/>
          <p:nvPr/>
        </p:nvCxnSpPr>
        <p:spPr>
          <a:xfrm rot="16200000" flipH="1">
            <a:off x="7641016" y="1229330"/>
            <a:ext cx="629863" cy="93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2D30947-A77B-4E3D-9306-533093EA761D}"/>
              </a:ext>
            </a:extLst>
          </p:cNvPr>
          <p:cNvSpPr txBox="1"/>
          <p:nvPr/>
        </p:nvSpPr>
        <p:spPr>
          <a:xfrm>
            <a:off x="7250124" y="653342"/>
            <a:ext cx="141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activation_key</a:t>
            </a:r>
            <a:endParaRPr lang="ru-RU" dirty="0"/>
          </a:p>
        </p:txBody>
      </p:sp>
      <p:cxnSp>
        <p:nvCxnSpPr>
          <p:cNvPr id="10" name="Соединитель: изогнутый 9">
            <a:extLst>
              <a:ext uri="{FF2B5EF4-FFF2-40B4-BE49-F238E27FC236}">
                <a16:creationId xmlns:a16="http://schemas.microsoft.com/office/drawing/2014/main" xmlns="" id="{3C098046-5BA0-4154-A996-6F8F058E66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67896" y="2422828"/>
            <a:ext cx="630734" cy="6006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CFF9A67-B1C6-451B-8FC5-B7CE3BB4AF40}"/>
              </a:ext>
            </a:extLst>
          </p:cNvPr>
          <p:cNvSpPr txBox="1"/>
          <p:nvPr/>
        </p:nvSpPr>
        <p:spPr>
          <a:xfrm>
            <a:off x="6243951" y="2869638"/>
            <a:ext cx="60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0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:a16="http://schemas.microsoft.com/office/drawing/2014/main" xmlns="" id="{E3EA9420-FCA5-450F-9C35-7C145050B569}"/>
              </a:ext>
            </a:extLst>
          </p:cNvPr>
          <p:cNvSpPr/>
          <p:nvPr/>
        </p:nvSpPr>
        <p:spPr>
          <a:xfrm>
            <a:off x="3001432" y="0"/>
            <a:ext cx="3945006" cy="92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Хеш-функции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D2F237CE-7E50-4869-B5E7-D53EF57FE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562" y="829005"/>
            <a:ext cx="4438231" cy="1446985"/>
          </a:xfrm>
          <a:prstGeom prst="rect">
            <a:avLst/>
          </a:prstGeom>
        </p:spPr>
      </p:pic>
      <p:graphicFrame>
        <p:nvGraphicFramePr>
          <p:cNvPr id="9" name="Таблица 10">
            <a:extLst>
              <a:ext uri="{FF2B5EF4-FFF2-40B4-BE49-F238E27FC236}">
                <a16:creationId xmlns:a16="http://schemas.microsoft.com/office/drawing/2014/main" xmlns="" id="{9CC58F00-91A9-44AC-8E0B-6C88709C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95376"/>
              </p:ext>
            </p:extLst>
          </p:nvPr>
        </p:nvGraphicFramePr>
        <p:xfrm>
          <a:off x="2485535" y="2275990"/>
          <a:ext cx="3862284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1142">
                  <a:extLst>
                    <a:ext uri="{9D8B030D-6E8A-4147-A177-3AD203B41FA5}">
                      <a16:colId xmlns:a16="http://schemas.microsoft.com/office/drawing/2014/main" xmlns="" val="1043813903"/>
                    </a:ext>
                  </a:extLst>
                </a:gridCol>
                <a:gridCol w="1931142">
                  <a:extLst>
                    <a:ext uri="{9D8B030D-6E8A-4147-A177-3AD203B41FA5}">
                      <a16:colId xmlns:a16="http://schemas.microsoft.com/office/drawing/2014/main" xmlns="" val="918533188"/>
                    </a:ext>
                  </a:extLst>
                </a:gridCol>
              </a:tblGrid>
              <a:tr h="38996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хеш-функции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Длина строки (дайджеста) в битах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2440706"/>
                  </a:ext>
                </a:extLst>
              </a:tr>
              <a:tr h="2496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md5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7690693"/>
                  </a:ext>
                </a:extLst>
              </a:tr>
              <a:tr h="2556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sha1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7011562"/>
                  </a:ext>
                </a:extLst>
              </a:tr>
              <a:tr h="2349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sha224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224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6636970"/>
                  </a:ext>
                </a:extLst>
              </a:tr>
              <a:tr h="23427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sha256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256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1258739"/>
                  </a:ext>
                </a:extLst>
              </a:tr>
              <a:tr h="2536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sha384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384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0802835"/>
                  </a:ext>
                </a:extLst>
              </a:tr>
              <a:tr h="2536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sha512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512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7207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77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:a16="http://schemas.microsoft.com/office/drawing/2014/main" xmlns="" id="{E3EA9420-FCA5-450F-9C35-7C145050B569}"/>
              </a:ext>
            </a:extLst>
          </p:cNvPr>
          <p:cNvSpPr/>
          <p:nvPr/>
        </p:nvSpPr>
        <p:spPr>
          <a:xfrm>
            <a:off x="2599497" y="86768"/>
            <a:ext cx="3945006" cy="92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«Соленые» хеши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71B76937-1C84-4AF7-B199-B2DA9C1D4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856" y="816557"/>
            <a:ext cx="973536" cy="14849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5A05390-634A-42A2-83AB-CF6A08F31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167" y="2359161"/>
            <a:ext cx="1876687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9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:a16="http://schemas.microsoft.com/office/drawing/2014/main" xmlns="" id="{E3EA9420-FCA5-450F-9C35-7C145050B569}"/>
              </a:ext>
            </a:extLst>
          </p:cNvPr>
          <p:cNvSpPr/>
          <p:nvPr/>
        </p:nvSpPr>
        <p:spPr>
          <a:xfrm>
            <a:off x="3013313" y="100117"/>
            <a:ext cx="3945006" cy="92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Х</a:t>
            </a: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еш-таблицы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F2CB95B8-E79D-4015-82F4-75EE74F88DC0}"/>
              </a:ext>
            </a:extLst>
          </p:cNvPr>
          <p:cNvSpPr/>
          <p:nvPr/>
        </p:nvSpPr>
        <p:spPr>
          <a:xfrm>
            <a:off x="3610878" y="974469"/>
            <a:ext cx="28700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479AA38C-CF27-4EB1-9BD1-9A0A65C38F43}"/>
              </a:ext>
            </a:extLst>
          </p:cNvPr>
          <p:cNvSpPr/>
          <p:nvPr/>
        </p:nvSpPr>
        <p:spPr>
          <a:xfrm>
            <a:off x="3906779" y="974468"/>
            <a:ext cx="28700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CE515A7B-24E6-4CB2-BD78-4BCF57D9D57E}"/>
              </a:ext>
            </a:extLst>
          </p:cNvPr>
          <p:cNvSpPr/>
          <p:nvPr/>
        </p:nvSpPr>
        <p:spPr>
          <a:xfrm>
            <a:off x="4193781" y="974469"/>
            <a:ext cx="265866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CABD4FE8-E7B8-404E-97CC-E1EB6B5210CD}"/>
              </a:ext>
            </a:extLst>
          </p:cNvPr>
          <p:cNvSpPr/>
          <p:nvPr/>
        </p:nvSpPr>
        <p:spPr>
          <a:xfrm>
            <a:off x="4459647" y="974467"/>
            <a:ext cx="265866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B19E8A46-257B-4350-9555-4A2727F28BE9}"/>
              </a:ext>
            </a:extLst>
          </p:cNvPr>
          <p:cNvSpPr/>
          <p:nvPr/>
        </p:nvSpPr>
        <p:spPr>
          <a:xfrm>
            <a:off x="4724198" y="974465"/>
            <a:ext cx="28700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60292DC-A393-4C45-8C0E-DCEE179284CF}"/>
              </a:ext>
            </a:extLst>
          </p:cNvPr>
          <p:cNvSpPr txBox="1"/>
          <p:nvPr/>
        </p:nvSpPr>
        <p:spPr>
          <a:xfrm>
            <a:off x="3616997" y="1254792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16ED76A-E417-41CC-A1B3-B2CB1AC77400}"/>
              </a:ext>
            </a:extLst>
          </p:cNvPr>
          <p:cNvSpPr txBox="1"/>
          <p:nvPr/>
        </p:nvSpPr>
        <p:spPr>
          <a:xfrm>
            <a:off x="4187737" y="1254790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6BE9C81-6A9F-477B-A7B7-EBCA798E1D20}"/>
              </a:ext>
            </a:extLst>
          </p:cNvPr>
          <p:cNvSpPr txBox="1"/>
          <p:nvPr/>
        </p:nvSpPr>
        <p:spPr>
          <a:xfrm>
            <a:off x="3906779" y="1254791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F60B39-5E26-4161-88B0-983164D29896}"/>
              </a:ext>
            </a:extLst>
          </p:cNvPr>
          <p:cNvSpPr txBox="1"/>
          <p:nvPr/>
        </p:nvSpPr>
        <p:spPr>
          <a:xfrm>
            <a:off x="4455968" y="1254789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97F865E-92CA-4DFF-94BB-134C97E25EFD}"/>
              </a:ext>
            </a:extLst>
          </p:cNvPr>
          <p:cNvSpPr txBox="1"/>
          <p:nvPr/>
        </p:nvSpPr>
        <p:spPr>
          <a:xfrm>
            <a:off x="4749504" y="1254789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2A6645C-6C40-4E7D-803E-3B9334D4466E}"/>
              </a:ext>
            </a:extLst>
          </p:cNvPr>
          <p:cNvSpPr txBox="1"/>
          <p:nvPr/>
        </p:nvSpPr>
        <p:spPr>
          <a:xfrm>
            <a:off x="2649618" y="1741650"/>
            <a:ext cx="99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Диваны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17" name="Блок-схема: сопоставление 16">
            <a:extLst>
              <a:ext uri="{FF2B5EF4-FFF2-40B4-BE49-F238E27FC236}">
                <a16:creationId xmlns:a16="http://schemas.microsoft.com/office/drawing/2014/main" xmlns="" id="{61A49A41-F114-4876-9BE5-0D1668BF8B85}"/>
              </a:ext>
            </a:extLst>
          </p:cNvPr>
          <p:cNvSpPr/>
          <p:nvPr/>
        </p:nvSpPr>
        <p:spPr>
          <a:xfrm rot="5400000">
            <a:off x="4343984" y="1566637"/>
            <a:ext cx="223968" cy="657804"/>
          </a:xfrm>
          <a:prstGeom prst="flowChartCollat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xmlns="" id="{0205845C-62F6-4B66-826B-8B3B54493982}"/>
              </a:ext>
            </a:extLst>
          </p:cNvPr>
          <p:cNvCxnSpPr>
            <a:stCxn id="16" idx="3"/>
          </p:cNvCxnSpPr>
          <p:nvPr/>
        </p:nvCxnSpPr>
        <p:spPr>
          <a:xfrm flipV="1">
            <a:off x="3645780" y="1895538"/>
            <a:ext cx="396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D73C593-39DD-4DE2-A2D1-5DE83E1093C1}"/>
              </a:ext>
            </a:extLst>
          </p:cNvPr>
          <p:cNvSpPr txBox="1"/>
          <p:nvPr/>
        </p:nvSpPr>
        <p:spPr>
          <a:xfrm>
            <a:off x="5331872" y="1741650"/>
            <a:ext cx="32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xmlns="" id="{C77EBA28-235A-49A1-BA57-521FEB6E913F}"/>
              </a:ext>
            </a:extLst>
          </p:cNvPr>
          <p:cNvCxnSpPr/>
          <p:nvPr/>
        </p:nvCxnSpPr>
        <p:spPr>
          <a:xfrm flipV="1">
            <a:off x="4882499" y="1895537"/>
            <a:ext cx="396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xmlns="" id="{0C675F1D-B380-4C65-BD54-BF20BE6A946E}"/>
              </a:ext>
            </a:extLst>
          </p:cNvPr>
          <p:cNvSpPr/>
          <p:nvPr/>
        </p:nvSpPr>
        <p:spPr>
          <a:xfrm>
            <a:off x="3610878" y="2447660"/>
            <a:ext cx="28700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xmlns="" id="{349289B8-E55E-4E8A-A6B6-4B2913C34D59}"/>
              </a:ext>
            </a:extLst>
          </p:cNvPr>
          <p:cNvSpPr/>
          <p:nvPr/>
        </p:nvSpPr>
        <p:spPr>
          <a:xfrm>
            <a:off x="3906779" y="2447659"/>
            <a:ext cx="28700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xmlns="" id="{128723FA-BA8E-43EE-95B3-309C6170BDBF}"/>
              </a:ext>
            </a:extLst>
          </p:cNvPr>
          <p:cNvSpPr/>
          <p:nvPr/>
        </p:nvSpPr>
        <p:spPr>
          <a:xfrm>
            <a:off x="4193781" y="2447660"/>
            <a:ext cx="265866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xmlns="" id="{F20B29CA-BC57-4FAF-AA81-00D636210BD6}"/>
              </a:ext>
            </a:extLst>
          </p:cNvPr>
          <p:cNvSpPr/>
          <p:nvPr/>
        </p:nvSpPr>
        <p:spPr>
          <a:xfrm>
            <a:off x="4459647" y="2447658"/>
            <a:ext cx="554408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2"/>
                </a:solidFill>
              </a:rPr>
              <a:t>25000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xmlns="" id="{3756D9A9-8443-4699-A81E-831216924A78}"/>
              </a:ext>
            </a:extLst>
          </p:cNvPr>
          <p:cNvSpPr/>
          <p:nvPr/>
        </p:nvSpPr>
        <p:spPr>
          <a:xfrm>
            <a:off x="5016910" y="2447656"/>
            <a:ext cx="28700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4CE1743-FB2C-4501-BDE0-AF89E78A1C63}"/>
              </a:ext>
            </a:extLst>
          </p:cNvPr>
          <p:cNvSpPr txBox="1"/>
          <p:nvPr/>
        </p:nvSpPr>
        <p:spPr>
          <a:xfrm>
            <a:off x="3616997" y="2727983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C258249-2C1F-43D5-8E25-C571083E35DE}"/>
              </a:ext>
            </a:extLst>
          </p:cNvPr>
          <p:cNvSpPr txBox="1"/>
          <p:nvPr/>
        </p:nvSpPr>
        <p:spPr>
          <a:xfrm>
            <a:off x="4187737" y="2727981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01517E5-2C2F-49E1-8822-7955F8DF6DBD}"/>
              </a:ext>
            </a:extLst>
          </p:cNvPr>
          <p:cNvSpPr txBox="1"/>
          <p:nvPr/>
        </p:nvSpPr>
        <p:spPr>
          <a:xfrm>
            <a:off x="3906779" y="2727982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568E2F3-8CDC-4794-9AAC-96868FED2BD1}"/>
              </a:ext>
            </a:extLst>
          </p:cNvPr>
          <p:cNvSpPr txBox="1"/>
          <p:nvPr/>
        </p:nvSpPr>
        <p:spPr>
          <a:xfrm>
            <a:off x="4585146" y="2714480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7EF9DF0-FC93-4445-BFA5-73AA0936D8F3}"/>
              </a:ext>
            </a:extLst>
          </p:cNvPr>
          <p:cNvSpPr txBox="1"/>
          <p:nvPr/>
        </p:nvSpPr>
        <p:spPr>
          <a:xfrm>
            <a:off x="5014055" y="2727980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5C4FBB6-196A-477F-B438-5146731876CA}"/>
              </a:ext>
            </a:extLst>
          </p:cNvPr>
          <p:cNvSpPr txBox="1"/>
          <p:nvPr/>
        </p:nvSpPr>
        <p:spPr>
          <a:xfrm>
            <a:off x="4278519" y="2048985"/>
            <a:ext cx="99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Диваны</a:t>
            </a:r>
            <a:r>
              <a:rPr lang="en-US" dirty="0"/>
              <a:t>”</a:t>
            </a:r>
            <a:endParaRPr lang="ru-RU" dirty="0"/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xmlns="" id="{09DB3CEB-1135-4195-B113-F626605CBF30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736851" y="2228510"/>
            <a:ext cx="3679" cy="21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xmlns="" id="{9226EA2D-4339-4604-883C-F8842424DBBD}"/>
              </a:ext>
            </a:extLst>
          </p:cNvPr>
          <p:cNvSpPr/>
          <p:nvPr/>
        </p:nvSpPr>
        <p:spPr>
          <a:xfrm>
            <a:off x="3422532" y="3629340"/>
            <a:ext cx="52525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xmlns="" id="{01207A9A-93B3-4811-946A-08187355A08B}"/>
              </a:ext>
            </a:extLst>
          </p:cNvPr>
          <p:cNvSpPr/>
          <p:nvPr/>
        </p:nvSpPr>
        <p:spPr>
          <a:xfrm>
            <a:off x="3956683" y="3629339"/>
            <a:ext cx="28700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xmlns="" id="{E75545BF-A1F8-4764-BE7E-7C115081C082}"/>
              </a:ext>
            </a:extLst>
          </p:cNvPr>
          <p:cNvSpPr/>
          <p:nvPr/>
        </p:nvSpPr>
        <p:spPr>
          <a:xfrm>
            <a:off x="4243685" y="3629340"/>
            <a:ext cx="265866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xmlns="" id="{7E950F50-B0D7-45CF-96DB-0CE44261EDD1}"/>
              </a:ext>
            </a:extLst>
          </p:cNvPr>
          <p:cNvSpPr/>
          <p:nvPr/>
        </p:nvSpPr>
        <p:spPr>
          <a:xfrm>
            <a:off x="4509551" y="3629338"/>
            <a:ext cx="554408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2"/>
                </a:solidFill>
              </a:rPr>
              <a:t>25000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xmlns="" id="{F53AF22F-0730-4284-AE5E-D482C0C2F541}"/>
              </a:ext>
            </a:extLst>
          </p:cNvPr>
          <p:cNvSpPr/>
          <p:nvPr/>
        </p:nvSpPr>
        <p:spPr>
          <a:xfrm>
            <a:off x="5066814" y="3629336"/>
            <a:ext cx="28700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EBE8519-B6EF-4F4A-AA8C-5076F6FB227A}"/>
              </a:ext>
            </a:extLst>
          </p:cNvPr>
          <p:cNvSpPr txBox="1"/>
          <p:nvPr/>
        </p:nvSpPr>
        <p:spPr>
          <a:xfrm>
            <a:off x="3551765" y="3909660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CCA274F-57CD-43CE-83EB-A7CCBF235B68}"/>
              </a:ext>
            </a:extLst>
          </p:cNvPr>
          <p:cNvSpPr txBox="1"/>
          <p:nvPr/>
        </p:nvSpPr>
        <p:spPr>
          <a:xfrm>
            <a:off x="4237641" y="3909661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5819994-25BB-4442-BEE2-9432C372F3E5}"/>
              </a:ext>
            </a:extLst>
          </p:cNvPr>
          <p:cNvSpPr txBox="1"/>
          <p:nvPr/>
        </p:nvSpPr>
        <p:spPr>
          <a:xfrm>
            <a:off x="3956683" y="3909662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6552010-0BF5-42F3-95AB-D2F921C2B346}"/>
              </a:ext>
            </a:extLst>
          </p:cNvPr>
          <p:cNvSpPr txBox="1"/>
          <p:nvPr/>
        </p:nvSpPr>
        <p:spPr>
          <a:xfrm>
            <a:off x="4635050" y="3896160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4D0ACDD-7129-423E-B697-B0167DF2E164}"/>
              </a:ext>
            </a:extLst>
          </p:cNvPr>
          <p:cNvSpPr txBox="1"/>
          <p:nvPr/>
        </p:nvSpPr>
        <p:spPr>
          <a:xfrm>
            <a:off x="5063959" y="3909660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5560A8-EC4D-4956-85DA-D0DCB1AD3C9F}"/>
              </a:ext>
            </a:extLst>
          </p:cNvPr>
          <p:cNvSpPr txBox="1"/>
          <p:nvPr/>
        </p:nvSpPr>
        <p:spPr>
          <a:xfrm>
            <a:off x="4328423" y="3230665"/>
            <a:ext cx="99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Диваны</a:t>
            </a:r>
            <a:r>
              <a:rPr lang="en-US" dirty="0"/>
              <a:t>”</a:t>
            </a:r>
            <a:endParaRPr lang="ru-RU" dirty="0"/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xmlns="" id="{06AC5624-8D41-4573-8B2C-52A48B5D0105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786755" y="3410190"/>
            <a:ext cx="3679" cy="21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xmlns="" id="{3D98A9E6-632A-471E-91D9-00BE7971A291}"/>
              </a:ext>
            </a:extLst>
          </p:cNvPr>
          <p:cNvSpPr/>
          <p:nvPr/>
        </p:nvSpPr>
        <p:spPr>
          <a:xfrm>
            <a:off x="3477469" y="3663338"/>
            <a:ext cx="4154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800" dirty="0">
                <a:solidFill>
                  <a:schemeClr val="bg2"/>
                </a:solidFill>
              </a:rPr>
              <a:t>1500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1BFC463-E9F9-4D7B-A565-C26AD8183A1D}"/>
              </a:ext>
            </a:extLst>
          </p:cNvPr>
          <p:cNvSpPr txBox="1"/>
          <p:nvPr/>
        </p:nvSpPr>
        <p:spPr>
          <a:xfrm>
            <a:off x="3256422" y="3252653"/>
            <a:ext cx="99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Стул</a:t>
            </a:r>
            <a:r>
              <a:rPr lang="en-US" dirty="0"/>
              <a:t>”</a:t>
            </a:r>
            <a:endParaRPr lang="ru-RU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xmlns="" id="{42014F95-69BB-4193-ACDF-1A9ACC821698}"/>
              </a:ext>
            </a:extLst>
          </p:cNvPr>
          <p:cNvCxnSpPr>
            <a:cxnSpLocks/>
          </p:cNvCxnSpPr>
          <p:nvPr/>
        </p:nvCxnSpPr>
        <p:spPr>
          <a:xfrm flipH="1">
            <a:off x="3645780" y="3413305"/>
            <a:ext cx="3679" cy="21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61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:a16="http://schemas.microsoft.com/office/drawing/2014/main" xmlns="" id="{E3EA9420-FCA5-450F-9C35-7C145050B569}"/>
              </a:ext>
            </a:extLst>
          </p:cNvPr>
          <p:cNvSpPr/>
          <p:nvPr/>
        </p:nvSpPr>
        <p:spPr>
          <a:xfrm>
            <a:off x="3013313" y="100117"/>
            <a:ext cx="3945006" cy="92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Коллизии </a:t>
            </a:r>
            <a:r>
              <a:rPr lang="ru-RU" sz="3200" dirty="0" err="1">
                <a:solidFill>
                  <a:srgbClr val="4C5D6E"/>
                </a:solidFill>
              </a:rPr>
              <a:t>хешей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78302B27-2BBA-4E76-80C8-9BD9A5803298}"/>
              </a:ext>
            </a:extLst>
          </p:cNvPr>
          <p:cNvSpPr/>
          <p:nvPr/>
        </p:nvSpPr>
        <p:spPr>
          <a:xfrm>
            <a:off x="3095227" y="1021191"/>
            <a:ext cx="357703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dirty="0">
                <a:solidFill>
                  <a:schemeClr val="accent5"/>
                </a:solidFill>
              </a:rPr>
              <a:t>Одинаковые хеши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ru-RU" sz="1600" dirty="0">
                <a:solidFill>
                  <a:schemeClr val="accent5"/>
                </a:solidFill>
              </a:rPr>
              <a:t>для объектов!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xmlns="" id="{07205238-D78E-47E5-95B1-59962E30AF8C}"/>
              </a:ext>
            </a:extLst>
          </p:cNvPr>
          <p:cNvSpPr/>
          <p:nvPr/>
        </p:nvSpPr>
        <p:spPr>
          <a:xfrm>
            <a:off x="2125582" y="1526254"/>
            <a:ext cx="5516325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</a:rPr>
              <a:t>Например, коллизии </a:t>
            </a:r>
            <a:r>
              <a:rPr lang="ru-RU" sz="1600" dirty="0" err="1">
                <a:solidFill>
                  <a:srgbClr val="002060"/>
                </a:solidFill>
              </a:rPr>
              <a:t>хешей</a:t>
            </a:r>
            <a:r>
              <a:rPr lang="ru-RU" sz="1600" dirty="0">
                <a:solidFill>
                  <a:srgbClr val="002060"/>
                </a:solidFill>
              </a:rPr>
              <a:t> выявлены для </a:t>
            </a:r>
            <a:r>
              <a:rPr lang="en-US" sz="1600" dirty="0">
                <a:solidFill>
                  <a:srgbClr val="002060"/>
                </a:solidFill>
              </a:rPr>
              <a:t>md5 </a:t>
            </a:r>
            <a:r>
              <a:rPr lang="ru-RU" sz="1600" dirty="0">
                <a:solidFill>
                  <a:srgbClr val="002060"/>
                </a:solidFill>
              </a:rPr>
              <a:t>и </a:t>
            </a:r>
            <a:r>
              <a:rPr lang="en-US" sz="1600" dirty="0">
                <a:solidFill>
                  <a:srgbClr val="002060"/>
                </a:solidFill>
              </a:rPr>
              <a:t>sha1!</a:t>
            </a:r>
            <a:endParaRPr lang="ru-RU" sz="1600" dirty="0">
              <a:solidFill>
                <a:srgbClr val="00206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4C99A170-BF80-4306-A22E-ABB6767F7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756" y="2074365"/>
            <a:ext cx="1838288" cy="1408338"/>
          </a:xfrm>
          <a:prstGeom prst="rect">
            <a:avLst/>
          </a:prstGeom>
        </p:spPr>
      </p:pic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xmlns="" id="{24DC53E4-1B6F-4517-99AF-18539FA53398}"/>
              </a:ext>
            </a:extLst>
          </p:cNvPr>
          <p:cNvSpPr/>
          <p:nvPr/>
        </p:nvSpPr>
        <p:spPr>
          <a:xfrm>
            <a:off x="3963869" y="3614803"/>
            <a:ext cx="1838289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dirty="0">
                <a:solidFill>
                  <a:srgbClr val="FFC000"/>
                </a:solidFill>
              </a:rPr>
              <a:t>Что делать</a:t>
            </a:r>
            <a:r>
              <a:rPr lang="en-US" sz="1600" dirty="0">
                <a:solidFill>
                  <a:srgbClr val="FFC000"/>
                </a:solidFill>
              </a:rPr>
              <a:t>?</a:t>
            </a:r>
            <a:endParaRPr lang="ru-RU" sz="1600" dirty="0">
              <a:solidFill>
                <a:srgbClr val="FFC000"/>
              </a:solidFill>
            </a:endParaRP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xmlns="" id="{6C6A342E-0FD5-4017-8BBB-1E018227FB8D}"/>
              </a:ext>
            </a:extLst>
          </p:cNvPr>
          <p:cNvSpPr/>
          <p:nvPr/>
        </p:nvSpPr>
        <p:spPr>
          <a:xfrm>
            <a:off x="3764756" y="4162914"/>
            <a:ext cx="1838288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dirty="0">
                <a:solidFill>
                  <a:srgbClr val="00B050"/>
                </a:solidFill>
              </a:rPr>
              <a:t>«Солите» хеши!</a:t>
            </a:r>
          </a:p>
        </p:txBody>
      </p:sp>
    </p:spTree>
    <p:extLst>
      <p:ext uri="{BB962C8B-B14F-4D97-AF65-F5344CB8AC3E}">
        <p14:creationId xmlns:p14="http://schemas.microsoft.com/office/powerpoint/2010/main" val="3275960271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298</Words>
  <Application>Microsoft Office PowerPoint</Application>
  <PresentationFormat>Экран (16:9)</PresentationFormat>
  <Paragraphs>78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Times New Roman</vt:lpstr>
      <vt:lpstr>Arial</vt:lpstr>
      <vt:lpstr>Avenir</vt:lpstr>
      <vt:lpstr>Calibri</vt:lpstr>
      <vt:lpstr>Symbol</vt:lpstr>
      <vt:lpstr>Helvetica Neue</vt:lpstr>
      <vt:lpstr>New_Template7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cp:lastModifiedBy>1</cp:lastModifiedBy>
  <cp:revision>80</cp:revision>
  <dcterms:modified xsi:type="dcterms:W3CDTF">2020-09-11T08:49:05Z</dcterms:modified>
</cp:coreProperties>
</file>