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Helvetica Neue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CD02DA-A2D5-4A99-8AC7-20CF766A6709}">
  <a:tblStyle styleId="{48CD02DA-A2D5-4A99-8AC7-20CF766A670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Google Shape;19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9" name="Google Shape;22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5" name="Google Shape;23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1" name="Google Shape;241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7" name="Google Shape;24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5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5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548400" y="761550"/>
            <a:ext cx="42126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Алгоритмы и структуры данных на Python</a:t>
            </a:r>
            <a:endParaRPr b="0" i="0" sz="8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566259" y="10741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680"/>
              <a:buFont typeface="Avenir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lang="en-US" sz="2000">
                <a:solidFill>
                  <a:srgbClr val="4C5D6E"/>
                </a:solidFill>
              </a:rPr>
              <a:t>5</a:t>
            </a:r>
            <a:endParaRPr b="0" i="0" sz="2600" u="none" cap="none" strike="noStrik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3566250" y="1676575"/>
            <a:ext cx="47841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Коллекции. Список. Очередь. Словарь.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ython copy.png"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3570400" y="3541500"/>
            <a:ext cx="47841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Понятие коллекции. Основные типы коллекций. Стандартные методы работы с коллекциями.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7"/>
          <p:cNvSpPr/>
          <p:nvPr/>
        </p:nvSpPr>
        <p:spPr>
          <a:xfrm>
            <a:off x="2082400" y="1888025"/>
            <a:ext cx="3540000" cy="6525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Отображения (Mapping)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/неиндексированные набор пар ключ: значение/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2866750" y="3012500"/>
            <a:ext cx="2165700" cy="6525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Словарь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(dict)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Counter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Наиболее употребляемые шаблоны для работы с Counter:</a:t>
            </a:r>
            <a:endParaRPr b="1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sum(counter.values())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– показывает общее количество элементов словаря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counter.clear()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очищает счетчик словаря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list(counter)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возвращает список уникальных элементов словаря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Counter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9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set(counter)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преобразовывает словарь в множество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dict(counter)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преобразовывает в классический тип словаря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counter.most_common()[:-n:-1]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возвращает n наименее часто встречающихся элементов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counter += Counter()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позволяет удалить элементы, встречающиеся менее одного раза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/>
          <p:nvPr/>
        </p:nvSpPr>
        <p:spPr>
          <a:xfrm>
            <a:off x="3852449" y="1221675"/>
            <a:ext cx="41445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Deque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0"/>
          <p:cNvSpPr/>
          <p:nvPr/>
        </p:nvSpPr>
        <p:spPr>
          <a:xfrm>
            <a:off x="3852425" y="2550920"/>
            <a:ext cx="4144500" cy="12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collections.deque(iterable, [maxlen])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создает очередь из итерируемого объекта с максимальной длиной maxlen.</a:t>
            </a:r>
            <a:endParaRPr b="1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3">
            <a:alphaModFix/>
          </a:blip>
          <a:srcRect b="0" l="6577" r="5254" t="0"/>
          <a:stretch/>
        </p:blipFill>
        <p:spPr>
          <a:xfrm>
            <a:off x="521350" y="1437000"/>
            <a:ext cx="2959250" cy="22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Deque. </a:t>
            </a:r>
            <a:endParaRPr b="0" i="0" sz="32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Методы работы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1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append(x)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добавляет элемент x в конец очереди;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appendleft(x)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добавляет элемент x в начало очереди;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clear()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очищает очередь;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count(x)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возвращает количество элементов очереди, равных x;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Deque. </a:t>
            </a:r>
            <a:endParaRPr b="0" i="0" sz="32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Методы работы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2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extend(iterable)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добавляет в конец очереди все элементы iterable;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extendleft(iterable)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добавляет в начало очереди все элементы iterable (начиная с последнего);</a:t>
            </a: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pop()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удаляет и возвращает последний элемент очереди;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Deque. </a:t>
            </a:r>
            <a:endParaRPr b="0" i="0" sz="32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Методы работы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3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popleft()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удаляет и возвращает первый элемент очереди;</a:t>
            </a: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remove(value)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удаляет первое вхождение value в очереди;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reverse()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разворачивает очередь;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rotate(n)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последовательно переносит n элементов из начала в конец (если n отрицательно, то с конца в начало).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/>
          <p:nvPr/>
        </p:nvSpPr>
        <p:spPr>
          <a:xfrm>
            <a:off x="3852450" y="819075"/>
            <a:ext cx="41445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Defaultdict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4"/>
          <p:cNvSpPr/>
          <p:nvPr/>
        </p:nvSpPr>
        <p:spPr>
          <a:xfrm>
            <a:off x="3852425" y="2550920"/>
            <a:ext cx="4144500" cy="12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collections.defaultdict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ничем не отличается от обычного словаря за исключением того, что по умолчанию всегда вызывается функция, возвращающая значение.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34"/>
          <p:cNvPicPr preferRelativeResize="0"/>
          <p:nvPr/>
        </p:nvPicPr>
        <p:blipFill rotWithShape="1">
          <a:blip r:embed="rId3">
            <a:alphaModFix/>
          </a:blip>
          <a:srcRect b="0" l="6047" r="6046" t="0"/>
          <a:stretch/>
        </p:blipFill>
        <p:spPr>
          <a:xfrm>
            <a:off x="556050" y="1551338"/>
            <a:ext cx="2959250" cy="224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/>
          <p:nvPr/>
        </p:nvSpPr>
        <p:spPr>
          <a:xfrm>
            <a:off x="1186991" y="819075"/>
            <a:ext cx="68100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OrderedDict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5"/>
          <p:cNvSpPr/>
          <p:nvPr/>
        </p:nvSpPr>
        <p:spPr>
          <a:xfrm>
            <a:off x="1186950" y="2130975"/>
            <a:ext cx="6810000" cy="22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collections.OrderedDict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еще одна коллекция на базе словаря. Она помнит порядок, в котором были даны ключи.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/>
          <p:nvPr/>
        </p:nvSpPr>
        <p:spPr>
          <a:xfrm>
            <a:off x="1186991" y="819075"/>
            <a:ext cx="68100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Namedtuple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6"/>
          <p:cNvSpPr/>
          <p:nvPr/>
        </p:nvSpPr>
        <p:spPr>
          <a:xfrm>
            <a:off x="1186950" y="2130975"/>
            <a:ext cx="6810000" cy="22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collections.namedtuple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позволяет создать тип данных, ведущий себя как кортеж. При этом каждому элементу присваивается имя, по которому можно в дальнейшем получать доступ.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Что такое коллекция?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Виды коллекций и основные методы работы с ними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Решение практических задач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Стандартные методы работы с коллекциями</a:t>
            </a:r>
            <a:endParaRPr b="0" i="0" sz="32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" name="Google Shape;220;p38"/>
          <p:cNvGraphicFramePr/>
          <p:nvPr/>
        </p:nvGraphicFramePr>
        <p:xfrm>
          <a:off x="12573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{48CD02DA-A2D5-4A99-8AC7-20CF766A6709}</a:tableStyleId>
              </a:tblPr>
              <a:tblGrid>
                <a:gridCol w="1447800"/>
                <a:gridCol w="1128500"/>
                <a:gridCol w="1281200"/>
                <a:gridCol w="1697700"/>
                <a:gridCol w="1683800"/>
              </a:tblGrid>
              <a:tr h="59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3F3F3"/>
                          </a:solidFill>
                        </a:rPr>
                        <a:t>Тип коллекции</a:t>
                      </a:r>
                      <a:endParaRPr sz="12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3F3F3"/>
                          </a:solidFill>
                        </a:rPr>
                        <a:t>.count()</a:t>
                      </a:r>
                      <a:endParaRPr sz="12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3F3F3"/>
                          </a:solidFill>
                        </a:rPr>
                        <a:t>.index()</a:t>
                      </a:r>
                      <a:endParaRPr sz="12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3F3F3"/>
                          </a:solidFill>
                        </a:rPr>
                        <a:t>.copy()</a:t>
                      </a:r>
                      <a:endParaRPr sz="12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3F3F3"/>
                          </a:solidFill>
                        </a:rPr>
                        <a:t>.clear()</a:t>
                      </a:r>
                      <a:endParaRPr sz="12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Список (list)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+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+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-"/>
                      </a:pPr>
                      <a:r>
                        <a:rPr lang="en-US" sz="1200" u="none" cap="none" strike="noStrike"/>
                        <a:t>(Python&lt;3.3)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+"/>
                      </a:pPr>
                      <a:r>
                        <a:rPr lang="en-US" sz="1200" u="none" cap="none" strike="noStrike"/>
                        <a:t>(Python&gt;=3.3)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-"/>
                      </a:pPr>
                      <a:r>
                        <a:rPr lang="en-US" sz="1200" u="none" cap="none" strike="noStrike"/>
                        <a:t>(Python&lt;3.3)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+"/>
                      </a:pPr>
                      <a:r>
                        <a:rPr lang="en-US" sz="1200" u="none" cap="none" strike="noStrike"/>
                        <a:t>(Python&gt;=3.3)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Кортеж (tuple)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+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+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-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-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Строка (string)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+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+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-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-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Множество (set)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-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-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+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+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Неизменное (frozenset)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-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-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+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-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Словарь (dict)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-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-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+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+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221" name="Google Shape;221;p38"/>
          <p:cNvSpPr txBox="1"/>
          <p:nvPr/>
        </p:nvSpPr>
        <p:spPr>
          <a:xfrm>
            <a:off x="1256375" y="693525"/>
            <a:ext cx="71496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Применимости метода в зависимости от типа коллекции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D6E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Примеры применения коллекций для решения практических задач</a:t>
            </a:r>
            <a:endParaRPr b="0" i="0" sz="14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/>
          <p:nvPr/>
        </p:nvSpPr>
        <p:spPr>
          <a:xfrm>
            <a:off x="1186991" y="819075"/>
            <a:ext cx="68100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Примеры применения коллекций для решения практических задач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0"/>
          <p:cNvSpPr/>
          <p:nvPr/>
        </p:nvSpPr>
        <p:spPr>
          <a:xfrm>
            <a:off x="1186950" y="2130975"/>
            <a:ext cx="6810000" cy="22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Задача 1.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Программа сложения и умножения комплексных чисел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Задача 2.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Определить студентов с баллом выше среднего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Задача 3.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Изменение данных о товарах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Задача 4.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Принадлежит ли дата диапазону времени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1"/>
          <p:cNvSpPr/>
          <p:nvPr/>
        </p:nvSpPr>
        <p:spPr>
          <a:xfrm>
            <a:off x="1142375" y="1919325"/>
            <a:ext cx="68544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Пользователь вводит данные о количестве предприятий, их наименования и прибыль за 4 квартала для каждого предприятия. Программа должна определить среднюю прибыль (за год для всех предприятий) и вывести наименования предприятий, чья прибыль выше среднего и отдельно вывести наименования предприятий, чья прибыль ниже среднего.</a:t>
            </a:r>
            <a:endParaRPr b="1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2"/>
          <p:cNvSpPr/>
          <p:nvPr/>
        </p:nvSpPr>
        <p:spPr>
          <a:xfrm>
            <a:off x="1142375" y="1919325"/>
            <a:ext cx="68544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	Написать программу сложения и умножения двух 	шестнадцатеричных чисел. При этом каждое число представляется как </a:t>
            </a:r>
            <a:r>
              <a:rPr lang="en-US" sz="1600"/>
              <a:t>коллекция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элементы которо</a:t>
            </a:r>
            <a:r>
              <a:rPr lang="en-US" sz="1600"/>
              <a:t>й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это цифры </a:t>
            </a:r>
            <a:r>
              <a:rPr lang="en-US" sz="1600"/>
              <a:t>ч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исла.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Например, пользователь ввёл A2 и C4F. 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Сохранить их как [‘A’, ‘2’] и [‘C’, ‘4’, ‘F’] соответственно. 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Сумма чисел из примера: [‘C’, ‘F’, ‘1’].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Произведение - [‘7’, ‘C’, ‘9’, ‘F’, ‘E’].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 ...</a:t>
            </a:r>
            <a:endParaRPr b="0" i="0" sz="14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различные виды коллекций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основные методы работы с коллекциями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Понятие коллекции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Примеры применения коллекций для решения практических задач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Понятие коллекции</a:t>
            </a:r>
            <a:endParaRPr b="0" i="0" sz="14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Понятие коллекции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Коллекция в Python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это программный объект (переменная-контейнер), хранящая набор значений одного или различных типов.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Понятие коллекции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Позволяет обращаться к этим значениям, а также применять специальные функции и методы, зависящие от типа коллекции.</a:t>
            </a:r>
            <a:endParaRPr b="1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2082400" y="1888025"/>
            <a:ext cx="3540000" cy="4443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Последовательности (Sequence)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/индексированные элементы, не уникальны/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1249425" y="2727925"/>
            <a:ext cx="1665900" cy="4233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Изменяемые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(Mutable)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4775600" y="2727925"/>
            <a:ext cx="1665900" cy="4233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Неизменяемые 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(imutable)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5"/>
          <p:cNvSpPr/>
          <p:nvPr/>
        </p:nvSpPr>
        <p:spPr>
          <a:xfrm>
            <a:off x="1256325" y="3324875"/>
            <a:ext cx="1652100" cy="5205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Список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(list)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5"/>
          <p:cNvSpPr/>
          <p:nvPr/>
        </p:nvSpPr>
        <p:spPr>
          <a:xfrm>
            <a:off x="4782500" y="3324875"/>
            <a:ext cx="1652100" cy="5205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Строка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(string)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4782500" y="4019025"/>
            <a:ext cx="1652100" cy="5205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Кортеж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(tuple)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2082400" y="1888025"/>
            <a:ext cx="3540000" cy="4443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Множества (Sets)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/неиндексированные элементы, уникальны/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1249425" y="2727925"/>
            <a:ext cx="1665900" cy="4233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Изменяемые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(Mutable)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4775600" y="2727925"/>
            <a:ext cx="1665900" cy="4233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Неизменяемые 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(imutable)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1256325" y="3324875"/>
            <a:ext cx="1728300" cy="6525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Множества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(set)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4782500" y="3324875"/>
            <a:ext cx="1665900" cy="6525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Неизменное множества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(frozenset)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