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60037E-B24E-462B-9605-06765CEAEF7E}">
  <a:tblStyle styleId="{7860037E-B24E-462B-9605-06765CEAEF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CB3587F-EB8F-4026-8CD4-EAEA2D4A3F8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6091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9217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6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Работа с динамической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Представление в памяти коллекций. Управление памятью.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Фазы управления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142392" y="1830021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Начальное выделение памяти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142392" y="2808617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Утилизация памяти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142392" y="378721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Уплотнение и повторное использование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7"/>
          <p:cNvCxnSpPr>
            <a:stCxn id="158" idx="2"/>
            <a:endCxn id="159" idx="0"/>
          </p:cNvCxnSpPr>
          <p:nvPr/>
        </p:nvCxnSpPr>
        <p:spPr>
          <a:xfrm>
            <a:off x="2690542" y="2406021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27"/>
          <p:cNvCxnSpPr>
            <a:stCxn id="159" idx="2"/>
            <a:endCxn id="160" idx="0"/>
          </p:cNvCxnSpPr>
          <p:nvPr/>
        </p:nvCxnSpPr>
        <p:spPr>
          <a:xfrm>
            <a:off x="2690542" y="3384617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методы управления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Статическое распределение памяти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Стековое распределение памяти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Представление памяти в виде кучи (heap)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Статическое распределение памяти на примере двумерного массива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vOVKcSsGT12EvSo-LkGRYyswuL4eQmHaV2npxxJzgrTmmN-RnFDMmSPaokTuoNeHUdR9ZI2eqNGIaCmbTbvTTcyTGdPMgGyocO7yIOnHZk3N3ZhUzsMHacY-rwYSrmAFfH5OFPEsgshwprk5Fg"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800" y="2468525"/>
            <a:ext cx="6854400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Стековое управление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rvDrjh3flBPB1VBbWHwyNtJDlf2JjGJoPrYbFXzuMZnTLM0o-dW1Yi5UabfN9bTj8uMnJ1QEPYm0OSx-avcT0SsSYG-7dSBJ-TZv-MohFCok0NIHrgap5l6p4OXmHjNNIh_KYaCM"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00" y="2140481"/>
            <a:ext cx="2150490" cy="1501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2qmwtWJS97XfCWSKmQiNuFYuL6HCj7uvWK0yrk9xmKwelt1yzmDG2cN6vNXyK4apesPMAh5RdfCzi1TzH8DULyGCkSng9pZ7wkKVRYMV27IcPvNiOFvxMnbvl7yZg-fnq-G0RjLA" id="181" name="Google Shape;1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473" y="1919455"/>
            <a:ext cx="1986225" cy="2403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fBBO-cuff1qBXrZSXVZDV2FMx91LxMejm9LQTeLcXdNcA672ArFc0IMuvPs4txs1yu-FQrYY1zLiWVbhrdWrX6HSaOjdhYWYgpf-MMvNGU9yKWRsInN5WQdaf4_uJ9Waz1jAOzxB" id="182" name="Google Shape;1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963" y="1875250"/>
            <a:ext cx="1591287" cy="235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3852450" y="1437125"/>
            <a:ext cx="4144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кучей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12063" l="0" r="0" t="12057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– важнейшая особенность языка Python</a:t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занимает 1 миллион целых чисел?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1184059" y="198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{7860037E-B24E-462B-9605-06765CEAEF7E}</a:tableStyleId>
              </a:tblPr>
              <a:tblGrid>
                <a:gridCol w="1502200"/>
                <a:gridCol w="1723675"/>
                <a:gridCol w="1723675"/>
                <a:gridCol w="1704425"/>
              </a:tblGrid>
              <a:tr h="60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C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Python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32битной машине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c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Строка из одного символа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i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l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L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long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d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 результате получим следующие данные: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1142400" y="19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{5CB3587F-EB8F-4026-8CD4-EAEA2D4A3F81}</a:tableStyleId>
              </a:tblPr>
              <a:tblGrid>
                <a:gridCol w="923100"/>
                <a:gridCol w="1200725"/>
                <a:gridCol w="978650"/>
                <a:gridCol w="1332575"/>
                <a:gridCol w="825925"/>
                <a:gridCol w="923100"/>
                <a:gridCol w="1054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в Python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Формат, для вложенных объектов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64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Память для GC*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Int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PyIntObject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12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24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float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PyFloatObject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LLd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16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24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str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PyStringObject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LLLli+c*(длина+1)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21+длина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37+длина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 результате получим следующие данные: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1142400" y="19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{5CB3587F-EB8F-4026-8CD4-EAEA2D4A3F81}</a:tableStyleId>
              </a:tblPr>
              <a:tblGrid>
                <a:gridCol w="950850"/>
                <a:gridCol w="1172975"/>
                <a:gridCol w="978650"/>
                <a:gridCol w="1332575"/>
                <a:gridCol w="825925"/>
                <a:gridCol w="923100"/>
                <a:gridCol w="1054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в Python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Формат, для вложенных объектов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64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Память для GC*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unicode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PyUnicodeObject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LLLLlL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L*(длина+1)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28+4*длина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52+4*длина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tuple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PyTupleObject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LLL+L*длина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12+4*длина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24+8*длина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list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PyListObject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L*5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L*длину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20+4*длина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40+8*длина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1142400" y="284600"/>
            <a:ext cx="6854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 результате получим следующие данные: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1142400" y="16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{5CB3587F-EB8F-4026-8CD4-EAEA2D4A3F81}</a:tableStyleId>
              </a:tblPr>
              <a:tblGrid>
                <a:gridCol w="867525"/>
                <a:gridCol w="930075"/>
                <a:gridCol w="936975"/>
                <a:gridCol w="1096550"/>
                <a:gridCol w="1339625"/>
                <a:gridCol w="1318750"/>
                <a:gridCol w="749550"/>
              </a:tblGrid>
              <a:tr h="66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в Python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Формат, для вложенных объектов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64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Память для GC*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97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Set/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frozenset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PySetObject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L*7+(lL)*8+lL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LL* 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100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100+8*длина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200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200+16*длина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dict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PyDictObject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L*7+(lLL)*8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124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124+12*длина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248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248+24*длина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работает механизм выделения памяти?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занимают переменные программы?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управлять памятью?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занимает 1 миллион целых чисел?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Чтобы сохранить 1 миллион целых чисел, потребуется 11.4 мегабайт (12*10^6 байт) на сами числа и дополнительно 3.8 мегабайт (12 + 4 + 4*10^6 байт) на кортеж, который будет хранить ссылки на них.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1142375" y="1503900"/>
            <a:ext cx="68544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Подсчитать, сколько было выделено памяти под переменные в программах, разработанных на первых трех уроках. </a:t>
            </a:r>
            <a:r>
              <a:rPr lang="en-US" sz="1600">
                <a:solidFill>
                  <a:srgbClr val="2C2D30"/>
                </a:solidFill>
              </a:rPr>
              <a:t>Проанализировать результат и определить программы с наиболее эффективным использованием памяти.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Для анализа возьмите любые 1-3 ваших программы или несколько вариантов кода для одной и той же задачи. Результаты анализа вставьте в виде комментариев к коду. Также укажите в комментариях версию Python и разрядность вашей ОС.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представление данных в памяти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способы работы с памятью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с точки зрения разработчика компилятора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– важнейшая особенность языка Python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с точки зрения разработчика компилятора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200" y="804825"/>
            <a:ext cx="4059200" cy="33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5129625" y="571450"/>
            <a:ext cx="28671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с точки зрения разработчика компилятора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400" y="1656575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выделить память под переменную</a:t>
            </a:r>
            <a:endParaRPr b="0" i="0" sz="1000" u="none" cap="none" strike="noStrike">
              <a:solidFill>
                <a:srgbClr val="1313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650" y="2385625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инициализировать выделенную память некоторым начальным значением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142500" y="3058600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выделить память под переменную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145301" y="3787647"/>
            <a:ext cx="2847900" cy="561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предоставить программисту возможность использования этой памяти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229350" y="1656575"/>
            <a:ext cx="3332100" cy="561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как только память перестает использоваться, необходимо ее освободить (возможно, предварительно очистив)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5229345" y="2609956"/>
            <a:ext cx="3332100" cy="6165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наконец, необходимо обеспечить возможность последующего повторного использования освобожденной памяти.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4"/>
          <p:cNvCxnSpPr>
            <a:stCxn id="125" idx="2"/>
            <a:endCxn id="126" idx="0"/>
          </p:cNvCxnSpPr>
          <p:nvPr/>
        </p:nvCxnSpPr>
        <p:spPr>
          <a:xfrm>
            <a:off x="2540850" y="2105375"/>
            <a:ext cx="300" cy="280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p24"/>
          <p:cNvCxnSpPr>
            <a:stCxn id="126" idx="2"/>
            <a:endCxn id="127" idx="0"/>
          </p:cNvCxnSpPr>
          <p:nvPr/>
        </p:nvCxnSpPr>
        <p:spPr>
          <a:xfrm>
            <a:off x="2541100" y="2834425"/>
            <a:ext cx="0" cy="224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" name="Google Shape;133;p24"/>
          <p:cNvCxnSpPr>
            <a:stCxn id="127" idx="2"/>
            <a:endCxn id="128" idx="0"/>
          </p:cNvCxnSpPr>
          <p:nvPr/>
        </p:nvCxnSpPr>
        <p:spPr>
          <a:xfrm>
            <a:off x="2540950" y="3507400"/>
            <a:ext cx="28200" cy="280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p24"/>
          <p:cNvCxnSpPr>
            <a:stCxn id="128" idx="2"/>
            <a:endCxn id="129" idx="0"/>
          </p:cNvCxnSpPr>
          <p:nvPr/>
        </p:nvCxnSpPr>
        <p:spPr>
          <a:xfrm rot="-5400000">
            <a:off x="3386151" y="839547"/>
            <a:ext cx="2692200" cy="4326000"/>
          </a:xfrm>
          <a:prstGeom prst="bentConnector5">
            <a:avLst>
              <a:gd fmla="val -8845" name="adj1"/>
              <a:gd fmla="val 47204" name="adj2"/>
              <a:gd fmla="val 108840" name="adj3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5" name="Google Shape;135;p24"/>
          <p:cNvCxnSpPr>
            <a:stCxn id="129" idx="2"/>
            <a:endCxn id="130" idx="0"/>
          </p:cNvCxnSpPr>
          <p:nvPr/>
        </p:nvCxnSpPr>
        <p:spPr>
          <a:xfrm>
            <a:off x="6895400" y="2217575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p24"/>
          <p:cNvSpPr/>
          <p:nvPr/>
        </p:nvSpPr>
        <p:spPr>
          <a:xfrm>
            <a:off x="1142400" y="312350"/>
            <a:ext cx="6854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фазы работы с памятью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Проблемы управления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1142400" y="2622975"/>
            <a:ext cx="2573100" cy="93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 не бесконечна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305592" y="2622975"/>
            <a:ext cx="2573100" cy="93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Явный механизм управления памятью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Способы выделения памяти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142404" y="196877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СТАТИЧЕСКАЯ</a:t>
            </a:r>
            <a:endParaRPr b="1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828498" y="196877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ДИНАМИЧЕСКАЯ</a:t>
            </a:r>
            <a:endParaRPr b="1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142404" y="2688858"/>
            <a:ext cx="319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Статическая информация, т.е. информация, известная во время компиляции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4828498" y="2688858"/>
            <a:ext cx="316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Динамическая информация, т.е. сведения, неизвестные во время компиляции, но становящиеся известными во время выполнения программы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