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83" r:id="rId8"/>
    <p:sldId id="275" r:id="rId9"/>
    <p:sldId id="284" r:id="rId10"/>
    <p:sldId id="285" r:id="rId11"/>
    <p:sldId id="277" r:id="rId12"/>
    <p:sldId id="287" r:id="rId13"/>
    <p:sldId id="292" r:id="rId14"/>
    <p:sldId id="293" r:id="rId15"/>
    <p:sldId id="288" r:id="rId16"/>
    <p:sldId id="290" r:id="rId17"/>
    <p:sldId id="278" r:id="rId18"/>
    <p:sldId id="280" r:id="rId19"/>
    <p:sldId id="294" r:id="rId20"/>
    <p:sldId id="291" r:id="rId21"/>
    <p:sldId id="281" r:id="rId22"/>
    <p:sldId id="271" r:id="rId23"/>
    <p:sldId id="272" r:id="rId24"/>
  </p:sldIdLst>
  <p:sldSz cx="9144000" cy="5143500" type="screen16x9"/>
  <p:notesSz cx="6858000" cy="9144000"/>
  <p:embeddedFontLs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156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1751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695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87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559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066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50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336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85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300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86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51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4405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965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de7e2c9d6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3de7e2c9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61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e7e2c9d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3de7e2c9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22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0903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84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1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153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8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293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46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0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0" name="Google Shape;140;p29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i0pDTAjp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aqR3G_NVoo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wWBy6J5gz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2%D0%B8%D0%BC_%D0%9F%D0%B5%D1%82%D0%B5%D1%80%D1%81" TargetMode="External"/><Relationship Id="rId4" Type="http://schemas.openxmlformats.org/officeDocument/2006/relationships/hyperlink" Target="https://ru.wikipedia.org/wiki/%D0%90%D0%BB%D0%B3%D0%BE%D1%80%D0%B8%D1%82%D0%BC_%D1%81%D0%BE%D1%80%D1%82%D0%B8%D1%80%D0%BE%D0%B2%D0%BA%D0%B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2%D1%81%D1%82%D0%B0%D0%B2%D0%BA%D0%BE%D0%B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E%D1%80%D1%82%D0%B8%D1%80%D0%BE%D0%B2%D0%BA%D0%B0_%D1%81%D0%BB%D0%B8%D1%8F%D0%BD%D0%B8%D0%B5%D0%B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s4TPTC8wh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5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Фундаментальные алгоритмы, алгоритмы встроенных функций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Последовательное сравнение и обмен соседних элементов, если предшествующий больше предыдущего.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https://www.youtube.com/watch?v=lyZQPjUT5B4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E6C2D-3DAF-4090-B8E2-6227B215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1950756"/>
            <a:ext cx="2881462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Идем по массиву слева направо. Если текущий элемент больше предыдущего, меняем их местами.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Повторяем замены до тех пор, пока массив оказывается полностью отсортированным.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итоге элемент с самым большим значением оказывается в конце массива (всплывает, как пузырек).</a:t>
            </a:r>
          </a:p>
        </p:txBody>
      </p:sp>
    </p:spTree>
    <p:extLst>
      <p:ext uri="{BB962C8B-B14F-4D97-AF65-F5344CB8AC3E}">
        <p14:creationId xmlns:p14="http://schemas.microsoft.com/office/powerpoint/2010/main" val="6403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Разновидность пузырьковой, но проход по массиву осуществляется в двух направлениях. Слева направо и справа налево.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https://www.youtube.com/watch?v=ahi0pDTAjps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A56084-D935-4826-8A07-63AD81EB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77" y="2093935"/>
            <a:ext cx="3255195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Обход массива осуществляется в двух направлениях поочередно.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Диапазон сортировки постепенно сужается.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За один проход в конец массива «всплывает» максимальный элемент из диапазона.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А за следующий проход в начало массива минимальный элемент (если сортировка ведется по возрастанию).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Эти элемент можно больше не анализировать и таким образом диапазон сужается с двух сторон.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Google Shape;186;p38">
            <a:extLst>
              <a:ext uri="{FF2B5EF4-FFF2-40B4-BE49-F238E27FC236}">
                <a16:creationId xmlns:a16="http://schemas.microsoft.com/office/drawing/2014/main" id="{ABB994B0-6A2D-4C01-8DF1-66AC93AB63A0}"/>
              </a:ext>
            </a:extLst>
          </p:cNvPr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2120460" y="38204"/>
            <a:ext cx="44706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" y="1821224"/>
            <a:ext cx="4229295" cy="2761094"/>
          </a:xfrm>
          <a:prstGeom prst="rect">
            <a:avLst/>
          </a:prstGeom>
        </p:spPr>
      </p:pic>
      <p:sp>
        <p:nvSpPr>
          <p:cNvPr id="6" name="Google Shape;186;p38"/>
          <p:cNvSpPr/>
          <p:nvPr/>
        </p:nvSpPr>
        <p:spPr>
          <a:xfrm>
            <a:off x="1716805" y="4134043"/>
            <a:ext cx="1491929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Разбиение списка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2" y="1821224"/>
            <a:ext cx="3409493" cy="2873168"/>
          </a:xfrm>
          <a:prstGeom prst="rect">
            <a:avLst/>
          </a:prstGeom>
        </p:spPr>
      </p:pic>
      <p:sp>
        <p:nvSpPr>
          <p:cNvPr id="8" name="Google Shape;186;p38"/>
          <p:cNvSpPr/>
          <p:nvPr/>
        </p:nvSpPr>
        <p:spPr>
          <a:xfrm>
            <a:off x="5186471" y="4625542"/>
            <a:ext cx="2918225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Списки, которые соединяются вместе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187;p38">
            <a:extLst>
              <a:ext uri="{FF2B5EF4-FFF2-40B4-BE49-F238E27FC236}">
                <a16:creationId xmlns:a16="http://schemas.microsoft.com/office/drawing/2014/main" id="{2F5BA8A3-7A6E-49F7-8729-7E402F1FBE5F}"/>
              </a:ext>
            </a:extLst>
          </p:cNvPr>
          <p:cNvSpPr/>
          <p:nvPr/>
        </p:nvSpPr>
        <p:spPr>
          <a:xfrm>
            <a:off x="875675" y="737486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Разбиение задачи на подзадачи меньшего размера, решаемые по отдельности, далее их решения комбинируются для получения решения исходной задачи.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447D7C2C-EDB7-4B4C-9E65-AEFA7DDFAF83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5"/>
              </a:rPr>
              <a:t>https://www.youtube.com/watch?v=XaqR3G_NVoo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Если в сортируемом массиве один элемент, то сортировка закончена и алгоритм завершает работу.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противном случае массив разбивается на две части, сортируемые рекурсивно.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После сортировки двух частей массива, к ним применяется процедура слияния.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Процедура слияния по двум отсортированным частям формирует отсортированный массив.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169090"/>
            <a:ext cx="3075297" cy="2646307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85398" y="885085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Выбор опорного элемента и разделение массива на три </a:t>
            </a:r>
            <a:r>
              <a:rPr lang="ru-RU" dirty="0" err="1"/>
              <a:t>подмассива</a:t>
            </a:r>
            <a:r>
              <a:rPr lang="ru-RU" dirty="0"/>
              <a:t>, состоящих из элементов</a:t>
            </a:r>
            <a:r>
              <a:rPr lang="en-US" dirty="0"/>
              <a:t>: </a:t>
            </a:r>
            <a:r>
              <a:rPr lang="ru-RU" dirty="0"/>
              <a:t>меньших опорному, равных ему, больших опорного. Далее этот механизм применяется рекурсивно к </a:t>
            </a:r>
            <a:r>
              <a:rPr lang="ru-RU" dirty="0" err="1"/>
              <a:t>подмассивам</a:t>
            </a:r>
            <a:r>
              <a:rPr lang="ru-RU" dirty="0"/>
              <a:t>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68D33A-3F19-440D-9D84-4A9720F1960A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https://www.youtube.com/watch?v=ywWBy6J5gz8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0B98D17-082B-4B59-952A-880085B96B57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массиве случайным образом определяется опорный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Выполняется процедура разбиения массива, перемещающая все элементы, меньшие опорного влево от него, большие – вправо, равные – в третий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Для двух первых </a:t>
            </a:r>
            <a:r>
              <a:rPr lang="ru-RU" dirty="0" err="1">
                <a:solidFill>
                  <a:srgbClr val="002060"/>
                </a:solidFill>
              </a:rPr>
              <a:t>подмассивов</a:t>
            </a:r>
            <a:r>
              <a:rPr lang="ru-RU" dirty="0">
                <a:solidFill>
                  <a:srgbClr val="002060"/>
                </a:solidFill>
              </a:rPr>
              <a:t> рекурсивно повторяется эта же процедура, если в каждом </a:t>
            </a:r>
            <a:r>
              <a:rPr lang="ru-RU" dirty="0" err="1">
                <a:solidFill>
                  <a:srgbClr val="002060"/>
                </a:solidFill>
              </a:rPr>
              <a:t>подмассиве</a:t>
            </a:r>
            <a:r>
              <a:rPr lang="ru-RU" dirty="0">
                <a:solidFill>
                  <a:srgbClr val="002060"/>
                </a:solidFill>
              </a:rPr>
              <a:t> не более двух элементов.</a:t>
            </a:r>
          </a:p>
        </p:txBody>
      </p:sp>
      <p:sp>
        <p:nvSpPr>
          <p:cNvPr id="3" name="Google Shape;186;p38">
            <a:extLst>
              <a:ext uri="{FF2B5EF4-FFF2-40B4-BE49-F238E27FC236}">
                <a16:creationId xmlns:a16="http://schemas.microsoft.com/office/drawing/2014/main" id="{62EBDB64-3047-4356-91CF-CBE96C66201E}"/>
              </a:ext>
            </a:extLst>
          </p:cNvPr>
          <p:cNvSpPr/>
          <p:nvPr/>
        </p:nvSpPr>
        <p:spPr>
          <a:xfrm>
            <a:off x="2539747" y="268936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1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53648" y="1019740"/>
            <a:ext cx="6854400" cy="189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</a:rPr>
              <a:t>sorted()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Принимает на вход и сортирует итерируемый объект.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>
              <a:buClr>
                <a:srgbClr val="2C2D30"/>
              </a:buClr>
              <a:buSzPts val="2000"/>
            </a:pPr>
            <a:r>
              <a:rPr lang="en-US" sz="2000" dirty="0" err="1">
                <a:solidFill>
                  <a:srgbClr val="FF0000"/>
                </a:solidFill>
              </a:rPr>
              <a:t>list.sort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Сортирует список с заменой исходного.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DA58EF-CC6A-484B-9A20-16C2926A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26" y="1967195"/>
            <a:ext cx="3381847" cy="895475"/>
          </a:xfrm>
          <a:prstGeom prst="rect">
            <a:avLst/>
          </a:prstGeom>
        </p:spPr>
      </p:pic>
      <p:sp>
        <p:nvSpPr>
          <p:cNvPr id="8" name="Google Shape;187;p38">
            <a:extLst>
              <a:ext uri="{FF2B5EF4-FFF2-40B4-BE49-F238E27FC236}">
                <a16:creationId xmlns:a16="http://schemas.microsoft.com/office/drawing/2014/main" id="{F5E75995-1FC4-4652-9F3E-F79E058CD354}"/>
              </a:ext>
            </a:extLst>
          </p:cNvPr>
          <p:cNvSpPr/>
          <p:nvPr/>
        </p:nvSpPr>
        <p:spPr>
          <a:xfrm>
            <a:off x="965199" y="2571750"/>
            <a:ext cx="5708651" cy="201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Гибридный </a:t>
            </a:r>
            <a:r>
              <a:rPr lang="ru-RU" dirty="0">
                <a:solidFill>
                  <a:srgbClr val="002060"/>
                </a:solidFill>
                <a:hlinkClick r:id="rId4" tooltip="Алгоритм сортировк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алгоритм сортировки</a:t>
            </a:r>
            <a:r>
              <a:rPr lang="ru-RU" dirty="0">
                <a:solidFill>
                  <a:srgbClr val="002060"/>
                </a:solidFill>
              </a:rPr>
              <a:t>, сочетающий сортировку вставками и сортировку слиянием, опубликованный в 2002 году </a:t>
            </a:r>
            <a:r>
              <a:rPr lang="ru-RU" dirty="0">
                <a:solidFill>
                  <a:srgbClr val="002060"/>
                </a:solidFill>
                <a:hlinkClick r:id="rId5" tooltip="Тим Петер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Тимом Петерсом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1BB9794B-5F29-4E02-BC6F-E8B86C9F97AC}"/>
              </a:ext>
            </a:extLst>
          </p:cNvPr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DB0830BA-0E57-4A24-9E7F-667DED3F22CB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По специальному алгоритму входной массив разделяется на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Каждый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 сортируется </a:t>
            </a:r>
            <a:r>
              <a:rPr lang="ru-RU" dirty="0">
                <a:solidFill>
                  <a:srgbClr val="002060"/>
                </a:solidFill>
                <a:hlinkClick r:id="rId3" tooltip="Сортировка вставко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сортировкой вставками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Отсортированные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 собираются в единый массив с помощью модифицированной </a:t>
            </a:r>
            <a:r>
              <a:rPr lang="ru-RU" dirty="0">
                <a:solidFill>
                  <a:srgbClr val="002060"/>
                </a:solidFill>
                <a:hlinkClick r:id="rId4" tooltip="Сортировка слияние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сортировки слиянием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4800" y="501252"/>
            <a:ext cx="6854400" cy="4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сложности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28429BC-62EF-4AEB-8F23-F09929B9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87146"/>
              </p:ext>
            </p:extLst>
          </p:nvPr>
        </p:nvGraphicFramePr>
        <p:xfrm>
          <a:off x="1538928" y="13843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9803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21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выбором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9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вставками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пузырьком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rgbClr val="0070C0"/>
                          </a:solidFill>
                        </a:rPr>
                        <a:t>Шейкерная</a:t>
                      </a:r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слиянием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84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Быстрая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5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Встроенная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1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3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Отсортировать по убыванию методом «пузырька» одномерный целочисленный массив, заданный случайными числами на промежутке [-100; 100). Вывести на экран исходный и отсортированный массивы. 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Отсортируйте по возрастанию методом слияния одномерный вещественный массив, заданный случайными числами на промежутке [0; 50). Выведите на экран исходный и отсортированный массивы.</a:t>
            </a:r>
            <a:endParaRPr sz="1600"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Массив размером 2m + 1, где m – натуральное число, заполнен случайным образом. Найти в массиве медиану – элемент ряда, делящий его на две равные части: в одной находятся элементы, которые не меньше медианы, в другой – не больше медианы.</a:t>
            </a:r>
            <a:endParaRPr sz="1600">
              <a:solidFill>
                <a:srgbClr val="2C2D3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Задачу можно решить без сортировки исходного массива. Но если это слишком сложно, то используйте метод сортировки, который не рассматривался на уроках.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сложных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ключа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>
                <a:solidFill>
                  <a:srgbClr val="002060"/>
                </a:solidFill>
              </a:rPr>
              <a:t>Поиск в массиве минимального элемента и его обмен с первым элементом массива. Далее поиск и обмен выполняется вновь, но уже в расчет берется второй элемент массива, затем третий и т.д., пока массив не будет полностью отсортирован.</a:t>
            </a:r>
            <a:endParaRPr sz="20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6F1413-D401-4AC6-AB22-C509CE8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12" y="2339741"/>
            <a:ext cx="3135322" cy="2528986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4" y="190874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https://www.youtube.com/watch?v=Ns4TPTC8whw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Определить минимальное значение массива.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Сделать его первым элементом массива, а первый элемент поместить в ту позицию, где ранее находился минимальный.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Повторно определить минимальный элемент массива. При этом первый уже не участвует в поиске.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Поставить второй минимальный элемент на вторую позицию массива. Элемент, который ранее был вторым поставить на освободившуюся позицию.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Продолжить поиск и обмены до достижения конца массива.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722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Извлечение на каждом шаге элемента массива, поиск позиции для вставки, вставка элемента.</a:t>
            </a: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https://www.youtube.com/watch?v=ROalU379l3U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3FB44-0D7E-45A6-ACCB-2C33FC1F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47" y="1999340"/>
            <a:ext cx="4203700" cy="26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468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основе данного алгоритма положение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ru-RU" dirty="0">
                <a:solidFill>
                  <a:srgbClr val="002060"/>
                </a:solidFill>
              </a:rPr>
              <a:t>массив делится на отсортированную и неотсортированную части.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Из неотсортированной части извлекается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Т.к. другая часть массива отсортирована, в ней легко найти позицию для вставки извлеченного элемента.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Элемент размещается в этой отсортированной части там, где требуется.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Отсортированная часть массива увеличивается, неотсортированная – уменьшается.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97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911</Words>
  <Application>Microsoft Office PowerPoint</Application>
  <PresentationFormat>Экран (16:9)</PresentationFormat>
  <Paragraphs>143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Times New Roman</vt:lpstr>
      <vt:lpstr>Helvetica Neue</vt:lpstr>
      <vt:lpstr>Avenir</vt:lpstr>
      <vt:lpstr>Arial</vt:lpstr>
      <vt:lpstr>New_Template7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dc:creator>Администратор</dc:creator>
  <cp:lastModifiedBy>Дмитрий</cp:lastModifiedBy>
  <cp:revision>149</cp:revision>
  <dcterms:modified xsi:type="dcterms:W3CDTF">2020-08-06T20:35:39Z</dcterms:modified>
</cp:coreProperties>
</file>