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handoutMasterIdLst>
    <p:handoutMasterId r:id="rId20"/>
  </p:handoutMasterIdLst>
  <p:sldIdLst>
    <p:sldId id="436" r:id="rId5"/>
    <p:sldId id="437" r:id="rId6"/>
    <p:sldId id="448" r:id="rId7"/>
    <p:sldId id="441" r:id="rId8"/>
    <p:sldId id="438" r:id="rId9"/>
    <p:sldId id="440" r:id="rId10"/>
    <p:sldId id="449" r:id="rId11"/>
    <p:sldId id="444" r:id="rId12"/>
    <p:sldId id="450" r:id="rId13"/>
    <p:sldId id="452" r:id="rId14"/>
    <p:sldId id="451" r:id="rId15"/>
    <p:sldId id="442" r:id="rId16"/>
    <p:sldId id="443" r:id="rId17"/>
    <p:sldId id="43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94" autoAdjust="0"/>
  </p:normalViewPr>
  <p:slideViewPr>
    <p:cSldViewPr snapToGrid="0">
      <p:cViewPr varScale="1">
        <p:scale>
          <a:sx n="71" d="100"/>
          <a:sy n="71" d="100"/>
        </p:scale>
        <p:origin x="696" y="6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8/7/2024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8/7/2024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341753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418676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276159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02487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183305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29" r:id="rId16"/>
    <p:sldLayoutId id="2147483730" r:id="rId17"/>
    <p:sldLayoutId id="2147483731" r:id="rId18"/>
    <p:sldLayoutId id="2147483732" r:id="rId19"/>
    <p:sldLayoutId id="2147483736" r:id="rId2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94876" y="174944"/>
            <a:ext cx="10202248" cy="3455762"/>
          </a:xfrm>
        </p:spPr>
        <p:txBody>
          <a:bodyPr/>
          <a:lstStyle/>
          <a:p>
            <a:r>
              <a:rPr lang="en-GB" dirty="0">
                <a:solidFill>
                  <a:schemeClr val="bg1"/>
                </a:solidFill>
                <a:latin typeface="Times New Roman" panose="02020603050405020304" pitchFamily="18" charset="0"/>
                <a:cs typeface="Times New Roman" panose="02020603050405020304" pitchFamily="18" charset="0"/>
              </a:rPr>
              <a:t>SECURE VIDEO TRANSMISSION USING DOT-BASED ENCRYPTION </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TextBox 4">
            <a:extLst>
              <a:ext uri="{FF2B5EF4-FFF2-40B4-BE49-F238E27FC236}">
                <a16:creationId xmlns:a16="http://schemas.microsoft.com/office/drawing/2014/main" id="{AA0C9D57-AEE3-4818-B871-6154E78A17C2}"/>
              </a:ext>
            </a:extLst>
          </p:cNvPr>
          <p:cNvSpPr txBox="1"/>
          <p:nvPr/>
        </p:nvSpPr>
        <p:spPr>
          <a:xfrm>
            <a:off x="1341345" y="4790746"/>
            <a:ext cx="1980079" cy="369332"/>
          </a:xfrm>
          <a:prstGeom prst="rect">
            <a:avLst/>
          </a:prstGeom>
          <a:noFill/>
        </p:spPr>
        <p:txBody>
          <a:bodyPr wrap="square">
            <a:spAutoFit/>
          </a:bodyPr>
          <a:lstStyle/>
          <a:p>
            <a:r>
              <a:rPr lang="en-IN" sz="1800" b="1">
                <a:solidFill>
                  <a:schemeClr val="bg1"/>
                </a:solidFill>
                <a:latin typeface="Times New Roman" panose="02020603050405020304" pitchFamily="18" charset="0"/>
                <a:cs typeface="Times New Roman" panose="02020603050405020304" pitchFamily="18" charset="0"/>
              </a:rPr>
              <a:t>Faculty Guid</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C93721-E649-41FF-AB55-B939DCF49B5B}"/>
              </a:ext>
            </a:extLst>
          </p:cNvPr>
          <p:cNvSpPr txBox="1"/>
          <p:nvPr/>
        </p:nvSpPr>
        <p:spPr>
          <a:xfrm>
            <a:off x="1341345" y="5274840"/>
            <a:ext cx="3418914" cy="369332"/>
          </a:xfrm>
          <a:prstGeom prst="rect">
            <a:avLst/>
          </a:prstGeom>
          <a:noFill/>
        </p:spPr>
        <p:txBody>
          <a:bodyPr wrap="square">
            <a:spAutoFit/>
          </a:bodyPr>
          <a:lstStyle/>
          <a:p>
            <a:r>
              <a:rPr lang="en-GB" sz="1800" dirty="0">
                <a:solidFill>
                  <a:schemeClr val="bg1"/>
                </a:solidFill>
              </a:rPr>
              <a:t>Mrs. Gowri M.CA, M.Phil., SET.,</a:t>
            </a:r>
            <a:endParaRPr lang="en-IN" sz="1800" dirty="0">
              <a:solidFill>
                <a:schemeClr val="bg1"/>
              </a:solidFill>
            </a:endParaRPr>
          </a:p>
        </p:txBody>
      </p:sp>
      <p:sp>
        <p:nvSpPr>
          <p:cNvPr id="9" name="TextBox 8">
            <a:extLst>
              <a:ext uri="{FF2B5EF4-FFF2-40B4-BE49-F238E27FC236}">
                <a16:creationId xmlns:a16="http://schemas.microsoft.com/office/drawing/2014/main" id="{8AECBCB8-7265-43B4-AACE-2DF768AA4515}"/>
              </a:ext>
            </a:extLst>
          </p:cNvPr>
          <p:cNvSpPr txBox="1"/>
          <p:nvPr/>
        </p:nvSpPr>
        <p:spPr>
          <a:xfrm>
            <a:off x="9147362" y="5160078"/>
            <a:ext cx="2396938" cy="646331"/>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Praveen </a:t>
            </a:r>
            <a:r>
              <a:rPr lang="en-US" dirty="0">
                <a:solidFill>
                  <a:schemeClr val="bg1"/>
                </a:solidFill>
                <a:latin typeface="Times New Roman" panose="02020603050405020304" pitchFamily="18" charset="0"/>
                <a:cs typeface="Times New Roman" panose="02020603050405020304" pitchFamily="18" charset="0"/>
              </a:rPr>
              <a:t>K</a:t>
            </a:r>
            <a:r>
              <a:rPr lang="en-US" sz="1800" dirty="0">
                <a:solidFill>
                  <a:schemeClr val="bg1"/>
                </a:solidFill>
                <a:latin typeface="Times New Roman" panose="02020603050405020304" pitchFamily="18" charset="0"/>
                <a:cs typeface="Times New Roman" panose="02020603050405020304" pitchFamily="18" charset="0"/>
              </a:rPr>
              <a:t>umar .M</a:t>
            </a:r>
          </a:p>
          <a:p>
            <a:r>
              <a:rPr lang="en-IN" dirty="0">
                <a:solidFill>
                  <a:schemeClr val="bg1"/>
                </a:solidFill>
                <a:latin typeface="Times New Roman" panose="02020603050405020304" pitchFamily="18" charset="0"/>
                <a:cs typeface="Times New Roman" panose="02020603050405020304" pitchFamily="18" charset="0"/>
              </a:rPr>
              <a:t>22124039</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4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2868929" y="1128960"/>
            <a:ext cx="2796543" cy="1055440"/>
          </a:xfrm>
        </p:spPr>
        <p:txBody>
          <a:bodyPr>
            <a:normAutofit/>
          </a:bodyPr>
          <a:lstStyle/>
          <a:p>
            <a:endParaRPr lang="en-US" sz="2800" dirty="0">
              <a:latin typeface="Times New Roman" panose="02020603050405020304" pitchFamily="18" charset="0"/>
              <a:cs typeface="Times New Roman" panose="02020603050405020304" pitchFamily="18" charset="0"/>
            </a:endParaRP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8" name="Title 8">
            <a:extLst>
              <a:ext uri="{FF2B5EF4-FFF2-40B4-BE49-F238E27FC236}">
                <a16:creationId xmlns:a16="http://schemas.microsoft.com/office/drawing/2014/main" id="{3541C0BA-F723-41A9-8282-0213A4531B5A}"/>
              </a:ext>
            </a:extLst>
          </p:cNvPr>
          <p:cNvSpPr txBox="1">
            <a:spLocks/>
          </p:cNvSpPr>
          <p:nvPr/>
        </p:nvSpPr>
        <p:spPr>
          <a:xfrm>
            <a:off x="1041400" y="36760"/>
            <a:ext cx="5702301" cy="1055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Project Demo :</a:t>
            </a:r>
          </a:p>
        </p:txBody>
      </p:sp>
      <p:pic>
        <p:nvPicPr>
          <p:cNvPr id="10" name="Picture 9">
            <a:extLst>
              <a:ext uri="{FF2B5EF4-FFF2-40B4-BE49-F238E27FC236}">
                <a16:creationId xmlns:a16="http://schemas.microsoft.com/office/drawing/2014/main" id="{C01F5E58-84A2-462E-B524-EAD6A85B2C7F}"/>
              </a:ext>
            </a:extLst>
          </p:cNvPr>
          <p:cNvPicPr>
            <a:picLocks noChangeAspect="1"/>
          </p:cNvPicPr>
          <p:nvPr/>
        </p:nvPicPr>
        <p:blipFill rotWithShape="1">
          <a:blip r:embed="rId4">
            <a:extLst>
              <a:ext uri="{28A0092B-C50C-407E-A947-70E740481C1C}">
                <a14:useLocalDpi xmlns:a14="http://schemas.microsoft.com/office/drawing/2010/main" val="0"/>
              </a:ext>
            </a:extLst>
          </a:blip>
          <a:srcRect l="-47" t="14042" r="38225" b="26893"/>
          <a:stretch/>
        </p:blipFill>
        <p:spPr>
          <a:xfrm>
            <a:off x="1411941" y="2184400"/>
            <a:ext cx="6064624" cy="3449918"/>
          </a:xfrm>
          <a:prstGeom prst="rect">
            <a:avLst/>
          </a:prstGeom>
        </p:spPr>
      </p:pic>
    </p:spTree>
    <p:extLst>
      <p:ext uri="{BB962C8B-B14F-4D97-AF65-F5344CB8AC3E}">
        <p14:creationId xmlns:p14="http://schemas.microsoft.com/office/powerpoint/2010/main" val="1358305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2868929" y="1128960"/>
            <a:ext cx="2796543" cy="1055440"/>
          </a:xfrm>
        </p:spPr>
        <p:txBody>
          <a:bodyPr>
            <a:normAutofit/>
          </a:bodyPr>
          <a:lstStyle/>
          <a:p>
            <a:r>
              <a:rPr lang="en-US" sz="2800" dirty="0">
                <a:latin typeface="Times New Roman" panose="02020603050405020304" pitchFamily="18" charset="0"/>
                <a:cs typeface="Times New Roman" panose="02020603050405020304" pitchFamily="18" charset="0"/>
              </a:rPr>
              <a:t>Decrypted Video </a:t>
            </a: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
        <p:nvSpPr>
          <p:cNvPr id="8" name="Title 8">
            <a:extLst>
              <a:ext uri="{FF2B5EF4-FFF2-40B4-BE49-F238E27FC236}">
                <a16:creationId xmlns:a16="http://schemas.microsoft.com/office/drawing/2014/main" id="{3541C0BA-F723-41A9-8282-0213A4531B5A}"/>
              </a:ext>
            </a:extLst>
          </p:cNvPr>
          <p:cNvSpPr txBox="1">
            <a:spLocks/>
          </p:cNvSpPr>
          <p:nvPr/>
        </p:nvSpPr>
        <p:spPr>
          <a:xfrm>
            <a:off x="1041400" y="36760"/>
            <a:ext cx="5702301" cy="1055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Project Demo :</a:t>
            </a:r>
          </a:p>
        </p:txBody>
      </p:sp>
      <p:pic>
        <p:nvPicPr>
          <p:cNvPr id="7" name="Picture 6">
            <a:extLst>
              <a:ext uri="{FF2B5EF4-FFF2-40B4-BE49-F238E27FC236}">
                <a16:creationId xmlns:a16="http://schemas.microsoft.com/office/drawing/2014/main" id="{1AABA6BD-B655-4E3F-8107-4C84F26CD5D6}"/>
              </a:ext>
            </a:extLst>
          </p:cNvPr>
          <p:cNvPicPr>
            <a:picLocks noChangeAspect="1"/>
          </p:cNvPicPr>
          <p:nvPr/>
        </p:nvPicPr>
        <p:blipFill>
          <a:blip r:embed="rId4"/>
          <a:stretch>
            <a:fillRect/>
          </a:stretch>
        </p:blipFill>
        <p:spPr>
          <a:xfrm>
            <a:off x="2063001" y="2221160"/>
            <a:ext cx="5271249" cy="3226548"/>
          </a:xfrm>
          <a:prstGeom prst="rect">
            <a:avLst/>
          </a:prstGeom>
        </p:spPr>
      </p:pic>
    </p:spTree>
    <p:extLst>
      <p:ext uri="{BB962C8B-B14F-4D97-AF65-F5344CB8AC3E}">
        <p14:creationId xmlns:p14="http://schemas.microsoft.com/office/powerpoint/2010/main" val="22835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1101017" y="0"/>
            <a:ext cx="5183138" cy="951507"/>
          </a:xfrm>
        </p:spPr>
        <p:txBody>
          <a:bodyPr/>
          <a:lstStyle/>
          <a:p>
            <a:r>
              <a:rPr lang="en-IN" dirty="0">
                <a:latin typeface="Times New Roman" panose="02020603050405020304" pitchFamily="18" charset="0"/>
                <a:cs typeface="Times New Roman" panose="02020603050405020304" pitchFamily="18" charset="0"/>
              </a:rPr>
              <a:t>DATA FLOW DIAGRAM</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231E502-B442-4C47-AC18-E9F88CC7B88D}"/>
              </a:ext>
            </a:extLst>
          </p:cNvPr>
          <p:cNvPicPr>
            <a:picLocks noChangeAspect="1"/>
          </p:cNvPicPr>
          <p:nvPr/>
        </p:nvPicPr>
        <p:blipFill>
          <a:blip r:embed="rId3"/>
          <a:stretch>
            <a:fillRect/>
          </a:stretch>
        </p:blipFill>
        <p:spPr>
          <a:xfrm>
            <a:off x="282416" y="827315"/>
            <a:ext cx="11329013" cy="6030685"/>
          </a:xfrm>
          <a:prstGeom prst="rect">
            <a:avLst/>
          </a:prstGeom>
        </p:spPr>
      </p:pic>
    </p:spTree>
    <p:extLst>
      <p:ext uri="{BB962C8B-B14F-4D97-AF65-F5344CB8AC3E}">
        <p14:creationId xmlns:p14="http://schemas.microsoft.com/office/powerpoint/2010/main" val="342186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79394" y="1527912"/>
            <a:ext cx="10417206" cy="4335005"/>
          </a:xfrm>
        </p:spPr>
        <p:txBody>
          <a:bodyPr>
            <a:noAutofit/>
          </a:bodyPr>
          <a:lstStyle/>
          <a:p>
            <a:pPr marL="2058035" indent="0" algn="just">
              <a:lnSpc>
                <a:spcPct val="150000"/>
              </a:lnSpc>
              <a:spcAft>
                <a:spcPts val="530"/>
              </a:spcAft>
              <a:buNone/>
            </a:pPr>
            <a:r>
              <a:rPr lang="en-IN" sz="1600" dirty="0">
                <a:solidFill>
                  <a:srgbClr val="000000"/>
                </a:solidFill>
                <a:latin typeface="Times New Roman" panose="02020603050405020304" pitchFamily="18" charset="0"/>
                <a:ea typeface="Times New Roman" panose="02020603050405020304" pitchFamily="18" charset="0"/>
              </a:rPr>
              <a:t>T</a:t>
            </a:r>
            <a:r>
              <a:rPr lang="en-IN" sz="1600" dirty="0">
                <a:solidFill>
                  <a:srgbClr val="000000"/>
                </a:solidFill>
                <a:effectLst/>
                <a:latin typeface="Times New Roman" panose="02020603050405020304" pitchFamily="18" charset="0"/>
                <a:ea typeface="Times New Roman" panose="02020603050405020304" pitchFamily="18" charset="0"/>
              </a:rPr>
              <a:t>he Secure Video Transmission using Dot-based Encryption project has achieved a significant milestone in the development of a robust and efficient system for protecting video content in transit. By leveraging the innovative approach of dot-based encryption, the project has demonstrated a novel solution for ensuring video privacy and security, addressing a critical need in various industries. The system's architecture has been carefully crafted to balance security with performance, enabling efficient transmission and decryption of video feeds in real-</a:t>
            </a:r>
            <a:r>
              <a:rPr lang="en-IN" sz="1600" dirty="0" err="1">
                <a:solidFill>
                  <a:srgbClr val="000000"/>
                </a:solidFill>
                <a:effectLst/>
                <a:latin typeface="Times New Roman" panose="02020603050405020304" pitchFamily="18" charset="0"/>
                <a:ea typeface="Times New Roman" panose="02020603050405020304" pitchFamily="18" charset="0"/>
              </a:rPr>
              <a:t>time.The</a:t>
            </a:r>
            <a:r>
              <a:rPr lang="en-IN" sz="1600" dirty="0">
                <a:solidFill>
                  <a:srgbClr val="000000"/>
                </a:solidFill>
                <a:effectLst/>
                <a:latin typeface="Times New Roman" panose="02020603050405020304" pitchFamily="18" charset="0"/>
                <a:ea typeface="Times New Roman" panose="02020603050405020304" pitchFamily="18" charset="0"/>
              </a:rPr>
              <a:t> project's outcome has far-reaching implications for various applications, including surveillance, healthcare, financial services, and more. In surveillance, secure video transmission can protect sensitive areas and prevent unauthorized access to video feeds. In healthcare, secure video transmission can enable remote consultations and monitoring while maintaining patient confidentiality. In financial services, secure video transmission can facilitate secure video conferencing and data sharing.</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4154249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4921622" y="1236128"/>
            <a:ext cx="5526744" cy="4896019"/>
          </a:xfrm>
        </p:spPr>
        <p:txBody>
          <a:bodyPr/>
          <a:lstStyle/>
          <a:p>
            <a:r>
              <a:rPr lang="en-US" dirty="0"/>
              <a:t>Thank you</a:t>
            </a:r>
          </a:p>
        </p:txBody>
      </p:sp>
    </p:spTree>
    <p:extLst>
      <p:ext uri="{BB962C8B-B14F-4D97-AF65-F5344CB8AC3E}">
        <p14:creationId xmlns:p14="http://schemas.microsoft.com/office/powerpoint/2010/main" val="228080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609778" y="245113"/>
            <a:ext cx="5239479" cy="1933952"/>
          </a:xfrm>
        </p:spPr>
        <p:txBody>
          <a:bodyPr/>
          <a:lstStyle/>
          <a:p>
            <a:r>
              <a:rPr lang="en-IN" dirty="0">
                <a:latin typeface="Times New Roman" panose="02020603050405020304" pitchFamily="18" charset="0"/>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113723" y="1364343"/>
            <a:ext cx="5536135" cy="3893910"/>
          </a:xfrm>
        </p:spPr>
        <p:txBody>
          <a:bodyPr/>
          <a:lstStyle/>
          <a:p>
            <a:pPr algn="just"/>
            <a:r>
              <a:rPr lang="en-GB" dirty="0">
                <a:latin typeface="Times New Roman" panose="02020603050405020304" pitchFamily="18" charset="0"/>
                <a:cs typeface="Times New Roman" panose="02020603050405020304" pitchFamily="18" charset="0"/>
              </a:rPr>
              <a:t>Dot-based encryption is a novel approach to secure video transmission. It converts video frames into dot representations, obscuring pixel information. This method provides robust security against unauthorized access. It also minimizes computational overhead, making it efficient. The encryption and decryption processes are lightweight and fast. Experimental results show the method's effectiveness in maintaining video integrity. It outperforms traditional encryption techniques in speed and resource utilization. This approach enables secure and efficient video transmission in various applications.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609778" y="245113"/>
            <a:ext cx="5239479" cy="1933952"/>
          </a:xfrm>
        </p:spPr>
        <p:txBody>
          <a:bodyPr/>
          <a:lstStyle/>
          <a:p>
            <a:r>
              <a:rPr lang="en-IN" dirty="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113723" y="1364343"/>
            <a:ext cx="5536135" cy="3893910"/>
          </a:xfrm>
        </p:spPr>
        <p:txBody>
          <a:bodyPr/>
          <a:lstStyle/>
          <a:p>
            <a:pPr algn="just"/>
            <a:r>
              <a:rPr lang="en-GB" dirty="0">
                <a:latin typeface="Times New Roman" panose="02020603050405020304" pitchFamily="18" charset="0"/>
                <a:cs typeface="Times New Roman" panose="02020603050405020304" pitchFamily="18" charset="0"/>
              </a:rPr>
              <a:t>Secure video transmission using dot-based encryption is a innovative approach that utilizes visual cryptography techniques to protect sensitive video content from unauthorized access. By dividing video frames into tiny dots, which are then encrypted using various algorithms, this method ensures that even if an unauthorized party gains access to the transmission, they will only see a collection of meaningless dots, rather than the original video content.</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369988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754743" y="435429"/>
            <a:ext cx="5341257" cy="1000338"/>
          </a:xfrm>
        </p:spPr>
        <p:txBody>
          <a:bodyPr/>
          <a:lstStyle/>
          <a:p>
            <a:r>
              <a:rPr lang="en-US" dirty="0">
                <a:latin typeface="Times New Roman" panose="02020603050405020304" pitchFamily="18" charset="0"/>
                <a:cs typeface="Times New Roman" panose="02020603050405020304" pitchFamily="18" charset="0"/>
              </a:rPr>
              <a:t>EXISTING SYSTEM :</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4</a:t>
            </a:fld>
            <a:endParaRPr lang="en-US" dirty="0"/>
          </a:p>
        </p:txBody>
      </p:sp>
      <p:sp>
        <p:nvSpPr>
          <p:cNvPr id="6" name="Content Placeholder 5">
            <a:extLst>
              <a:ext uri="{FF2B5EF4-FFF2-40B4-BE49-F238E27FC236}">
                <a16:creationId xmlns:a16="http://schemas.microsoft.com/office/drawing/2014/main" id="{954F1F07-1509-4335-9476-3F1B7BBA2C66}"/>
              </a:ext>
            </a:extLst>
          </p:cNvPr>
          <p:cNvSpPr>
            <a:spLocks noGrp="1"/>
          </p:cNvSpPr>
          <p:nvPr>
            <p:ph sz="quarter" idx="10"/>
          </p:nvPr>
        </p:nvSpPr>
        <p:spPr>
          <a:xfrm>
            <a:off x="3037907" y="1973943"/>
            <a:ext cx="8700522" cy="3352800"/>
          </a:xfrm>
        </p:spPr>
        <p:txBody>
          <a:bodyPr>
            <a:normAutofit lnSpcReduction="10000"/>
          </a:bodyPr>
          <a:lstStyle/>
          <a:p>
            <a:pPr marL="342900" indent="-342900" algn="just">
              <a:buClr>
                <a:schemeClr val="tx1"/>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current system for video transmission employs a traditional encryption method, such as Advanced Encryption Standard (AES), to secure video data. However, this approach has several limitations. The computational overhead of AES encryption leads to reduced performance and delayed transmission, making it unsuitable for real-time video transmission. Furthermore, AES is vulnerable to brute-force attacks and key compromise, which can compromise the security of the video data. </a:t>
            </a:r>
          </a:p>
          <a:p>
            <a:pPr marL="342900" indent="-342900" algn="just">
              <a:buClr>
                <a:schemeClr val="tx1"/>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Additionally, the encryption process can degrade the original video quality, resulting in a poor viewing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345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a:xfrm>
            <a:off x="7877908" y="-435428"/>
            <a:ext cx="4314092" cy="6858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10" name="Title 2">
            <a:extLst>
              <a:ext uri="{FF2B5EF4-FFF2-40B4-BE49-F238E27FC236}">
                <a16:creationId xmlns:a16="http://schemas.microsoft.com/office/drawing/2014/main" id="{38A75DA1-D739-4851-B88B-54DAE75D3671}"/>
              </a:ext>
            </a:extLst>
          </p:cNvPr>
          <p:cNvSpPr>
            <a:spLocks noGrp="1"/>
          </p:cNvSpPr>
          <p:nvPr>
            <p:ph type="title"/>
          </p:nvPr>
        </p:nvSpPr>
        <p:spPr>
          <a:xfrm>
            <a:off x="754744" y="435429"/>
            <a:ext cx="3788228" cy="1000338"/>
          </a:xfrm>
        </p:spPr>
        <p:txBody>
          <a:bodyPr/>
          <a:lstStyle/>
          <a:p>
            <a:r>
              <a:rPr lang="en-US" dirty="0">
                <a:latin typeface="Times New Roman" panose="02020603050405020304" pitchFamily="18" charset="0"/>
                <a:cs typeface="Times New Roman" panose="02020603050405020304" pitchFamily="18" charset="0"/>
              </a:rPr>
              <a:t>DRAWBACKS:</a:t>
            </a:r>
          </a:p>
        </p:txBody>
      </p:sp>
      <p:sp>
        <p:nvSpPr>
          <p:cNvPr id="15" name="TextBox 14">
            <a:extLst>
              <a:ext uri="{FF2B5EF4-FFF2-40B4-BE49-F238E27FC236}">
                <a16:creationId xmlns:a16="http://schemas.microsoft.com/office/drawing/2014/main" id="{5819F6BA-D9AA-4198-BE52-BC24B00C70E3}"/>
              </a:ext>
            </a:extLst>
          </p:cNvPr>
          <p:cNvSpPr txBox="1"/>
          <p:nvPr/>
        </p:nvSpPr>
        <p:spPr>
          <a:xfrm>
            <a:off x="1001486" y="1654629"/>
            <a:ext cx="5878285" cy="5139869"/>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High Computational Overhead</a:t>
            </a:r>
          </a:p>
          <a:p>
            <a:pPr algn="r"/>
            <a:r>
              <a:rPr lang="en-IN" b="1" dirty="0">
                <a:solidFill>
                  <a:schemeClr val="bg1"/>
                </a:solidFill>
                <a:latin typeface="Times New Roman" panose="02020603050405020304" pitchFamily="18" charset="0"/>
                <a:cs typeface="Times New Roman" panose="02020603050405020304" pitchFamily="18" charset="0"/>
              </a:rPr>
              <a:t>                 A</a:t>
            </a:r>
            <a:r>
              <a:rPr lang="en-GB" b="1" dirty="0">
                <a:solidFill>
                  <a:schemeClr val="bg1"/>
                </a:solidFill>
                <a:latin typeface="Times New Roman" panose="02020603050405020304" pitchFamily="18" charset="0"/>
                <a:cs typeface="Times New Roman" panose="02020603050405020304" pitchFamily="18" charset="0"/>
              </a:rPr>
              <a:t>ES encryption leads to reduced     performance and delayed transmission.</a:t>
            </a:r>
          </a:p>
          <a:p>
            <a:endParaRPr lang="en-IN" sz="20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 Video Quality Degradation</a:t>
            </a:r>
          </a:p>
          <a:p>
            <a:pPr algn="r"/>
            <a:r>
              <a:rPr lang="en-IN" sz="2000" b="1" dirty="0">
                <a:solidFill>
                  <a:schemeClr val="bg1"/>
                </a:solidFill>
                <a:latin typeface="Times New Roman" panose="02020603050405020304" pitchFamily="18" charset="0"/>
                <a:cs typeface="Times New Roman" panose="02020603050405020304" pitchFamily="18" charset="0"/>
              </a:rPr>
              <a:t>               </a:t>
            </a:r>
            <a:r>
              <a:rPr lang="en-GB" b="1" dirty="0">
                <a:solidFill>
                  <a:schemeClr val="bg1"/>
                </a:solidFill>
                <a:latin typeface="Times New Roman" panose="02020603050405020304" pitchFamily="18" charset="0"/>
                <a:cs typeface="Times New Roman" panose="02020603050405020304" pitchFamily="18" charset="0"/>
              </a:rPr>
              <a:t>Encryption process can degrade the original video quality.</a:t>
            </a:r>
            <a:r>
              <a:rPr lang="en-IN" sz="2000" b="1" dirty="0">
                <a:solidFill>
                  <a:schemeClr val="bg1"/>
                </a:solidFill>
                <a:latin typeface="Times New Roman" panose="02020603050405020304" pitchFamily="18" charset="0"/>
                <a:cs typeface="Times New Roman" panose="02020603050405020304" pitchFamily="18" charset="0"/>
              </a:rPr>
              <a:t> </a:t>
            </a:r>
          </a:p>
          <a:p>
            <a:r>
              <a:rPr lang="en-IN" sz="2000" b="1"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Limited Scalability</a:t>
            </a:r>
          </a:p>
          <a:p>
            <a:pPr algn="r"/>
            <a:r>
              <a:rPr lang="en-IN" b="1" dirty="0">
                <a:solidFill>
                  <a:schemeClr val="bg1"/>
                </a:solidFill>
                <a:latin typeface="Times New Roman" panose="02020603050405020304" pitchFamily="18" charset="0"/>
                <a:cs typeface="Times New Roman" panose="02020603050405020304" pitchFamily="18" charset="0"/>
              </a:rPr>
              <a:t>                      Requires significant resources, making it unsuitable for large-scale video transmission.</a:t>
            </a:r>
          </a:p>
          <a:p>
            <a:pPr algn="r"/>
            <a:r>
              <a:rPr lang="en-IN" b="1"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High Latency</a:t>
            </a:r>
          </a:p>
          <a:p>
            <a:r>
              <a:rPr lang="en-IN" sz="2000" b="1" dirty="0">
                <a:solidFill>
                  <a:schemeClr val="bg1"/>
                </a:solidFill>
                <a:latin typeface="Times New Roman" panose="02020603050405020304" pitchFamily="18" charset="0"/>
                <a:cs typeface="Times New Roman" panose="02020603050405020304" pitchFamily="18" charset="0"/>
              </a:rPr>
              <a:t> </a:t>
            </a:r>
          </a:p>
          <a:p>
            <a:pPr algn="r"/>
            <a:r>
              <a:rPr lang="en-IN" sz="2000" b="1" dirty="0">
                <a:solidFill>
                  <a:schemeClr val="bg1"/>
                </a:solidFill>
                <a:latin typeface="Times New Roman" panose="02020603050405020304" pitchFamily="18" charset="0"/>
                <a:cs typeface="Times New Roman" panose="02020603050405020304" pitchFamily="18" charset="0"/>
              </a:rPr>
              <a:t>                </a:t>
            </a:r>
            <a:r>
              <a:rPr lang="en-GB" b="1" dirty="0">
                <a:solidFill>
                  <a:schemeClr val="bg1"/>
                </a:solidFill>
                <a:latin typeface="Times New Roman" panose="02020603050405020304" pitchFamily="18" charset="0"/>
                <a:cs typeface="Times New Roman" panose="02020603050405020304" pitchFamily="18" charset="0"/>
              </a:rPr>
              <a:t>Unsuitable for real-time video transmission due to high latency</a:t>
            </a:r>
            <a:r>
              <a:rPr lang="en-IN" b="1" dirty="0">
                <a:solidFill>
                  <a:schemeClr val="bg1"/>
                </a:solidFill>
                <a:latin typeface="Times New Roman" panose="02020603050405020304" pitchFamily="18" charset="0"/>
                <a:cs typeface="Times New Roman" panose="02020603050405020304" pitchFamily="18" charset="0"/>
              </a:rPr>
              <a:t>                    </a:t>
            </a:r>
          </a:p>
          <a:p>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75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 :</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p:txBody>
          <a:bodyPr/>
          <a:lstStyle/>
          <a:p>
            <a:pPr algn="just"/>
            <a:r>
              <a:rPr lang="en-GB" dirty="0">
                <a:latin typeface="Times New Roman" panose="02020603050405020304" pitchFamily="18" charset="0"/>
                <a:cs typeface="Times New Roman" panose="02020603050405020304" pitchFamily="18" charset="0"/>
              </a:rPr>
              <a:t>The proposed system ensures secure video transmission over insecure channels, guaranteeing the confidentiality and security of video content. Its scalable design allows it to handle large-scale video transmission applications, and it can be easily integrated with existing video transmission infrastructure.</a:t>
            </a:r>
          </a:p>
          <a:p>
            <a:pPr algn="just"/>
            <a:r>
              <a:rPr lang="en-GB" dirty="0">
                <a:latin typeface="Times New Roman" panose="02020603050405020304" pitchFamily="18" charset="0"/>
                <a:cs typeface="Times New Roman" panose="02020603050405020304" pitchFamily="18" charset="0"/>
              </a:rPr>
              <a:t>the system supports various video formats and resolutions, making it adaptable for different devices and platforms. A secure key management system ensures authorized access to video content, completing the proposed system's robust security features. Overall, the proposed system offers a reliable and efficient solution for secure video transmission</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57628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2274034"/>
            <a:ext cx="9525000" cy="2418264"/>
          </a:xfrm>
        </p:spPr>
        <p:txBody>
          <a:bodyPr/>
          <a:lstStyle/>
          <a:p>
            <a:r>
              <a:rPr lang="en-IN" dirty="0">
                <a:latin typeface="Times New Roman" panose="02020603050405020304" pitchFamily="18" charset="0"/>
                <a:cs typeface="Times New Roman" panose="02020603050405020304" pitchFamily="18" charset="0"/>
              </a:rPr>
              <a:t>Maintains Original Video Quality</a:t>
            </a:r>
          </a:p>
          <a:p>
            <a:r>
              <a:rPr lang="en-IN" dirty="0">
                <a:latin typeface="Times New Roman" panose="02020603050405020304" pitchFamily="18" charset="0"/>
                <a:cs typeface="Times New Roman" panose="02020603050405020304" pitchFamily="18" charset="0"/>
              </a:rPr>
              <a:t>Real-time Transmission</a:t>
            </a:r>
          </a:p>
          <a:p>
            <a:r>
              <a:rPr lang="en-IN" dirty="0">
                <a:latin typeface="Times New Roman" panose="02020603050405020304" pitchFamily="18" charset="0"/>
                <a:cs typeface="Times New Roman" panose="02020603050405020304" pitchFamily="18" charset="0"/>
              </a:rPr>
              <a:t>Efficient Key Management </a:t>
            </a:r>
          </a:p>
          <a:p>
            <a:r>
              <a:rPr lang="en-IN" dirty="0">
                <a:latin typeface="Times New Roman" panose="02020603050405020304" pitchFamily="18" charset="0"/>
                <a:cs typeface="Times New Roman" panose="02020603050405020304" pitchFamily="18" charset="0"/>
              </a:rPr>
              <a:t>Low Computational Overhead</a:t>
            </a:r>
          </a:p>
          <a:p>
            <a:r>
              <a:rPr lang="en-IN" dirty="0">
                <a:latin typeface="Times New Roman" panose="02020603050405020304" pitchFamily="18" charset="0"/>
                <a:cs typeface="Times New Roman" panose="02020603050405020304" pitchFamily="18" charset="0"/>
              </a:rPr>
              <a:t>Robust Security            </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7</a:t>
            </a:fld>
            <a:endParaRPr lang="en-US" dirty="0"/>
          </a:p>
        </p:txBody>
      </p:sp>
      <p:sp>
        <p:nvSpPr>
          <p:cNvPr id="5" name="TextBox 4">
            <a:extLst>
              <a:ext uri="{FF2B5EF4-FFF2-40B4-BE49-F238E27FC236}">
                <a16:creationId xmlns:a16="http://schemas.microsoft.com/office/drawing/2014/main" id="{21227B66-7429-44F7-88BC-D4C745623EFD}"/>
              </a:ext>
            </a:extLst>
          </p:cNvPr>
          <p:cNvSpPr txBox="1"/>
          <p:nvPr/>
        </p:nvSpPr>
        <p:spPr>
          <a:xfrm>
            <a:off x="2467428" y="4526084"/>
            <a:ext cx="6981372" cy="923330"/>
          </a:xfrm>
          <a:prstGeom prst="rect">
            <a:avLst/>
          </a:prstGeom>
          <a:noFill/>
        </p:spPr>
        <p:txBody>
          <a:bodyPr wrap="square" rtlCol="0">
            <a:spAutoFit/>
          </a:bodyPr>
          <a:lstStyle/>
          <a:p>
            <a:r>
              <a:rPr lang="en-GB" dirty="0">
                <a:solidFill>
                  <a:schemeClr val="tx2"/>
                </a:solidFill>
                <a:latin typeface="Times New Roman" panose="02020603050405020304" pitchFamily="18" charset="0"/>
                <a:cs typeface="Times New Roman" panose="02020603050405020304" pitchFamily="18" charset="0"/>
              </a:rPr>
              <a:t>The dot-based encryption technique provides robust security, ensuring that video content is protected from unauthorized access.</a:t>
            </a:r>
            <a:r>
              <a:rPr lang="en-IN" dirty="0">
                <a:solidFill>
                  <a:schemeClr val="tx2"/>
                </a:solidFill>
                <a:latin typeface="Times New Roman" panose="02020603050405020304" pitchFamily="18" charset="0"/>
                <a:cs typeface="Times New Roman" panose="02020603050405020304" pitchFamily="18" charset="0"/>
              </a:rPr>
              <a:t>          </a:t>
            </a:r>
            <a:endParaRPr lang="en-US"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endParaRPr>
          </a:p>
        </p:txBody>
      </p:sp>
    </p:spTree>
    <p:extLst>
      <p:ext uri="{BB962C8B-B14F-4D97-AF65-F5344CB8AC3E}">
        <p14:creationId xmlns:p14="http://schemas.microsoft.com/office/powerpoint/2010/main" val="166851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2868929" y="1128960"/>
            <a:ext cx="2796543" cy="1055440"/>
          </a:xfrm>
        </p:spPr>
        <p:txBody>
          <a:bodyPr>
            <a:normAutofit/>
          </a:bodyPr>
          <a:lstStyle/>
          <a:p>
            <a:r>
              <a:rPr lang="en-US" sz="2800" dirty="0">
                <a:latin typeface="Times New Roman" panose="02020603050405020304" pitchFamily="18" charset="0"/>
                <a:cs typeface="Times New Roman" panose="02020603050405020304" pitchFamily="18" charset="0"/>
              </a:rPr>
              <a:t>Normal Video </a:t>
            </a: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8" name="Title 8">
            <a:extLst>
              <a:ext uri="{FF2B5EF4-FFF2-40B4-BE49-F238E27FC236}">
                <a16:creationId xmlns:a16="http://schemas.microsoft.com/office/drawing/2014/main" id="{3541C0BA-F723-41A9-8282-0213A4531B5A}"/>
              </a:ext>
            </a:extLst>
          </p:cNvPr>
          <p:cNvSpPr txBox="1">
            <a:spLocks/>
          </p:cNvSpPr>
          <p:nvPr/>
        </p:nvSpPr>
        <p:spPr>
          <a:xfrm>
            <a:off x="1041400" y="36760"/>
            <a:ext cx="5702301" cy="1055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Project Demo :</a:t>
            </a:r>
          </a:p>
        </p:txBody>
      </p:sp>
      <p:pic>
        <p:nvPicPr>
          <p:cNvPr id="10" name="Picture 9">
            <a:extLst>
              <a:ext uri="{FF2B5EF4-FFF2-40B4-BE49-F238E27FC236}">
                <a16:creationId xmlns:a16="http://schemas.microsoft.com/office/drawing/2014/main" id="{A8EAA025-4166-4F16-A122-448C312F811F}"/>
              </a:ext>
            </a:extLst>
          </p:cNvPr>
          <p:cNvPicPr>
            <a:picLocks noChangeAspect="1"/>
          </p:cNvPicPr>
          <p:nvPr/>
        </p:nvPicPr>
        <p:blipFill>
          <a:blip r:embed="rId4"/>
          <a:stretch>
            <a:fillRect/>
          </a:stretch>
        </p:blipFill>
        <p:spPr>
          <a:xfrm>
            <a:off x="806823" y="2197847"/>
            <a:ext cx="6965577" cy="4026711"/>
          </a:xfrm>
          <a:prstGeom prst="rect">
            <a:avLst/>
          </a:prstGeom>
        </p:spPr>
      </p:pic>
    </p:spTree>
    <p:extLst>
      <p:ext uri="{BB962C8B-B14F-4D97-AF65-F5344CB8AC3E}">
        <p14:creationId xmlns:p14="http://schemas.microsoft.com/office/powerpoint/2010/main" val="248113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2868929" y="1128960"/>
            <a:ext cx="2796543" cy="1055440"/>
          </a:xfrm>
        </p:spPr>
        <p:txBody>
          <a:bodyPr>
            <a:normAutofit/>
          </a:bodyPr>
          <a:lstStyle/>
          <a:p>
            <a:r>
              <a:rPr lang="en-US" sz="2800" dirty="0">
                <a:latin typeface="Times New Roman" panose="02020603050405020304" pitchFamily="18" charset="0"/>
                <a:cs typeface="Times New Roman" panose="02020603050405020304" pitchFamily="18" charset="0"/>
              </a:rPr>
              <a:t>Encrypted Video </a:t>
            </a: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9</a:t>
            </a:fld>
            <a:endParaRPr lang="en-US" dirty="0"/>
          </a:p>
        </p:txBody>
      </p:sp>
      <p:sp>
        <p:nvSpPr>
          <p:cNvPr id="8" name="Title 8">
            <a:extLst>
              <a:ext uri="{FF2B5EF4-FFF2-40B4-BE49-F238E27FC236}">
                <a16:creationId xmlns:a16="http://schemas.microsoft.com/office/drawing/2014/main" id="{3541C0BA-F723-41A9-8282-0213A4531B5A}"/>
              </a:ext>
            </a:extLst>
          </p:cNvPr>
          <p:cNvSpPr txBox="1">
            <a:spLocks/>
          </p:cNvSpPr>
          <p:nvPr/>
        </p:nvSpPr>
        <p:spPr>
          <a:xfrm>
            <a:off x="1041400" y="36760"/>
            <a:ext cx="5702301" cy="1055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Project Demo :</a:t>
            </a:r>
          </a:p>
        </p:txBody>
      </p:sp>
      <p:pic>
        <p:nvPicPr>
          <p:cNvPr id="5" name="Picture 4">
            <a:extLst>
              <a:ext uri="{FF2B5EF4-FFF2-40B4-BE49-F238E27FC236}">
                <a16:creationId xmlns:a16="http://schemas.microsoft.com/office/drawing/2014/main" id="{582671D7-1FD7-482D-9258-5E169DD64072}"/>
              </a:ext>
            </a:extLst>
          </p:cNvPr>
          <p:cNvPicPr>
            <a:picLocks noChangeAspect="1"/>
          </p:cNvPicPr>
          <p:nvPr/>
        </p:nvPicPr>
        <p:blipFill>
          <a:blip r:embed="rId4"/>
          <a:stretch>
            <a:fillRect/>
          </a:stretch>
        </p:blipFill>
        <p:spPr>
          <a:xfrm>
            <a:off x="2074472" y="2184400"/>
            <a:ext cx="4891104" cy="3275106"/>
          </a:xfrm>
          <a:prstGeom prst="rect">
            <a:avLst/>
          </a:prstGeom>
        </p:spPr>
      </p:pic>
    </p:spTree>
    <p:extLst>
      <p:ext uri="{BB962C8B-B14F-4D97-AF65-F5344CB8AC3E}">
        <p14:creationId xmlns:p14="http://schemas.microsoft.com/office/powerpoint/2010/main" val="2660968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111</TotalTime>
  <Words>688</Words>
  <Application>Microsoft Office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Nova Light</vt:lpstr>
      <vt:lpstr>Calibri</vt:lpstr>
      <vt:lpstr>Elephant</vt:lpstr>
      <vt:lpstr>Times New Roman</vt:lpstr>
      <vt:lpstr>ModOverlayVTI</vt:lpstr>
      <vt:lpstr>SECURE VIDEO TRANSMISSION USING DOT-BASED ENCRYPTION </vt:lpstr>
      <vt:lpstr>ABSTRACT :</vt:lpstr>
      <vt:lpstr>INTRODUCTION :</vt:lpstr>
      <vt:lpstr>EXISTING SYSTEM :</vt:lpstr>
      <vt:lpstr>DRAWBACKS:</vt:lpstr>
      <vt:lpstr>PROPOSED SYSTEM :</vt:lpstr>
      <vt:lpstr>Benefits :</vt:lpstr>
      <vt:lpstr>Normal Video </vt:lpstr>
      <vt:lpstr>Encrypted Video </vt:lpstr>
      <vt:lpstr>PowerPoint Presentation</vt:lpstr>
      <vt:lpstr>Decrypted Video </vt:lpstr>
      <vt:lpstr>DATA FLOW DIAGRAM</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VIDEO TRANSMISSION USING DOT-BASED ENCRYPTION</dc:title>
  <dc:creator>P K R</dc:creator>
  <cp:lastModifiedBy>P K R</cp:lastModifiedBy>
  <cp:revision>15</cp:revision>
  <dcterms:created xsi:type="dcterms:W3CDTF">2024-06-13T03:24:40Z</dcterms:created>
  <dcterms:modified xsi:type="dcterms:W3CDTF">2024-08-07T03:56:12Z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