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cksddf/churn-in-telecoms-dataset/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Syria Tel Customer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analysis of Customer retention and churning (leaving)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4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1" y="1261794"/>
            <a:ext cx="5029200" cy="521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851" y="2138094"/>
            <a:ext cx="6810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9403"/>
            <a:ext cx="8915400" cy="5112912"/>
          </a:xfrm>
        </p:spPr>
        <p:txBody>
          <a:bodyPr/>
          <a:lstStyle/>
          <a:p>
            <a:r>
              <a:rPr lang="en-US" b="1" dirty="0"/>
              <a:t>Daytime Usage Matters</a:t>
            </a:r>
            <a:r>
              <a:rPr lang="en-US" dirty="0"/>
              <a:t>: Customers who spend more time and money on daytime calls are more likely to churn. Also, those who make frequent customer service calls are at higher risk of leaving.</a:t>
            </a:r>
          </a:p>
          <a:p>
            <a:r>
              <a:rPr lang="en-US" b="1" dirty="0"/>
              <a:t>Evening Usage Patterns</a:t>
            </a:r>
            <a:r>
              <a:rPr lang="en-US" dirty="0"/>
              <a:t>: Evening call habits also impact churn prediction. High usage or charges during evening hours might indicate potential churn behavior.</a:t>
            </a:r>
          </a:p>
          <a:p>
            <a:r>
              <a:rPr lang="en-US" b="1" dirty="0"/>
              <a:t>International Usage</a:t>
            </a:r>
            <a:r>
              <a:rPr lang="en-US" dirty="0"/>
              <a:t>: Customers with significant international calling activity or charges may have different churn probabilities.</a:t>
            </a:r>
          </a:p>
          <a:p>
            <a:r>
              <a:rPr lang="en-US" b="1" dirty="0"/>
              <a:t>Account Length</a:t>
            </a:r>
            <a:r>
              <a:rPr lang="en-US" dirty="0"/>
              <a:t>: Longer-tenured customers show different churn behaviors compared to newer subscribers.</a:t>
            </a:r>
          </a:p>
        </p:txBody>
      </p:sp>
    </p:spTree>
    <p:extLst>
      <p:ext uri="{BB962C8B-B14F-4D97-AF65-F5344CB8AC3E}">
        <p14:creationId xmlns:p14="http://schemas.microsoft.com/office/powerpoint/2010/main" val="189927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Know Your Customers</a:t>
            </a:r>
            <a:r>
              <a:rPr lang="en-US" dirty="0"/>
              <a:t>: Split customers into groups based on their likelihood to leave and how they behave. This helps tailor efforts to keep them.</a:t>
            </a:r>
          </a:p>
          <a:p>
            <a:r>
              <a:rPr lang="en-US" b="1" dirty="0"/>
              <a:t>Stay Connected</a:t>
            </a:r>
            <a:r>
              <a:rPr lang="en-US" dirty="0"/>
              <a:t>: Reach out to customers before they think of leaving. Send them personalized messages, offers, and solve problems quickly.</a:t>
            </a:r>
          </a:p>
          <a:p>
            <a:r>
              <a:rPr lang="en-US" b="1" dirty="0"/>
              <a:t>Make Services Better</a:t>
            </a:r>
            <a:r>
              <a:rPr lang="en-US" dirty="0"/>
              <a:t>: Focus on improving areas like customer service, especially if they're linked to churn.</a:t>
            </a:r>
          </a:p>
          <a:p>
            <a:r>
              <a:rPr lang="en-US" b="1" dirty="0"/>
              <a:t>Offer Incentives</a:t>
            </a:r>
            <a:r>
              <a:rPr lang="en-US" dirty="0"/>
              <a:t>: Give discounts or rewards to customers who might leave to keep them around.</a:t>
            </a:r>
          </a:p>
          <a:p>
            <a:r>
              <a:rPr lang="en-US" b="1" dirty="0"/>
              <a:t>Listen and Learn</a:t>
            </a:r>
            <a:r>
              <a:rPr lang="en-US" dirty="0"/>
              <a:t>: Ask customers what they think and use their feedback to make things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5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Keep Getting Better</a:t>
            </a:r>
            <a:r>
              <a:rPr lang="en-US" dirty="0"/>
              <a:t>: Keep an eye on how well the churn prediction model works and find ways to make it even more accurate.</a:t>
            </a:r>
          </a:p>
          <a:p>
            <a:r>
              <a:rPr lang="en-US" b="1" dirty="0"/>
              <a:t>Suggest More</a:t>
            </a:r>
            <a:r>
              <a:rPr lang="en-US" dirty="0"/>
              <a:t>: Offer customers other things they might like based on what they already use.</a:t>
            </a:r>
          </a:p>
          <a:p>
            <a:r>
              <a:rPr lang="en-US" b="1" dirty="0"/>
              <a:t>Make Things Easy</a:t>
            </a:r>
            <a:r>
              <a:rPr lang="en-US" dirty="0"/>
              <a:t>: Make sure customers have a smooth experience whenever they interact with your company.</a:t>
            </a:r>
          </a:p>
          <a:p>
            <a:r>
              <a:rPr lang="en-US" b="1" dirty="0"/>
              <a:t>Stay in Touch</a:t>
            </a:r>
            <a:r>
              <a:rPr lang="en-US" dirty="0"/>
              <a:t>: Create special offers or messages for customers who might be thinking of leaving.</a:t>
            </a:r>
          </a:p>
          <a:p>
            <a:r>
              <a:rPr lang="en-US" b="1" dirty="0"/>
              <a:t>Train Your Team</a:t>
            </a:r>
            <a:r>
              <a:rPr lang="en-US" dirty="0"/>
              <a:t>: Make sure everyone who talks to customers knows how to help and make them happy.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3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SyriaTel</a:t>
            </a:r>
            <a:r>
              <a:rPr lang="en-US" dirty="0"/>
              <a:t> Customer Churn project aims to leverage machine learning techniques for analyzing telecommunications data and customer behavior </a:t>
            </a:r>
            <a:r>
              <a:rPr lang="en-US" dirty="0" smtClean="0"/>
              <a:t>patterns</a:t>
            </a:r>
          </a:p>
          <a:p>
            <a:r>
              <a:rPr lang="en-US" dirty="0"/>
              <a:t>The project focuses on accurately identifying potential churners among </a:t>
            </a:r>
            <a:r>
              <a:rPr lang="en-US" dirty="0" err="1"/>
              <a:t>SyriaTel’s</a:t>
            </a:r>
            <a:r>
              <a:rPr lang="en-US" dirty="0"/>
              <a:t> customer base. By employing machine learning techniques, the goal is to predict customers who are at risk of churning.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enables </a:t>
            </a:r>
            <a:r>
              <a:rPr lang="en-US" dirty="0" err="1"/>
              <a:t>SyriaTel</a:t>
            </a:r>
            <a:r>
              <a:rPr lang="en-US" dirty="0"/>
              <a:t> to implement targeted strategies and interventions to retain those customers, mitigate revenue loss, and enhance overall business performance and profitability.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www.kaggle.com/datasets/becksddf/churn-in-telecoms-dataset/code</a:t>
            </a:r>
            <a:endParaRPr lang="en-US" dirty="0" smtClean="0"/>
          </a:p>
          <a:p>
            <a:r>
              <a:rPr lang="en-US" dirty="0" smtClean="0"/>
              <a:t>Consists of 21 columns and 3333 values.</a:t>
            </a:r>
          </a:p>
          <a:p>
            <a:r>
              <a:rPr lang="en-US" dirty="0" smtClean="0"/>
              <a:t>Our target feature was churn indicated as “False” or “True” for customers who have recently closed their phone account.</a:t>
            </a:r>
          </a:p>
          <a:p>
            <a:r>
              <a:rPr lang="en-US" dirty="0" smtClean="0"/>
              <a:t>We sought to identify Key features which contribute to customers churning.</a:t>
            </a:r>
          </a:p>
          <a:p>
            <a:r>
              <a:rPr lang="en-US" dirty="0" smtClean="0"/>
              <a:t>We focused on 10 Key numerical features which contribute to our customers leaving.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</a:t>
            </a:r>
            <a:r>
              <a:rPr lang="en-US" dirty="0" err="1" smtClean="0"/>
              <a:t>intial</a:t>
            </a:r>
            <a:r>
              <a:rPr lang="en-US" dirty="0" smtClean="0"/>
              <a:t> counts of customers it was noted: </a:t>
            </a:r>
            <a:r>
              <a:rPr lang="en-US" dirty="0"/>
              <a:t>Majority of the customers (2850) have not churned, while 483 customers have churned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used the most key numerical features for our analysis: </a:t>
            </a:r>
          </a:p>
          <a:p>
            <a:r>
              <a:rPr lang="en-US" dirty="0" smtClean="0"/>
              <a:t>Data distribution in box plots was fairly balanced with customer service being fairly even</a:t>
            </a:r>
          </a:p>
          <a:p>
            <a:r>
              <a:rPr lang="en-US" dirty="0"/>
              <a:t>'customer service calls', 'total day minutes', and 'total day charge' are associated with a higher likelihood of churn</a:t>
            </a:r>
            <a:r>
              <a:rPr lang="en-US" dirty="0" smtClean="0"/>
              <a:t>.</a:t>
            </a:r>
          </a:p>
          <a:p>
            <a:r>
              <a:rPr lang="en-US" dirty="0"/>
              <a:t>Features like 'account length', 'total eve calls', and 'area code' have a weak negative correlation with </a:t>
            </a:r>
            <a:r>
              <a:rPr lang="en-US" dirty="0" smtClean="0"/>
              <a:t>churn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6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29839" cy="4533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109" y="0"/>
            <a:ext cx="4839891" cy="4396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932" y="3513456"/>
            <a:ext cx="4798086" cy="34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6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Classifier was used for this exercise which scored highly.</a:t>
            </a:r>
          </a:p>
          <a:p>
            <a:r>
              <a:rPr lang="en-US" dirty="0" smtClean="0"/>
              <a:t>The Model was refined using Hyper parameter Tuning.</a:t>
            </a:r>
          </a:p>
          <a:p>
            <a:r>
              <a:rPr lang="en-US" dirty="0" smtClean="0"/>
              <a:t>Ensemble methods (bagging) were used to strengthen our model’s precision and predictive accuracy.</a:t>
            </a:r>
          </a:p>
          <a:p>
            <a:r>
              <a:rPr lang="en-US" dirty="0" smtClean="0"/>
              <a:t>However class imbalances and our model’s accuracy not improving it needed the SMOTE technique to improve the identification of false negatives.</a:t>
            </a:r>
          </a:p>
          <a:p>
            <a:r>
              <a:rPr lang="en-US" dirty="0" smtClean="0"/>
              <a:t>Finally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/>
              <a:t>tuning </a:t>
            </a:r>
            <a:r>
              <a:rPr lang="en-US" dirty="0" smtClean="0"/>
              <a:t>was done for </a:t>
            </a:r>
            <a:r>
              <a:rPr lang="en-US" dirty="0"/>
              <a:t>a Random Forest classifier using </a:t>
            </a:r>
            <a:r>
              <a:rPr lang="en-US" dirty="0" err="1"/>
              <a:t>GridSearchCV</a:t>
            </a:r>
            <a:r>
              <a:rPr lang="en-US" dirty="0"/>
              <a:t> with </a:t>
            </a:r>
            <a:r>
              <a:rPr lang="en-US" dirty="0" smtClean="0"/>
              <a:t>cross-validation.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1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61" y="1380465"/>
            <a:ext cx="10512939" cy="5454203"/>
          </a:xfrm>
        </p:spPr>
        <p:txBody>
          <a:bodyPr>
            <a:normAutofit/>
          </a:bodyPr>
          <a:lstStyle/>
          <a:p>
            <a:r>
              <a:rPr lang="en-US" b="1" dirty="0"/>
              <a:t>Model Performance</a:t>
            </a:r>
          </a:p>
          <a:p>
            <a:r>
              <a:rPr lang="en-US" dirty="0"/>
              <a:t>After evaluating multiple models, the best-performing model was a Tuned Random Forest with SMOTE (Synthetic Minority Over-sampling Technique) applied to handle class imbalance. The key performance metrics of this model are as follows:</a:t>
            </a:r>
          </a:p>
          <a:p>
            <a:r>
              <a:rPr lang="en-US" b="1" dirty="0"/>
              <a:t>Accuracy Score</a:t>
            </a:r>
            <a:r>
              <a:rPr lang="en-US" dirty="0"/>
              <a:t>: 0.902 (90.2%)</a:t>
            </a:r>
          </a:p>
          <a:p>
            <a:r>
              <a:rPr lang="en-US" b="1" dirty="0"/>
              <a:t>Confusion Matrix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True Positives (Churned and correctly predicted): 92</a:t>
            </a:r>
          </a:p>
          <a:p>
            <a:pPr lvl="1"/>
            <a:r>
              <a:rPr lang="en-US" dirty="0"/>
              <a:t>True Negatives (Not churned and correctly predicted): 810</a:t>
            </a:r>
          </a:p>
          <a:p>
            <a:pPr lvl="1"/>
            <a:r>
              <a:rPr lang="en-US" dirty="0"/>
              <a:t>False Positives (Not churned but incorrectly predicted as churned): 45</a:t>
            </a:r>
          </a:p>
          <a:p>
            <a:pPr lvl="1"/>
            <a:r>
              <a:rPr lang="en-US" dirty="0"/>
              <a:t>False Negatives (Churned but incorrectly predicted as not churned): 53</a:t>
            </a:r>
          </a:p>
          <a:p>
            <a:r>
              <a:rPr lang="en-US" b="1" dirty="0"/>
              <a:t>Classification Report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Precision for Churn Class: 0.67</a:t>
            </a:r>
          </a:p>
          <a:p>
            <a:pPr lvl="1"/>
            <a:r>
              <a:rPr lang="en-US" dirty="0"/>
              <a:t>Recall for Churn Class: 0.63</a:t>
            </a:r>
          </a:p>
          <a:p>
            <a:pPr lvl="1"/>
            <a:r>
              <a:rPr lang="en-US" dirty="0"/>
              <a:t>F1-score for Churn Class: 0.65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6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influential features in predicting customer churn were:</a:t>
            </a:r>
          </a:p>
          <a:p>
            <a:pPr lvl="1"/>
            <a:r>
              <a:rPr lang="en-US" dirty="0"/>
              <a:t>Total Day </a:t>
            </a:r>
            <a:r>
              <a:rPr lang="en-US" dirty="0"/>
              <a:t>Minutes	 </a:t>
            </a:r>
            <a:r>
              <a:rPr lang="en-US" dirty="0" smtClean="0"/>
              <a:t>	0.148060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Day </a:t>
            </a:r>
            <a:r>
              <a:rPr lang="en-US" dirty="0" smtClean="0"/>
              <a:t>Charge	 	0.142497</a:t>
            </a:r>
            <a:endParaRPr lang="en-US" dirty="0"/>
          </a:p>
          <a:p>
            <a:pPr lvl="1"/>
            <a:r>
              <a:rPr lang="en-US" dirty="0"/>
              <a:t>Customer Service </a:t>
            </a:r>
            <a:r>
              <a:rPr lang="en-US" dirty="0" smtClean="0"/>
              <a:t>Calls 	0.134108		</a:t>
            </a:r>
            <a:endParaRPr lang="en-US" dirty="0"/>
          </a:p>
          <a:p>
            <a:pPr lvl="1"/>
            <a:r>
              <a:rPr lang="en-US" dirty="0"/>
              <a:t>Total Eve </a:t>
            </a:r>
            <a:r>
              <a:rPr lang="en-US" dirty="0" smtClean="0"/>
              <a:t>Minutes		</a:t>
            </a:r>
            <a:r>
              <a:rPr lang="en-US" dirty="0"/>
              <a:t>0.078083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eve </a:t>
            </a:r>
            <a:r>
              <a:rPr lang="en-US" dirty="0" smtClean="0"/>
              <a:t>minutes		</a:t>
            </a:r>
            <a:r>
              <a:rPr lang="en-US" dirty="0"/>
              <a:t>0.074859</a:t>
            </a:r>
          </a:p>
          <a:p>
            <a:r>
              <a:rPr lang="en-US" dirty="0"/>
              <a:t>Features related to daytime usage (both minutes and charges) and customer service interactions were the most significant predictors of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43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767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Syria Tel Customer Churn</vt:lpstr>
      <vt:lpstr>Table of Contents</vt:lpstr>
      <vt:lpstr>Intro and problem statement</vt:lpstr>
      <vt:lpstr>Our Data</vt:lpstr>
      <vt:lpstr>EDA</vt:lpstr>
      <vt:lpstr>PowerPoint Presentation</vt:lpstr>
      <vt:lpstr>Model Classifiers</vt:lpstr>
      <vt:lpstr>Results</vt:lpstr>
      <vt:lpstr>Feature Importance </vt:lpstr>
      <vt:lpstr>PowerPoint Presentation</vt:lpstr>
      <vt:lpstr>Conclusions</vt:lpstr>
      <vt:lpstr>Recommendations</vt:lpstr>
      <vt:lpstr>Recommendations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 Tel Customer Churn</dc:title>
  <dc:creator>Microsoft account</dc:creator>
  <cp:lastModifiedBy>Microsoft account</cp:lastModifiedBy>
  <cp:revision>6</cp:revision>
  <dcterms:created xsi:type="dcterms:W3CDTF">2024-05-24T12:56:27Z</dcterms:created>
  <dcterms:modified xsi:type="dcterms:W3CDTF">2024-05-24T13:57:49Z</dcterms:modified>
</cp:coreProperties>
</file>