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D105-C02E-448D-A5E3-AD3CEBD89EFD}" v="1645" dt="2023-04-02T21:06:2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A230D-BF0B-4473-B069-B8656961293D}" type="datetimeFigureOut"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1E21-B6B0-4696-B55C-9E1C3BA56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1E21-B6B0-4696-B55C-9E1C3BA5627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8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7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2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3" y="197078"/>
            <a:ext cx="11778342" cy="1734457"/>
          </a:xfrm>
        </p:spPr>
        <p:txBody>
          <a:bodyPr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Electoral Responsiveness in closed autocracies: Evidence from petitions in the former German Democratic Republic.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429" y="2012724"/>
            <a:ext cx="9144000" cy="7631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Hans Lueders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D0DA-8D56-B2A7-E0DF-7830AE4768FE}"/>
              </a:ext>
            </a:extLst>
          </p:cNvPr>
          <p:cNvSpPr txBox="1"/>
          <p:nvPr/>
        </p:nvSpPr>
        <p:spPr>
          <a:xfrm>
            <a:off x="451757" y="6327321"/>
            <a:ext cx="3878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Replication by Philip Kruger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77D9C-874B-B1C6-8202-8402396D3CF5}"/>
              </a:ext>
            </a:extLst>
          </p:cNvPr>
          <p:cNvSpPr txBox="1"/>
          <p:nvPr/>
        </p:nvSpPr>
        <p:spPr>
          <a:xfrm>
            <a:off x="338864" y="3100833"/>
            <a:ext cx="1121228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"I propose that closed autocracies engage in cycles of responsiveness before uncontested elections to assure citizens of their competence and raise popular support. They do so to mitigate the short-term destabilizing effects of elections."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4D9-CA93-DAE8-B86B-868E58A3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543" y="-23358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Hypothesis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29A96-CAE5-C3CC-AA43-F5E3BEEFBC72}"/>
              </a:ext>
            </a:extLst>
          </p:cNvPr>
          <p:cNvSpPr txBox="1"/>
          <p:nvPr/>
        </p:nvSpPr>
        <p:spPr>
          <a:xfrm>
            <a:off x="174169" y="742949"/>
            <a:ext cx="566329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Elections: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East Germany was an Authoritarian state without free elections from 1945 to 1990.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There were elections every three years where there was only 1 candidate on the ballot.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The last election was reported to have 99.7% turnout with 99.94% voting for the government.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88A5D-04B8-F524-03F5-E7DF99081FE1}"/>
              </a:ext>
            </a:extLst>
          </p:cNvPr>
          <p:cNvSpPr txBox="1"/>
          <p:nvPr/>
        </p:nvSpPr>
        <p:spPr>
          <a:xfrm>
            <a:off x="6011635" y="742949"/>
            <a:ext cx="6101442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Petitions: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Petitions were could be sent by individual citizens to any level of government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Between 0.5-1 million were submitted each year.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They could be about anything from personal housing to foreign policy.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This study measures the response speed and success rate to test for responsiveness to voters.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Government higher ups want to solve petitions to stop revolutions and uprisings. (especially around elections).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Local officials want to solve petitions to get good real turnout and vote share at elections to move up in the party.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37C4659-0F02-4A2C-4DB0-C1F76CDB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5" y="4715745"/>
            <a:ext cx="5710121" cy="17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AE8-5134-1C92-0B14-BD41C00A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9" y="-22270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Replication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8D9C-E532-B85F-891D-24483B14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26168"/>
            <a:ext cx="11669485" cy="1495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This study has 2 outcome variables: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The response time = 1+ln(</a:t>
            </a:r>
            <a:r>
              <a:rPr lang="en-US" dirty="0" err="1">
                <a:cs typeface="Calibri" panose="020F0502020204030204"/>
              </a:rPr>
              <a:t>date_petition_answered</a:t>
            </a:r>
            <a:r>
              <a:rPr lang="en-US" dirty="0">
                <a:cs typeface="Calibri" panose="020F0502020204030204"/>
              </a:rPr>
              <a:t> – </a:t>
            </a:r>
            <a:r>
              <a:rPr lang="en-US" dirty="0" err="1">
                <a:cs typeface="Calibri" panose="020F0502020204030204"/>
              </a:rPr>
              <a:t>date_petiton_received</a:t>
            </a:r>
            <a:r>
              <a:rPr lang="en-US" dirty="0">
                <a:cs typeface="Calibri" panose="020F0502020204030204"/>
              </a:rPr>
              <a:t>)</a:t>
            </a:r>
          </a:p>
          <a:p>
            <a:r>
              <a:rPr lang="en-US" dirty="0">
                <a:cs typeface="Calibri" panose="020F0502020204030204"/>
              </a:rPr>
              <a:t>Positive resolution: dichotomous 0, 1 variable.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71AC0-720A-50FB-5A76-3A5C4433DE42}"/>
              </a:ext>
            </a:extLst>
          </p:cNvPr>
          <p:cNvSpPr txBox="1"/>
          <p:nvPr/>
        </p:nvSpPr>
        <p:spPr>
          <a:xfrm>
            <a:off x="301869" y="2051538"/>
            <a:ext cx="1153843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This paper statistically tests: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Response time 90 days before an election compared to 90 days after an election for the 1979, 1981 and 1984 elections.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Increase in positively resolved petitions before and after the 1982 election.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Response time for petitions critical of the government around all elections.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A4E62-80FE-F3D9-C598-559B09AB204F}"/>
              </a:ext>
            </a:extLst>
          </p:cNvPr>
          <p:cNvSpPr txBox="1"/>
          <p:nvPr/>
        </p:nvSpPr>
        <p:spPr>
          <a:xfrm>
            <a:off x="454268" y="3988776"/>
            <a:ext cx="1163515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It uses simple fixed effects linear regression with the covariates: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Dichotomous Before/After Election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Number of Pending Petitions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District of Petitioner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Year completed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Day of Year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Dichotomous Positive Resolution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7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3E7D-6745-3F68-0351-2710DF04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3" y="-24447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Replication Results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D56F8F2-D476-1873-1EBE-C5C36136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624" y="658225"/>
            <a:ext cx="5419749" cy="3177558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0902B70-004E-B578-433C-33B348E2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650" y="661722"/>
            <a:ext cx="5801335" cy="3177237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F61B3E5-64A6-A336-DA0A-E3807963B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58" y="3901804"/>
            <a:ext cx="4278085" cy="2921447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CD91C74-C560-9823-46BA-58B9BBCAC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159" y="4244725"/>
            <a:ext cx="3557751" cy="2086587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938FE1B-BD6C-DEAA-F7A5-CCEE9BD8D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504" y="4244725"/>
            <a:ext cx="3557750" cy="20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EE64-3207-7A9D-B489-1C79CCEB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855" y="-23922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New Covariates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F78C-F0BF-0BBD-BC56-ED3378FA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06" y="748316"/>
            <a:ext cx="7362495" cy="58884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 theory supposes that one reason that politicians are more responsive to petitions before elections to raise popular support to "mitigate the short-term destabilizing effects of elections". This is particularly true for higher ups in the party.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As such I propose that the increased response time and positive responses before elections will tend towards areas where unrest is more likely.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Using the district column in the dataset, I determine the </a:t>
            </a:r>
            <a:r>
              <a:rPr lang="en-US" dirty="0" err="1">
                <a:cs typeface="Calibri" panose="020F0502020204030204"/>
              </a:rPr>
              <a:t>Bezirk</a:t>
            </a:r>
            <a:r>
              <a:rPr lang="en-US" dirty="0">
                <a:cs typeface="Calibri" panose="020F0502020204030204"/>
              </a:rPr>
              <a:t> (county) and if it is urban or rural.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My hypothesis is that there would be a faster response time and more positive responses in western </a:t>
            </a:r>
            <a:r>
              <a:rPr lang="en-US" dirty="0" err="1">
                <a:cs typeface="Calibri" panose="020F0502020204030204"/>
              </a:rPr>
              <a:t>Bezike</a:t>
            </a:r>
            <a:r>
              <a:rPr lang="en-US" dirty="0">
                <a:cs typeface="Calibri" panose="020F0502020204030204"/>
              </a:rPr>
              <a:t> and around West Berlin than eastern </a:t>
            </a:r>
            <a:r>
              <a:rPr lang="en-US" dirty="0" err="1">
                <a:cs typeface="Calibri" panose="020F0502020204030204"/>
              </a:rPr>
              <a:t>Bezirke</a:t>
            </a:r>
            <a:r>
              <a:rPr lang="en-US" dirty="0">
                <a:cs typeface="Calibri" panose="020F0502020204030204"/>
              </a:rPr>
              <a:t> and that there would be faster response times and more positive responses in urban </a:t>
            </a:r>
            <a:r>
              <a:rPr lang="en-US" dirty="0" err="1">
                <a:cs typeface="Calibri" panose="020F0502020204030204"/>
              </a:rPr>
              <a:t>Bezirke</a:t>
            </a:r>
            <a:r>
              <a:rPr lang="en-US" dirty="0">
                <a:cs typeface="Calibri" panose="020F0502020204030204"/>
              </a:rPr>
              <a:t> than rural </a:t>
            </a:r>
            <a:r>
              <a:rPr lang="en-US" dirty="0" err="1">
                <a:cs typeface="Calibri" panose="020F0502020204030204"/>
              </a:rPr>
              <a:t>Bezirke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D1E21C4E-716B-A2F3-7BA8-CA70F47A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021" y="747582"/>
            <a:ext cx="4227785" cy="57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E329-1A4A-48AD-6371-110D5912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55" y="-27863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D4DBD98-81E6-D819-FCBD-387549B7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76" y="669488"/>
            <a:ext cx="5454409" cy="5980441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CDAF65-7A5A-71B0-3242-86A26FB8B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262" y="668262"/>
            <a:ext cx="6185337" cy="3445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1BBBE-9755-8B4F-610A-AB3C6B25EBAA}"/>
              </a:ext>
            </a:extLst>
          </p:cNvPr>
          <p:cNvSpPr txBox="1"/>
          <p:nvPr/>
        </p:nvSpPr>
        <p:spPr>
          <a:xfrm>
            <a:off x="5918637" y="4108888"/>
            <a:ext cx="627993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The results are not statistically significant. As such we are unable to reject the null hypothesis that response times and positive responses do not </a:t>
            </a:r>
            <a:r>
              <a:rPr lang="en-US" sz="2800" dirty="0" err="1">
                <a:cs typeface="Calibri"/>
              </a:rPr>
              <a:t>favour</a:t>
            </a:r>
            <a:r>
              <a:rPr lang="en-US" sz="2800" dirty="0">
                <a:cs typeface="Calibri"/>
              </a:rPr>
              <a:t> western </a:t>
            </a:r>
            <a:r>
              <a:rPr lang="en-US" sz="2800" dirty="0" err="1">
                <a:cs typeface="Calibri"/>
              </a:rPr>
              <a:t>Bezirke</a:t>
            </a:r>
            <a:r>
              <a:rPr lang="en-US" sz="2800" dirty="0">
                <a:cs typeface="Calibri"/>
              </a:rPr>
              <a:t> and urban </a:t>
            </a:r>
            <a:r>
              <a:rPr lang="en-US" sz="2800" dirty="0" err="1">
                <a:cs typeface="Calibri"/>
              </a:rPr>
              <a:t>Bezirke</a:t>
            </a:r>
            <a:r>
              <a:rPr lang="en-US" sz="2800" dirty="0">
                <a:cs typeface="Calibri"/>
              </a:rPr>
              <a:t> over eastern and rural </a:t>
            </a:r>
            <a:r>
              <a:rPr lang="en-US" sz="2800" dirty="0" err="1">
                <a:cs typeface="Calibri"/>
              </a:rPr>
              <a:t>Bezirke</a:t>
            </a:r>
            <a:r>
              <a:rPr lang="en-US" sz="2800" dirty="0">
                <a:cs typeface="Calibri"/>
              </a:rPr>
              <a:t>.</a:t>
            </a: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395941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Electoral Responsiveness in closed autocracies: Evidence from petitions in the former German Democratic Republic.</vt:lpstr>
      <vt:lpstr>Hypothesis</vt:lpstr>
      <vt:lpstr>Replication formulas</vt:lpstr>
      <vt:lpstr>Replication Results</vt:lpstr>
      <vt:lpstr>New Covariates Theory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/>
  <cp:revision>342</cp:revision>
  <dcterms:created xsi:type="dcterms:W3CDTF">2023-04-02T19:15:21Z</dcterms:created>
  <dcterms:modified xsi:type="dcterms:W3CDTF">2023-04-02T21:11:16Z</dcterms:modified>
</cp:coreProperties>
</file>