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F71B-4456-4EFB-94E0-6F2240BF4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5490C-A92B-4918-8743-FD8CD55E0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5F26-B6C3-4F74-B687-41E96AF2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F659-9253-4D4B-B30A-1714B191061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59AF9-754A-45CC-9AF5-36028580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576BE-1380-4445-9117-2BBC5934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ABDB-6200-46C0-AE59-81ADCE35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23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8013-4A46-4DEA-9BE6-2460FCF8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11C23-2CDD-45AF-9090-74F53384B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0A7A5-5A0E-4E03-BB87-E89A5930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F659-9253-4D4B-B30A-1714B191061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3B48-8ADB-4020-8FC1-916E411C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A73E2-C739-4A8F-958E-25DDE871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ABDB-6200-46C0-AE59-81ADCE35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08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D83A9-3DD4-4C39-8D6E-894E006E0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59863-CA13-420D-8F78-DAA641D22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0F0D5-22C7-44F1-8D57-31BD7309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F659-9253-4D4B-B30A-1714B191061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3AC24-8CE3-485A-A6E8-4AF674AD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7996-EC5C-4EDC-AF15-E07E8B1A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ABDB-6200-46C0-AE59-81ADCE35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99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A139-9E91-4D4D-8F64-9E1ECB56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C60F1-481F-48C7-BDE8-A20D5444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52237-54F7-48BC-945E-822B50F7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F659-9253-4D4B-B30A-1714B191061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CA83-A072-4D98-A28D-BD886068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B8D1-B192-4D99-9368-50993A3F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ABDB-6200-46C0-AE59-81ADCE35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7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CD7E-E91A-4B86-A19F-2CB0FEB5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90A51-640D-405F-857E-C85AA6DCC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B8ABC-483A-4639-BB66-1DD662D8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F659-9253-4D4B-B30A-1714B191061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C13E-58CC-42B0-97CC-C9682249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418AC-90EB-44ED-92A3-9A98BCF9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ABDB-6200-46C0-AE59-81ADCE35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28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C0AC-DA84-48B2-AA96-59666C03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AAE6-42CF-4E9E-9A2A-E5C0432B7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E7C09-DB63-4BB9-835E-4DA0B2ED4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53012-3812-4388-8400-0C141C53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F659-9253-4D4B-B30A-1714B191061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CD811-1081-41E4-9A1B-1501C44E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AE1DD-96B1-4754-A09B-4D70818F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ABDB-6200-46C0-AE59-81ADCE35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E4D1-153D-4526-A8FF-65CFD732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8B7C3-58CB-430F-9E93-5CA1546E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E8C44-B809-411E-9CB8-899F54597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88AEB-B52A-43DA-BBC7-9DA6660D2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CC2A6-F98D-4B9F-8387-D26D09F25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F6E59-E04D-44DB-AFD5-F771B10A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F659-9253-4D4B-B30A-1714B191061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7CC93-524C-4D7B-B6BF-4D2C262E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E648D-C524-425A-89F5-708E2899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ABDB-6200-46C0-AE59-81ADCE35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69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72C6-E1FF-4602-8763-DC47A5CA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EB139-EF9D-4CD8-A11D-F2C75807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F659-9253-4D4B-B30A-1714B191061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C22BA-2FE1-441D-87AB-9839AE1A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85CA7-17D0-47EE-92DC-28B647D3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ABDB-6200-46C0-AE59-81ADCE35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47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8A809-365E-44A9-B155-8760F1E5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F659-9253-4D4B-B30A-1714B191061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D893A-45D5-490A-93E5-DEC38001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B86ED-A78E-4A05-B05D-2C3E6FEB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ABDB-6200-46C0-AE59-81ADCE35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82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70FC-3208-42A7-BDD9-D7FA35AD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ACB8-23AA-40A2-8478-D6CE334F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83294-BD6A-4F74-AE33-8C9D5E9E9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74250-8CE8-48CD-8677-0792F2AF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F659-9253-4D4B-B30A-1714B191061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15288-2A31-4705-8D13-7444ABBF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D4B9E-A561-40E5-9A47-8F79C784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ABDB-6200-46C0-AE59-81ADCE35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69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3A4F-0DA9-469C-8C52-411E6941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8224A-55B1-43B8-8ABE-B121FF655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EFA3C-C02E-41E4-B4D4-71CCD96D4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86AE9-54DC-469B-9771-D9BEB8AC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F659-9253-4D4B-B30A-1714B191061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5AB43-AE7D-495F-A46A-89DC1768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E617A-7F9D-4CD1-8D38-3B70BA51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ABDB-6200-46C0-AE59-81ADCE35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49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09F83-7C78-4144-9649-72D89557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47167-96C8-4AE9-B5EA-BC9C851D1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1C23C-AABA-4861-959E-D00871588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4F659-9253-4D4B-B30A-1714B191061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04C47-E11B-4545-8E03-837AF7DEF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5E07-9EC6-484B-831F-49A05C683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0ABDB-6200-46C0-AE59-81ADCE35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93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496A-2469-4EAE-95BF-85A0CE68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60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Arial Rounded MT Bold" panose="020F0704030504030204" pitchFamily="34" charset="0"/>
              </a:rPr>
              <a:t>LDU Decomposition</a:t>
            </a:r>
            <a:endParaRPr lang="en-IN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F44EF-05ED-4220-B10A-83EDECCDD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579"/>
            <a:ext cx="10515600" cy="48133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Bahnschrift Light Condensed" panose="020B0502040204020203" pitchFamily="34" charset="0"/>
              </a:rPr>
              <a:t>An LU factorization of an n x n matric A is a factorization A = LU, where L is the unit lower triangular matrix and U is the upper triangular matrix. Here “Unit” means that L has ones(1) on the diagonal.</a:t>
            </a:r>
          </a:p>
          <a:p>
            <a:pPr marL="0" indent="0" algn="just">
              <a:buNone/>
            </a:pPr>
            <a:r>
              <a:rPr lang="en-US" sz="3200" dirty="0">
                <a:latin typeface="Bahnschrift Light Condensed" panose="020B0502040204020203" pitchFamily="34" charset="0"/>
              </a:rPr>
              <a:t>An LU factorization simplifies the solution of many problems associated with linear systems. In particular, solving a linear system Ax = b reduces to solving the triangular systems Ly = b and </a:t>
            </a:r>
            <a:r>
              <a:rPr lang="en-US" sz="3200" dirty="0" err="1">
                <a:latin typeface="Bahnschrift Light Condensed" panose="020B0502040204020203" pitchFamily="34" charset="0"/>
              </a:rPr>
              <a:t>Ux</a:t>
            </a:r>
            <a:r>
              <a:rPr lang="en-US" sz="3200" dirty="0">
                <a:latin typeface="Bahnschrift Light Condensed" panose="020B0502040204020203" pitchFamily="34" charset="0"/>
              </a:rPr>
              <a:t> = y, since then b = L(</a:t>
            </a:r>
            <a:r>
              <a:rPr lang="en-US" sz="3200" dirty="0" err="1">
                <a:latin typeface="Bahnschrift Light Condensed" panose="020B0502040204020203" pitchFamily="34" charset="0"/>
              </a:rPr>
              <a:t>Ux</a:t>
            </a:r>
            <a:r>
              <a:rPr lang="en-US" sz="3200" dirty="0">
                <a:latin typeface="Bahnschrift Light Condensed" panose="020B0502040204020203" pitchFamily="34" charset="0"/>
              </a:rPr>
              <a:t>).</a:t>
            </a:r>
          </a:p>
          <a:p>
            <a:pPr marL="0" indent="0" algn="just">
              <a:buNone/>
            </a:pPr>
            <a:r>
              <a:rPr lang="en-US" sz="3200" dirty="0">
                <a:latin typeface="Bahnschrift Light Condensed" panose="020B0502040204020203" pitchFamily="34" charset="0"/>
              </a:rPr>
              <a:t>After finding the L and U matrix we can further divide it in LDU factors where D stands for the diagonal matrix.</a:t>
            </a:r>
          </a:p>
        </p:txBody>
      </p:sp>
    </p:spTree>
    <p:extLst>
      <p:ext uri="{BB962C8B-B14F-4D97-AF65-F5344CB8AC3E}">
        <p14:creationId xmlns:p14="http://schemas.microsoft.com/office/powerpoint/2010/main" val="167210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126C-6660-4608-B2C3-CB9804E4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r>
              <a:rPr lang="en-US" dirty="0"/>
              <a:t>Steps for LU Decomposition	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09273-D1D9-4E8E-BA5F-163CAC492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4715"/>
                <a:ext cx="10515600" cy="463224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latin typeface="Bahnschrift Light Condensed" panose="020B0502040204020203" pitchFamily="34" charset="0"/>
                  </a:rPr>
                  <a:t>Step 1 :</a:t>
                </a:r>
                <a:r>
                  <a:rPr lang="en-US" sz="2000" dirty="0">
                    <a:latin typeface="Bahnschrift Light Condensed" panose="020B0502040204020203" pitchFamily="34" charset="0"/>
                  </a:rPr>
                  <a:t> </a:t>
                </a:r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Generate a matrix A = LU such that L is the lower triangular matrix with principal diagonal elements being equal to 1 and U is the upper triangular matrix.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333333"/>
                    </a:solidFill>
                    <a:latin typeface="Bahnschrift Light Condensed" panose="020B0502040204020203" pitchFamily="34" charset="0"/>
                  </a:rPr>
                  <a:t>That means,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333333"/>
                  </a:solidFill>
                  <a:latin typeface="Bahnschrift Light Condensed" panose="020B0502040204020203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 baseline="-2500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 baseline="-2500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 baseline="-2500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000" dirty="0">
                    <a:latin typeface="Bahnschrift Light Condensed" panose="020B0502040204020203" pitchFamily="34" charset="0"/>
                  </a:rPr>
                  <a:t>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 baseline="-250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 baseline="-25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 baseline="-2500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 baseline="-2500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 baseline="-250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 baseline="-2500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000" dirty="0">
                  <a:latin typeface="Bahnschrift Light Condensed" panose="020B0502040204020203" pitchFamily="34" charset="0"/>
                </a:endParaRPr>
              </a:p>
              <a:p>
                <a:pPr marL="0" indent="0" algn="ctr">
                  <a:buNone/>
                </a:pPr>
                <a:endParaRPr lang="en-IN" sz="2000" dirty="0">
                  <a:latin typeface="Bahnschrift Light Condensed" panose="020B0502040204020203" pitchFamily="34" charset="0"/>
                </a:endParaRPr>
              </a:p>
              <a:p>
                <a:pPr marL="0" indent="0" algn="l">
                  <a:buNone/>
                </a:pPr>
                <a:r>
                  <a:rPr lang="en-US" sz="2000" b="1" dirty="0">
                    <a:latin typeface="Bahnschrift Light Condensed" panose="020B0502040204020203" pitchFamily="34" charset="0"/>
                  </a:rPr>
                  <a:t>Step 2: </a:t>
                </a:r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Now, we can write AX = B as:</a:t>
                </a:r>
              </a:p>
              <a:p>
                <a:pPr marL="0" indent="0" algn="l">
                  <a:buNone/>
                </a:pPr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	LUX = B….(1)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09273-D1D9-4E8E-BA5F-163CAC492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4715"/>
                <a:ext cx="10515600" cy="4632248"/>
              </a:xfrm>
              <a:blipFill>
                <a:blip r:embed="rId2"/>
                <a:stretch>
                  <a:fillRect l="-638" r="-9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82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FB6CE-F310-4FC6-843C-4EE4BA4183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45724"/>
                <a:ext cx="10515600" cy="5431239"/>
              </a:xfrm>
            </p:spPr>
            <p:txBody>
              <a:bodyPr anchor="ctr"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400" b="1" dirty="0">
                    <a:latin typeface="Bahnschrift Light Condensed" panose="020B0502040204020203" pitchFamily="34" charset="0"/>
                  </a:rPr>
                  <a:t>Step 3: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 Let us assume UX = Y….(2)</a:t>
                </a:r>
              </a:p>
              <a:p>
                <a:pPr marL="0" indent="0" algn="l">
                  <a:buNone/>
                </a:pP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Where,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 baseline="-2500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 baseline="-2500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 baseline="-2500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i="0" dirty="0">
                  <a:solidFill>
                    <a:srgbClr val="333333"/>
                  </a:solidFill>
                  <a:effectLst/>
                  <a:latin typeface="Bahnschrift Light Condensed" panose="020B0502040204020203" pitchFamily="34" charset="0"/>
                </a:endParaRPr>
              </a:p>
              <a:p>
                <a:pPr marL="0" indent="0" algn="l">
                  <a:buNone/>
                </a:pPr>
                <a:endParaRPr lang="en-US" sz="2400" b="1" i="0" dirty="0">
                  <a:solidFill>
                    <a:srgbClr val="333333"/>
                  </a:solidFill>
                  <a:effectLst/>
                  <a:latin typeface="Bahnschrift Light Condensed" panose="020B0502040204020203" pitchFamily="34" charset="0"/>
                </a:endParaRPr>
              </a:p>
              <a:p>
                <a:pPr marL="0" indent="0" algn="l">
                  <a:buNone/>
                </a:pPr>
                <a:r>
                  <a:rPr lang="en-US" sz="2400" b="1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Step 4: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 From equations (1) and (2), we have;</a:t>
                </a:r>
              </a:p>
              <a:p>
                <a:pPr marL="0" indent="0" algn="l">
                  <a:buNone/>
                </a:pP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LY = B</a:t>
                </a:r>
              </a:p>
              <a:p>
                <a:pPr marL="0" indent="0" algn="l">
                  <a:buNone/>
                </a:pP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On solving this equation, we get y</a:t>
                </a:r>
                <a:r>
                  <a:rPr lang="en-US" sz="24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1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, y</a:t>
                </a:r>
                <a:r>
                  <a:rPr lang="en-US" sz="24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2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, y</a:t>
                </a:r>
                <a:r>
                  <a:rPr lang="en-US" sz="24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3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.</a:t>
                </a:r>
              </a:p>
              <a:p>
                <a:pPr marL="0" indent="0" algn="l">
                  <a:buNone/>
                </a:pPr>
                <a:endParaRPr lang="en-US" sz="2400" b="0" i="0" dirty="0">
                  <a:solidFill>
                    <a:srgbClr val="333333"/>
                  </a:solidFill>
                  <a:effectLst/>
                  <a:latin typeface="Bahnschrift Light Condensed" panose="020B0502040204020203" pitchFamily="34" charset="0"/>
                </a:endParaRPr>
              </a:p>
              <a:p>
                <a:pPr marL="0" indent="0" algn="l">
                  <a:buNone/>
                </a:pPr>
                <a:r>
                  <a:rPr lang="en-US" sz="2400" b="1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Step 5: 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Substituting Y in equation (2), we get UX = Y</a:t>
                </a:r>
              </a:p>
              <a:p>
                <a:pPr marL="0" indent="0" algn="l">
                  <a:buNone/>
                </a:pP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By solving equation, we get X, x</a:t>
                </a:r>
                <a:r>
                  <a:rPr lang="en-US" sz="24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1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, x</a:t>
                </a:r>
                <a:r>
                  <a:rPr lang="en-US" sz="24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2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, x</a:t>
                </a:r>
                <a:r>
                  <a:rPr lang="en-US" sz="24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3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FB6CE-F310-4FC6-843C-4EE4BA418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45724"/>
                <a:ext cx="10515600" cy="5431239"/>
              </a:xfrm>
              <a:blipFill>
                <a:blip r:embed="rId2"/>
                <a:stretch>
                  <a:fillRect l="-928" t="-16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28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82E4-7BF8-438C-B40F-BFF9CF3E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993407-AA28-42A5-90DD-B7C8FF577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0629"/>
                <a:ext cx="10515600" cy="49163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Q: </a:t>
                </a:r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Solve the system of equations x</a:t>
                </a:r>
                <a:r>
                  <a:rPr lang="en-US" sz="20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1</a:t>
                </a:r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 + x</a:t>
                </a:r>
                <a:r>
                  <a:rPr lang="en-US" sz="20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2</a:t>
                </a:r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 + x</a:t>
                </a:r>
                <a:r>
                  <a:rPr lang="en-US" sz="20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3</a:t>
                </a:r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 = 1, 3x</a:t>
                </a:r>
                <a:r>
                  <a:rPr lang="en-US" sz="20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1</a:t>
                </a:r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 + x</a:t>
                </a:r>
                <a:r>
                  <a:rPr lang="en-US" sz="20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2</a:t>
                </a:r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 – 3x</a:t>
                </a:r>
                <a:r>
                  <a:rPr lang="en-US" sz="20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3</a:t>
                </a:r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 = 5 and x</a:t>
                </a:r>
                <a:r>
                  <a:rPr lang="en-US" sz="20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1</a:t>
                </a:r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 – 2x</a:t>
                </a:r>
                <a:r>
                  <a:rPr lang="en-US" sz="20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2</a:t>
                </a:r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 – 5x</a:t>
                </a:r>
                <a:r>
                  <a:rPr lang="en-US" sz="20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3</a:t>
                </a:r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 = 10 by LU decomposition method.</a:t>
                </a:r>
                <a:endParaRPr lang="en-US" sz="1800" b="0" i="0" dirty="0">
                  <a:solidFill>
                    <a:srgbClr val="333333"/>
                  </a:solidFill>
                  <a:effectLst/>
                  <a:latin typeface="Bahnschrift Light Condensed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333333"/>
                    </a:solidFill>
                    <a:latin typeface="Bahnschrift Light Condensed" panose="020B0502040204020203" pitchFamily="34" charset="0"/>
                  </a:rPr>
                  <a:t>Solution:</a:t>
                </a:r>
              </a:p>
              <a:p>
                <a:pPr marL="0" indent="0" algn="l">
                  <a:buNone/>
                </a:pPr>
                <a:r>
                  <a:rPr lang="en-US" sz="18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Given system of equations are:</a:t>
                </a:r>
              </a:p>
              <a:p>
                <a:pPr marL="0" indent="0" algn="l">
                  <a:buNone/>
                </a:pPr>
                <a:r>
                  <a:rPr lang="en-US" sz="18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x</a:t>
                </a:r>
                <a:r>
                  <a:rPr lang="en-US" sz="18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1</a:t>
                </a:r>
                <a:r>
                  <a:rPr lang="en-US" sz="18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 + x</a:t>
                </a:r>
                <a:r>
                  <a:rPr lang="en-US" sz="18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2</a:t>
                </a:r>
                <a:r>
                  <a:rPr lang="en-US" sz="18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 + x</a:t>
                </a:r>
                <a:r>
                  <a:rPr lang="en-US" sz="18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3</a:t>
                </a:r>
                <a:r>
                  <a:rPr lang="en-US" sz="18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 = 1</a:t>
                </a:r>
              </a:p>
              <a:p>
                <a:pPr marL="0" indent="0" algn="l">
                  <a:buNone/>
                </a:pPr>
                <a:r>
                  <a:rPr lang="en-US" sz="18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3x</a:t>
                </a:r>
                <a:r>
                  <a:rPr lang="en-US" sz="18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1</a:t>
                </a:r>
                <a:r>
                  <a:rPr lang="en-US" sz="18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 + x</a:t>
                </a:r>
                <a:r>
                  <a:rPr lang="en-US" sz="18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2</a:t>
                </a:r>
                <a:r>
                  <a:rPr lang="en-US" sz="18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 – 3x</a:t>
                </a:r>
                <a:r>
                  <a:rPr lang="en-US" sz="18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3</a:t>
                </a:r>
                <a:r>
                  <a:rPr lang="en-US" sz="18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 = 5</a:t>
                </a:r>
              </a:p>
              <a:p>
                <a:pPr marL="0" indent="0" algn="l">
                  <a:buNone/>
                </a:pPr>
                <a:r>
                  <a:rPr lang="en-US" sz="18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x</a:t>
                </a:r>
                <a:r>
                  <a:rPr lang="en-US" sz="18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1</a:t>
                </a:r>
                <a:r>
                  <a:rPr lang="en-US" sz="18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 – 2x</a:t>
                </a:r>
                <a:r>
                  <a:rPr lang="en-US" sz="18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2</a:t>
                </a:r>
                <a:r>
                  <a:rPr lang="en-US" sz="18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 – 5x</a:t>
                </a:r>
                <a:r>
                  <a:rPr lang="en-US" sz="1800" b="0" i="0" baseline="-2500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3</a:t>
                </a:r>
                <a:r>
                  <a:rPr lang="en-US" sz="18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 = 10</a:t>
                </a:r>
              </a:p>
              <a:p>
                <a:pPr marL="0" indent="0" algn="l">
                  <a:buNone/>
                </a:pPr>
                <a:r>
                  <a:rPr lang="en-US" sz="18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These equations are written in the form of AX = B as:</a:t>
                </a:r>
              </a:p>
              <a:p>
                <a:pPr marL="0" indent="0" algn="l">
                  <a:buNone/>
                </a:pPr>
                <a:endParaRPr lang="en-US" sz="1800" b="0" i="0" dirty="0">
                  <a:solidFill>
                    <a:srgbClr val="333333"/>
                  </a:solidFill>
                  <a:effectLst/>
                  <a:latin typeface="Bahnschrift Light Condensed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baseline="-25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333333"/>
                  </a:solidFill>
                  <a:latin typeface="Bahnschrift Light Condensed" panose="020B0502040204020203" pitchFamily="34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993407-AA28-42A5-90DD-B7C8FF577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0629"/>
                <a:ext cx="10515600" cy="4916334"/>
              </a:xfrm>
              <a:blipFill>
                <a:blip r:embed="rId2"/>
                <a:stretch>
                  <a:fillRect l="-638" t="-13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7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08A10-5F0B-43AA-98FA-CA2700090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7250"/>
                <a:ext cx="10515600" cy="5759713"/>
              </a:xfrm>
            </p:spPr>
            <p:txBody>
              <a:bodyPr anchor="ctr"/>
              <a:lstStyle/>
              <a:p>
                <a:pPr marL="0" indent="0" algn="l">
                  <a:buNone/>
                </a:pPr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Let us write the above matrix as LU = A.</a:t>
                </a:r>
              </a:p>
              <a:p>
                <a:pPr marL="0" indent="0" algn="l">
                  <a:buNone/>
                </a:pPr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That means,</a:t>
                </a:r>
              </a:p>
              <a:p>
                <a:pPr marL="0" indent="0" algn="l">
                  <a:buNone/>
                </a:pPr>
                <a:endParaRPr lang="en-US" sz="2000" b="0" i="0" dirty="0">
                  <a:solidFill>
                    <a:srgbClr val="333333"/>
                  </a:solidFill>
                  <a:effectLst/>
                  <a:latin typeface="Bahnschrift Light Condensed" panose="020B0502040204020203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 baseline="-2500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 baseline="-2500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 baseline="-2500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 baseline="-250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 baseline="-25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 baseline="-2500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 baseline="-2500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 baseline="-250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 baseline="-2500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000" dirty="0">
                    <a:latin typeface="Bahnschrift Light Condensed" panose="020B0502040204020203" pitchFamily="34" charset="0"/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000" dirty="0">
                  <a:latin typeface="Bahnschrift Light Condensed" panose="020B0502040204020203" pitchFamily="34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Bahnschrift Light Condensed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Bahnschrift Light Condensed" panose="020B0502040204020203" pitchFamily="34" charset="0"/>
                  </a:rPr>
                  <a:t>By expanding the left side matrices, we get;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333333"/>
                  </a:solidFill>
                  <a:latin typeface="Bahnschrift Light Condensed" panose="020B0502040204020203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 baseline="-2500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08A10-5F0B-43AA-98FA-CA2700090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7250"/>
                <a:ext cx="10515600" cy="5759713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6AE2-AA37-4DC6-9644-3F84D55E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862"/>
            <a:ext cx="10515600" cy="5804101"/>
          </a:xfrm>
        </p:spPr>
        <p:txBody>
          <a:bodyPr/>
          <a:lstStyle/>
          <a:p>
            <a:pPr marL="0" indent="0" algn="l">
              <a:buNone/>
            </a:pP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Thus, by equating the corresponding elements, we get;</a:t>
            </a:r>
          </a:p>
          <a:p>
            <a:pPr marL="0" indent="0" algn="l">
              <a:buNone/>
            </a:pP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u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11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 = 1, u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12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 = 1, u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13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 = 1</a:t>
            </a:r>
          </a:p>
          <a:p>
            <a:pPr marL="0" indent="0" algn="l">
              <a:buNone/>
            </a:pP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l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21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u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11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 = 3,</a:t>
            </a:r>
          </a:p>
          <a:p>
            <a:pPr marL="0" indent="0" algn="l">
              <a:buNone/>
            </a:pP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l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21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u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12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 + u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22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 = 1,</a:t>
            </a:r>
          </a:p>
          <a:p>
            <a:pPr marL="0" indent="0" algn="l">
              <a:buNone/>
            </a:pP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u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21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u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13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 + u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23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 = -3</a:t>
            </a:r>
          </a:p>
          <a:p>
            <a:pPr marL="0" indent="0" algn="l">
              <a:buNone/>
            </a:pP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l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31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u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11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 = 1,</a:t>
            </a:r>
          </a:p>
          <a:p>
            <a:pPr marL="0" indent="0" algn="l">
              <a:buNone/>
            </a:pP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l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31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u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12 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+ l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32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u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22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 = -2,</a:t>
            </a:r>
          </a:p>
          <a:p>
            <a:pPr marL="0" indent="0" algn="l">
              <a:buNone/>
            </a:pP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l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31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u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13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 + l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32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u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23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 + u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33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 = -5</a:t>
            </a:r>
          </a:p>
          <a:p>
            <a:pPr marL="0" indent="0" algn="l">
              <a:buNone/>
            </a:pP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Solving these equations, we get;</a:t>
            </a:r>
          </a:p>
          <a:p>
            <a:pPr marL="0" indent="0" algn="l">
              <a:buNone/>
            </a:pP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u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22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 = -2, u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23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 = -6, u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33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 = 3</a:t>
            </a:r>
          </a:p>
          <a:p>
            <a:pPr marL="0" indent="0" algn="l">
              <a:buNone/>
            </a:pP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l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21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 = 3, l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31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 = 1, l</a:t>
            </a:r>
            <a:r>
              <a:rPr lang="nl-NL" b="0" i="0" baseline="-2500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32</a:t>
            </a:r>
            <a:r>
              <a:rPr lang="nl-NL" b="0" i="0" dirty="0">
                <a:solidFill>
                  <a:srgbClr val="333333"/>
                </a:solidFill>
                <a:effectLst/>
                <a:latin typeface="Bahnschrift Light Condensed" panose="020B0502040204020203" pitchFamily="34" charset="0"/>
              </a:rPr>
              <a:t> = 3/2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75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5AEA5-5D40-4AD4-95DD-9C121549F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9394"/>
                <a:ext cx="10515600" cy="5741957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US" sz="2600" dirty="0">
                    <a:latin typeface="Bahnschrift Light Condensed" panose="020B0502040204020203" pitchFamily="34" charset="0"/>
                  </a:rPr>
                  <a:t>So the LU factorized matrix will be,</a:t>
                </a:r>
              </a:p>
              <a:p>
                <a:pPr marL="0" indent="0">
                  <a:buNone/>
                </a:pPr>
                <a:endParaRPr lang="en-US" sz="2600" dirty="0">
                  <a:latin typeface="Bahnschrift Light Condensed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6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6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600" dirty="0">
                  <a:latin typeface="Bahnschrift Light Condensed" panose="020B0502040204020203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Bahnschrift Light Condensed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IN" sz="2600" dirty="0">
                    <a:latin typeface="Bahnschrift Light Condensed" panose="020B0502040204020203" pitchFamily="34" charset="0"/>
                  </a:rPr>
                  <a:t>And the LDU factorization will be,</a:t>
                </a:r>
              </a:p>
              <a:p>
                <a:pPr marL="0" indent="0">
                  <a:buNone/>
                </a:pPr>
                <a:endParaRPr lang="en-IN" sz="2600" dirty="0">
                  <a:latin typeface="Bahnschrift Light Condensed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6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600" i="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600" dirty="0">
                  <a:latin typeface="Bahnschrift Light Condensed" panose="020B0502040204020203" pitchFamily="34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5AEA5-5D40-4AD4-95DD-9C121549F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9394"/>
                <a:ext cx="10515600" cy="574195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01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490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Bahnschrift Light Condensed</vt:lpstr>
      <vt:lpstr>Calibri</vt:lpstr>
      <vt:lpstr>Calibri Light</vt:lpstr>
      <vt:lpstr>Cambria Math</vt:lpstr>
      <vt:lpstr>Roboto</vt:lpstr>
      <vt:lpstr>Office Theme</vt:lpstr>
      <vt:lpstr>LDU Decomposition</vt:lpstr>
      <vt:lpstr>Steps for LU Decomposition </vt:lpstr>
      <vt:lpstr>PowerPoint Presentation</vt:lpstr>
      <vt:lpstr>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LDU Factorization</dc:title>
  <dc:creator>Arghya Banerjee</dc:creator>
  <cp:lastModifiedBy>Arghya Banerjee</cp:lastModifiedBy>
  <cp:revision>4</cp:revision>
  <dcterms:created xsi:type="dcterms:W3CDTF">2022-04-05T18:01:41Z</dcterms:created>
  <dcterms:modified xsi:type="dcterms:W3CDTF">2022-04-06T06:40:04Z</dcterms:modified>
</cp:coreProperties>
</file>