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0" y="4584925"/>
            <a:ext cx="9144000" cy="550200"/>
          </a:xfrm>
          <a:prstGeom prst="rect">
            <a:avLst/>
          </a:prstGeom>
          <a:solidFill>
            <a:srgbClr val="00A18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ctrTitle"/>
          </p:nvPr>
        </p:nvSpPr>
        <p:spPr>
          <a:xfrm>
            <a:off x="378900" y="414474"/>
            <a:ext cx="6883800" cy="15009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78900" y="2056413"/>
            <a:ext cx="6883800" cy="5502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3991187" y="-69"/>
            <a:ext cx="1741500" cy="17415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10800000">
            <a:off x="4435465" y="-69"/>
            <a:ext cx="1741500" cy="17415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  <p:pic>
        <p:nvPicPr>
          <p:cNvPr descr="38iYK7yz6IvztVh1KsYSmzl72eJkfbmt4t8yenImKBVvK0kTmF0xjctABnaLJIm9.jpg" id="84" name="Shape 84"/>
          <p:cNvPicPr preferRelativeResize="0"/>
          <p:nvPr/>
        </p:nvPicPr>
        <p:blipFill>
          <a:blip r:embed="rId2">
            <a:alphaModFix amt="77000"/>
          </a:blip>
          <a:stretch>
            <a:fillRect/>
          </a:stretch>
        </p:blipFill>
        <p:spPr>
          <a:xfrm>
            <a:off x="6529875" y="212825"/>
            <a:ext cx="23812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218650" y="1949674"/>
            <a:ext cx="6883800" cy="1500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Python Overview</a:t>
            </a:r>
          </a:p>
        </p:txBody>
      </p:sp>
      <p:pic>
        <p:nvPicPr>
          <p:cNvPr descr="38iYK7yz6IvztVh1KsYSmzl72eJkfbmt4t8yenImKBVvK0kTmF0xjctABnaLJIm9.jpg" id="90" name="Shape 90"/>
          <p:cNvPicPr preferRelativeResize="0"/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2448625" y="742407"/>
            <a:ext cx="3787425" cy="7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Keywords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299300" y="199600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52830"/>
                </a:solidFill>
                <a:highlight>
                  <a:srgbClr val="FFFFFF"/>
                </a:highlight>
              </a:rPr>
              <a:t>Keywords are the reserved words in Python.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52830"/>
                </a:solidFill>
                <a:highlight>
                  <a:srgbClr val="FFFFFF"/>
                </a:highlight>
              </a:rPr>
              <a:t>In Python, keywords are case sensitive.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52830"/>
                </a:solidFill>
                <a:highlight>
                  <a:srgbClr val="FFFFFF"/>
                </a:highlight>
              </a:rPr>
              <a:t>All the keywords except </a:t>
            </a:r>
            <a:r>
              <a:rPr lang="en">
                <a:solidFill>
                  <a:srgbClr val="252830"/>
                </a:solidFill>
                <a:highlight>
                  <a:srgbClr val="EFF0F1"/>
                </a:highlight>
              </a:rPr>
              <a:t>True</a:t>
            </a:r>
            <a:r>
              <a:rPr lang="en">
                <a:solidFill>
                  <a:srgbClr val="252830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252830"/>
                </a:solidFill>
                <a:highlight>
                  <a:srgbClr val="EFF0F1"/>
                </a:highlight>
              </a:rPr>
              <a:t>False</a:t>
            </a:r>
            <a:r>
              <a:rPr lang="en">
                <a:solidFill>
                  <a:srgbClr val="252830"/>
                </a:solidFill>
                <a:highlight>
                  <a:srgbClr val="FFFFFF"/>
                </a:highlight>
              </a:rPr>
              <a:t> and </a:t>
            </a:r>
            <a:r>
              <a:rPr lang="en">
                <a:solidFill>
                  <a:srgbClr val="252830"/>
                </a:solidFill>
                <a:highlight>
                  <a:srgbClr val="EFF0F1"/>
                </a:highlight>
              </a:rPr>
              <a:t>None</a:t>
            </a:r>
            <a:r>
              <a:rPr lang="en">
                <a:solidFill>
                  <a:srgbClr val="252830"/>
                </a:solidFill>
                <a:highlight>
                  <a:srgbClr val="FFFFFF"/>
                </a:highlight>
              </a:rPr>
              <a:t> are in lowercase.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type(“abcd”)                                             type(9.7)                            type(‘8.7’)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 Keywords list and version info- Exercise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24475" y="19966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import sys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import keyword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print "Python version: ", sys.version_info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print "Python keywords: ", keyword.kwlist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Print  keyword.iskeyword(“as”)              { returns True if keyword </a:t>
            </a:r>
            <a:r>
              <a:rPr lang="en" sz="1200"/>
              <a:t>else</a:t>
            </a:r>
            <a:r>
              <a:rPr lang="en" sz="1200"/>
              <a:t> false)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“”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And Variables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variable is a name that refers to a value.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Variables are nothing but reserved memory locations to store values.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Python variables do not need explicit declaration to reserve memory space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Variable Name can contain both letters and numbers, but they have to begin with a letter. Underscore(_)  is allowed as variable names.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Keywords like print,while ,class etc can not be used as variable name.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Multiple Assignment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Assign a single value to several variables simultaneously.</a:t>
            </a:r>
          </a:p>
          <a:p>
            <a:pPr lv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" sz="13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" sz="13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sz="13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3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3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sz="13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 Name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24475" y="1920450"/>
            <a:ext cx="8494800" cy="30480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 for naming the variable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Should not begin with digit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Should not begin with non-alphabetic character except underscore - It cannot be a reserve keyword 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 </a:t>
            </a:r>
            <a:r>
              <a:rPr b="1" lang="en"/>
              <a:t>23abc=“varTest1” # this is invalid variable name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 </a:t>
            </a:r>
            <a:r>
              <a:rPr b="1" lang="en"/>
              <a:t>%abc=“varTest2” # this is invalid variable name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&gt;&gt;&gt; _abc=“varTest3” # this is variable name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&gt;&gt;&gt; abc=“varTest4” # this is variable name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&gt;&gt;&gt; is=“varTest5” # this is invalid variable name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&gt;&gt;&gt;class=“varTest6” # this is invalid variable name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252830"/>
                </a:solidFill>
                <a:highlight>
                  <a:srgbClr val="FFFFFF"/>
                </a:highlight>
              </a:rPr>
              <a:t>We cannot use special symbols like !, @, #, $, % etc. in our identifier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Declare Variables- Small exercise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Declare three variables of different types : int ,float and boolean.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Print their types -Using the type(varname)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print the variable's value.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Assignment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Write a program to find simple interest.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Calculate percentage of marks.Input marks obtained in 4 subjects.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Program to add two numbers.Take the input from keyboard and output should be float.example: If input is 2.5 and 4.2, Output should be 6.7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Declare three variables of different types : int ,float and boolean.Print their types.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Python Program to calculate area of </a:t>
            </a:r>
            <a:r>
              <a:rPr lang="en" sz="1200"/>
              <a:t>triangle</a:t>
            </a:r>
            <a:r>
              <a:rPr lang="en" sz="1200"/>
              <a:t>.Use Hero’s Formula. Input sides a,b and c.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     A =square rootof { s(s-a)(s-b)(s-c)}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     Where s = (a+b+c)/2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Introduction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24475" y="1920450"/>
            <a:ext cx="8494800" cy="30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Python is an example of a high-level language.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Python is considered an interpreted language because Python programs are executed by an interpreter.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An Interpreter  processes the program a little at a time.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There are two ways to use the interpreter: </a:t>
            </a:r>
            <a:r>
              <a:rPr b="1" lang="en" sz="2000"/>
              <a:t>interactive mode</a:t>
            </a:r>
            <a:r>
              <a:rPr lang="en" sz="2000"/>
              <a:t> and </a:t>
            </a:r>
            <a:r>
              <a:rPr b="1" lang="en" sz="2000"/>
              <a:t>script mode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Run Time Model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C</a:t>
            </a:r>
            <a:r>
              <a:rPr lang="en"/>
              <a:t>ompile (i.e., translate) source code statements-&gt;&gt;&gt;&gt;&gt;intermediate format known as bytecode(.pyc in C Python)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Byte Code runs on Python Virtual Machine (PVM)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Discuss about various implementation of Python(Cpython,Jython,Iron python,pypy)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Performance of Python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2.x vs 3.x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24475" y="1920450"/>
            <a:ext cx="8494800" cy="298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Which Should I Learn?</a:t>
            </a:r>
          </a:p>
          <a:p>
            <a:pPr lv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111111"/>
                </a:solidFill>
                <a:highlight>
                  <a:srgbClr val="F2F2F2"/>
                </a:highlight>
              </a:rPr>
              <a:t>print</a:t>
            </a: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 </a:t>
            </a:r>
            <a:r>
              <a:rPr lang="en" sz="1600">
                <a:solidFill>
                  <a:srgbClr val="DD1144"/>
                </a:solidFill>
                <a:highlight>
                  <a:srgbClr val="F2F2F2"/>
                </a:highlight>
              </a:rPr>
              <a:t>'Hello, World!'</a:t>
            </a:r>
          </a:p>
          <a:p>
            <a:pPr lv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111111"/>
                </a:solidFill>
                <a:highlight>
                  <a:srgbClr val="F2F2F2"/>
                </a:highlight>
              </a:rPr>
              <a:t>print</a:t>
            </a: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2F2F2"/>
                </a:highlight>
              </a:rPr>
              <a:t>'Hello, World!'</a:t>
            </a: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)</a:t>
            </a:r>
          </a:p>
          <a:p>
            <a:pPr lv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Python 3:</a:t>
            </a:r>
            <a:b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</a:b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3 / 2 = 1.5</a:t>
            </a:r>
            <a:b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</a:b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3 // 2 = 1</a:t>
            </a:r>
          </a:p>
          <a:p>
            <a:pPr lv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3 / 2 = 1</a:t>
            </a:r>
            <a:b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</a:b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3 // 2 =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input() and raw_input()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24475" y="19966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en" sz="1400">
                <a:solidFill>
                  <a:srgbClr val="242729"/>
                </a:solidFill>
                <a:highlight>
                  <a:srgbClr val="FFFFFF"/>
                </a:highlight>
              </a:rPr>
              <a:t>Python 2:</a:t>
            </a: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ct val="100000"/>
            </a:pP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raw_input()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 takes exactly what the user typed and passes it back as a string.</a:t>
            </a:r>
          </a:p>
          <a:p>
            <a:pPr indent="-317500" lvl="0" marL="749300" rtl="0">
              <a:spcBef>
                <a:spcPts val="0"/>
              </a:spcBef>
              <a:spcAft>
                <a:spcPts val="1100"/>
              </a:spcAft>
              <a:buClr>
                <a:srgbClr val="242729"/>
              </a:buClr>
              <a:buSzPct val="100000"/>
            </a:pP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input()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 first takes the </a:t>
            </a: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raw_input()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 and then performs an </a:t>
            </a: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eval()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 on it as well.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en" sz="1400">
                <a:solidFill>
                  <a:srgbClr val="242729"/>
                </a:solidFill>
                <a:highlight>
                  <a:srgbClr val="FFFFFF"/>
                </a:highlight>
              </a:rPr>
              <a:t>Python 3:</a:t>
            </a: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ct val="100000"/>
            </a:pP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raw_input()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 was renamed to </a:t>
            </a: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input()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 so now </a:t>
            </a: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input()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 returns the exact string.</a:t>
            </a:r>
          </a:p>
          <a:p>
            <a:pPr indent="-317500" lvl="0" marL="749300" rtl="0">
              <a:spcBef>
                <a:spcPts val="0"/>
              </a:spcBef>
              <a:spcAft>
                <a:spcPts val="1100"/>
              </a:spcAft>
              <a:buClr>
                <a:srgbClr val="242729"/>
              </a:buClr>
              <a:buSzPct val="100000"/>
            </a:pP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Old </a:t>
            </a: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input()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 was removed.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 World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your first program in python and execute.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Declare two variables- string and int and print the value.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name = ‘john’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score= 90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Print the value of name and score.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Comments in Python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061350" y="2216025"/>
            <a:ext cx="67179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# This is a comment.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“””This is also a comment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  Can be used as </a:t>
            </a:r>
            <a:r>
              <a:rPr lang="en" sz="1800"/>
              <a:t>multi line</a:t>
            </a:r>
            <a:r>
              <a:rPr lang="en" sz="1800"/>
              <a:t> comment “””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Input: Command Line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24475" y="20728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37474F"/>
                </a:solidFill>
                <a:highlight>
                  <a:srgbClr val="F7F7F7"/>
                </a:highlight>
              </a:rPr>
              <a:t>sys.argv</a:t>
            </a:r>
            <a:r>
              <a:rPr lang="en" sz="2400">
                <a:solidFill>
                  <a:schemeClr val="accent2"/>
                </a:solidFill>
              </a:rPr>
              <a:t> contains the command-line arguments 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accent2"/>
                </a:solidFill>
              </a:rPr>
              <a:t>sys.argv[0] being the program itself, sys.argv[1] the first argument, and so on.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37474F"/>
                </a:solidFill>
                <a:highlight>
                  <a:srgbClr val="F7F7F7"/>
                </a:highlight>
              </a:rPr>
              <a:t>len(sys.argv) to find the number of argument passed.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37474F"/>
                </a:solidFill>
                <a:highlight>
                  <a:srgbClr val="F7F7F7"/>
                </a:highlight>
              </a:rPr>
              <a:t>Str = raw_input(“how are you”)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24475" y="157450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 example for command line arguments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i="1" lang="en" sz="1100"/>
              <a:t>import sys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/>
              <a:t>total = len(sys.argv)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/>
              <a:t>cmdargs = str(sys.argv)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/>
              <a:t>print ("The total numbers of args passed to the script: %d " % total)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/>
              <a:t>print ("Args list: %s " % cmdargs)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i="1" lang="en" sz="1100"/>
              <a:t>print ("Script name: %s" % str(sys.argv[0]))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i="1" lang="en" sz="1100"/>
              <a:t>print ("First argument: %s" % str(sys.argv[1]))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i="1" sz="1100"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i="1" sz="11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