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402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3880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class/physics91si/2013/handouts/Pdb_Commands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IH3E/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Regular Expression</a:t>
            </a: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Definition 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regular expression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a special sequence of characters that helps you match or find other strings or sets of strings, using a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special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syntax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defined in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pattern.</a:t>
            </a:r>
          </a:p>
          <a:p>
            <a:pPr lvl="0">
              <a:buNone/>
            </a:pPr>
            <a:r>
              <a:rPr lang="en-US" sz="1600" dirty="0" smtClean="0">
                <a:solidFill>
                  <a:srgbClr val="242729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two important functions to achieve this:</a:t>
            </a:r>
          </a:p>
          <a:p>
            <a:pPr lvl="0">
              <a:buNone/>
            </a:pPr>
            <a:r>
              <a:rPr lang="en-US" sz="1600" dirty="0">
                <a:solidFill>
                  <a:srgbClr val="242729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US" sz="1600" dirty="0" smtClean="0">
                <a:solidFill>
                  <a:srgbClr val="242729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atch : </a:t>
            </a:r>
            <a:r>
              <a:rPr lang="en-US" sz="1600" dirty="0" err="1"/>
              <a:t>re.match</a:t>
            </a:r>
            <a:r>
              <a:rPr lang="en-US" sz="1600" dirty="0"/>
              <a:t>(pattern, string, flags=0</a:t>
            </a:r>
            <a:r>
              <a:rPr lang="en-US" sz="1600" dirty="0" smtClean="0"/>
              <a:t>)</a:t>
            </a:r>
          </a:p>
          <a:p>
            <a:pPr lvl="0">
              <a:buNone/>
            </a:pPr>
            <a:r>
              <a:rPr lang="en-US" sz="1600" dirty="0"/>
              <a:t>&amp;</a:t>
            </a:r>
            <a:endParaRPr lang="en-US" sz="1600" dirty="0" smtClean="0"/>
          </a:p>
          <a:p>
            <a:pPr lvl="0">
              <a:buNone/>
            </a:pPr>
            <a:r>
              <a:rPr lang="en-US" sz="1600" dirty="0" err="1" smtClean="0">
                <a:solidFill>
                  <a:srgbClr val="242729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Search:</a:t>
            </a:r>
            <a:r>
              <a:rPr lang="en-US" sz="1600" dirty="0" err="1"/>
              <a:t>re.search</a:t>
            </a:r>
            <a:r>
              <a:rPr lang="en-US" sz="1600" dirty="0"/>
              <a:t>(pattern, string, flags=0)</a:t>
            </a:r>
            <a:endParaRPr lang="en" sz="1600" dirty="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b="1" dirty="0" smtClean="0"/>
              <a:t>Match V/s Search</a:t>
            </a:r>
            <a:r>
              <a:rPr lang="en-US" b="1" dirty="0"/>
              <a:t/>
            </a:r>
            <a:br>
              <a:rPr lang="en-US" b="1" dirty="0"/>
            </a:b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63500" marR="63500" lv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1050" b="1" dirty="0">
                <a:solidFill>
                  <a:srgbClr val="FF7700"/>
                </a:solidFill>
                <a:highlight>
                  <a:srgbClr val="FAFAFA"/>
                </a:highlight>
              </a:rPr>
              <a:t>match </a:t>
            </a:r>
            <a:r>
              <a:rPr lang="en-US" sz="1050" b="1" dirty="0" smtClean="0">
                <a:solidFill>
                  <a:srgbClr val="FF7700"/>
                </a:solidFill>
                <a:highlight>
                  <a:srgbClr val="FAFAFA"/>
                </a:highlight>
              </a:rPr>
              <a:t>: </a:t>
            </a:r>
            <a:r>
              <a:rPr lang="en-US" sz="1050" dirty="0" smtClean="0">
                <a:solidFill>
                  <a:schemeClr val="bg1"/>
                </a:solidFill>
                <a:highlight>
                  <a:srgbClr val="FAFAFA"/>
                </a:highlight>
              </a:rPr>
              <a:t>checks </a:t>
            </a:r>
            <a:r>
              <a:rPr lang="en-US" sz="1050" dirty="0">
                <a:solidFill>
                  <a:schemeClr val="bg1"/>
                </a:solidFill>
                <a:highlight>
                  <a:srgbClr val="FAFAFA"/>
                </a:highlight>
              </a:rPr>
              <a:t>for a match only at the </a:t>
            </a:r>
            <a:r>
              <a:rPr lang="en-US" sz="1050" dirty="0" smtClean="0">
                <a:solidFill>
                  <a:schemeClr val="bg1"/>
                </a:solidFill>
                <a:highlight>
                  <a:srgbClr val="FAFAFA"/>
                </a:highlight>
              </a:rPr>
              <a:t>starting of </a:t>
            </a:r>
            <a:r>
              <a:rPr lang="en-US" sz="1050" dirty="0">
                <a:solidFill>
                  <a:schemeClr val="bg1"/>
                </a:solidFill>
                <a:highlight>
                  <a:srgbClr val="FAFAFA"/>
                </a:highlight>
              </a:rPr>
              <a:t>the string</a:t>
            </a:r>
            <a:r>
              <a:rPr lang="en-US" sz="1050" b="1" dirty="0">
                <a:solidFill>
                  <a:schemeClr val="bg1"/>
                </a:solidFill>
                <a:highlight>
                  <a:srgbClr val="FAFAFA"/>
                </a:highlight>
              </a:rPr>
              <a:t>, </a:t>
            </a:r>
            <a:r>
              <a:rPr lang="en-US" sz="1050" dirty="0">
                <a:solidFill>
                  <a:schemeClr val="bg1"/>
                </a:solidFill>
                <a:highlight>
                  <a:srgbClr val="FAFAFA"/>
                </a:highlight>
              </a:rPr>
              <a:t>while </a:t>
            </a:r>
            <a:endParaRPr lang="en-US" sz="1050" dirty="0" smtClean="0">
              <a:solidFill>
                <a:schemeClr val="bg1"/>
              </a:solidFill>
              <a:highlight>
                <a:srgbClr val="FAFAFA"/>
              </a:highlight>
            </a:endParaRPr>
          </a:p>
          <a:p>
            <a:pPr marL="63500" marR="63500" lv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1050" b="1" dirty="0" smtClean="0">
                <a:solidFill>
                  <a:srgbClr val="FF7700"/>
                </a:solidFill>
                <a:highlight>
                  <a:srgbClr val="FAFAFA"/>
                </a:highlight>
              </a:rPr>
              <a:t>search : </a:t>
            </a:r>
            <a:r>
              <a:rPr lang="en-US" sz="1050" dirty="0" smtClean="0">
                <a:solidFill>
                  <a:schemeClr val="bg1"/>
                </a:solidFill>
                <a:highlight>
                  <a:srgbClr val="FAFAFA"/>
                </a:highlight>
              </a:rPr>
              <a:t>checks for </a:t>
            </a:r>
            <a:r>
              <a:rPr lang="en-US" sz="1050" dirty="0">
                <a:solidFill>
                  <a:schemeClr val="bg1"/>
                </a:solidFill>
                <a:highlight>
                  <a:srgbClr val="FAFAFA"/>
                </a:highlight>
              </a:rPr>
              <a:t>a match anywhere in the </a:t>
            </a:r>
            <a:r>
              <a:rPr lang="en-US" sz="1050" dirty="0" smtClean="0">
                <a:solidFill>
                  <a:schemeClr val="bg1"/>
                </a:solidFill>
                <a:highlight>
                  <a:srgbClr val="FAFAFA"/>
                </a:highlight>
              </a:rPr>
              <a:t>string</a:t>
            </a:r>
          </a:p>
          <a:p>
            <a:pPr lvl="0">
              <a:spcAft>
                <a:spcPts val="0"/>
              </a:spcAft>
              <a:buNone/>
            </a:pPr>
            <a:r>
              <a:rPr lang="en-US" sz="1000" dirty="0"/>
              <a:t>import re</a:t>
            </a:r>
          </a:p>
          <a:p>
            <a:pPr lvl="0">
              <a:spcAft>
                <a:spcPts val="0"/>
              </a:spcAft>
              <a:buNone/>
            </a:pPr>
            <a:endParaRPr lang="en-US" sz="1000" dirty="0"/>
          </a:p>
          <a:p>
            <a:pPr lvl="0">
              <a:spcAft>
                <a:spcPts val="0"/>
              </a:spcAft>
              <a:buNone/>
            </a:pPr>
            <a:r>
              <a:rPr lang="en-US" sz="1000" dirty="0"/>
              <a:t>line = "This is </a:t>
            </a:r>
            <a:r>
              <a:rPr lang="en-US" sz="1000" dirty="0" err="1"/>
              <a:t>Learnbay</a:t>
            </a:r>
            <a:r>
              <a:rPr lang="en-US" sz="1000" dirty="0"/>
              <a:t> Class";</a:t>
            </a:r>
          </a:p>
          <a:p>
            <a:pPr lvl="0">
              <a:spcAft>
                <a:spcPts val="0"/>
              </a:spcAft>
              <a:buNone/>
            </a:pPr>
            <a:endParaRPr lang="en-US" sz="1000" dirty="0"/>
          </a:p>
          <a:p>
            <a:pPr lvl="0">
              <a:spcAft>
                <a:spcPts val="0"/>
              </a:spcAft>
              <a:buNone/>
            </a:pPr>
            <a:r>
              <a:rPr lang="en-US" sz="1000" dirty="0" err="1"/>
              <a:t>matchObj</a:t>
            </a:r>
            <a:r>
              <a:rPr lang="en-US" sz="1000" dirty="0"/>
              <a:t> = </a:t>
            </a:r>
            <a:r>
              <a:rPr lang="en-US" sz="1000" dirty="0" err="1"/>
              <a:t>re.match</a:t>
            </a:r>
            <a:r>
              <a:rPr lang="en-US" sz="1000" dirty="0"/>
              <a:t>( </a:t>
            </a:r>
            <a:r>
              <a:rPr lang="en-US" sz="1000" dirty="0" err="1"/>
              <a:t>r'Learnbay</a:t>
            </a:r>
            <a:r>
              <a:rPr lang="en-US" sz="1000" dirty="0"/>
              <a:t>', </a:t>
            </a:r>
            <a:r>
              <a:rPr lang="en-US" sz="1000" dirty="0" smtClean="0"/>
              <a:t>line)</a:t>
            </a:r>
            <a:endParaRPr lang="en-US" sz="1000" dirty="0"/>
          </a:p>
          <a:p>
            <a:pPr lvl="0">
              <a:spcAft>
                <a:spcPts val="0"/>
              </a:spcAft>
              <a:buNone/>
            </a:pPr>
            <a:r>
              <a:rPr lang="en-US" sz="1000" dirty="0"/>
              <a:t>if </a:t>
            </a:r>
            <a:r>
              <a:rPr lang="en-US" sz="1000" dirty="0" err="1"/>
              <a:t>matchObj</a:t>
            </a:r>
            <a:r>
              <a:rPr lang="en-US" sz="1000" dirty="0"/>
              <a:t>:</a:t>
            </a:r>
          </a:p>
          <a:p>
            <a:pPr lvl="0">
              <a:spcAft>
                <a:spcPts val="0"/>
              </a:spcAft>
              <a:buNone/>
            </a:pPr>
            <a:r>
              <a:rPr lang="en-US" sz="1000" dirty="0"/>
              <a:t>   print "match --&gt; </a:t>
            </a:r>
            <a:r>
              <a:rPr lang="en-US" sz="1000" dirty="0" err="1"/>
              <a:t>matchObj.group</a:t>
            </a:r>
            <a:r>
              <a:rPr lang="en-US" sz="1000" dirty="0"/>
              <a:t>() : ", </a:t>
            </a:r>
            <a:r>
              <a:rPr lang="en-US" sz="1000" dirty="0" err="1"/>
              <a:t>matchObj.group</a:t>
            </a:r>
            <a:r>
              <a:rPr lang="en-US" sz="1000" dirty="0"/>
              <a:t>()</a:t>
            </a:r>
          </a:p>
          <a:p>
            <a:pPr lvl="0">
              <a:spcAft>
                <a:spcPts val="0"/>
              </a:spcAft>
              <a:buNone/>
            </a:pPr>
            <a:r>
              <a:rPr lang="en-US" sz="1000" dirty="0"/>
              <a:t>else:</a:t>
            </a:r>
          </a:p>
          <a:p>
            <a:pPr lvl="0">
              <a:spcAft>
                <a:spcPts val="0"/>
              </a:spcAft>
              <a:buNone/>
            </a:pPr>
            <a:r>
              <a:rPr lang="en-US" sz="1000" dirty="0"/>
              <a:t>   print "No match!!"</a:t>
            </a:r>
          </a:p>
          <a:p>
            <a:pPr lvl="0">
              <a:spcAft>
                <a:spcPts val="0"/>
              </a:spcAft>
              <a:buNone/>
            </a:pPr>
            <a:endParaRPr lang="en-US" sz="1000" dirty="0"/>
          </a:p>
          <a:p>
            <a:pPr lvl="0">
              <a:spcAft>
                <a:spcPts val="0"/>
              </a:spcAft>
              <a:buNone/>
            </a:pPr>
            <a:r>
              <a:rPr lang="en-US" sz="1000" dirty="0" err="1"/>
              <a:t>searchObj</a:t>
            </a:r>
            <a:r>
              <a:rPr lang="en-US" sz="1000" dirty="0"/>
              <a:t> = </a:t>
            </a:r>
            <a:r>
              <a:rPr lang="en-US" sz="1000" dirty="0" err="1"/>
              <a:t>re.search</a:t>
            </a:r>
            <a:r>
              <a:rPr lang="en-US" sz="1000" dirty="0"/>
              <a:t>( </a:t>
            </a:r>
            <a:r>
              <a:rPr lang="en-US" sz="1000" dirty="0" err="1"/>
              <a:t>r'Learnbay</a:t>
            </a:r>
            <a:r>
              <a:rPr lang="en-US" sz="1000" dirty="0"/>
              <a:t>', </a:t>
            </a:r>
            <a:r>
              <a:rPr lang="en-US" sz="1000" dirty="0" smtClean="0"/>
              <a:t>line)</a:t>
            </a:r>
            <a:endParaRPr lang="en-US" sz="1000" dirty="0"/>
          </a:p>
          <a:p>
            <a:pPr lvl="0">
              <a:spcAft>
                <a:spcPts val="0"/>
              </a:spcAft>
              <a:buNone/>
            </a:pPr>
            <a:r>
              <a:rPr lang="en-US" sz="1000" dirty="0"/>
              <a:t>if </a:t>
            </a:r>
            <a:r>
              <a:rPr lang="en-US" sz="1000" dirty="0" err="1"/>
              <a:t>searchObj</a:t>
            </a:r>
            <a:r>
              <a:rPr lang="en-US" sz="1000" dirty="0"/>
              <a:t>:</a:t>
            </a:r>
          </a:p>
          <a:p>
            <a:pPr lvl="0">
              <a:spcAft>
                <a:spcPts val="0"/>
              </a:spcAft>
              <a:buNone/>
            </a:pPr>
            <a:r>
              <a:rPr lang="en-US" sz="1000" dirty="0"/>
              <a:t>   print "search --&gt; </a:t>
            </a:r>
            <a:r>
              <a:rPr lang="en-US" sz="1000" dirty="0" err="1"/>
              <a:t>searchObj.group</a:t>
            </a:r>
            <a:r>
              <a:rPr lang="en-US" sz="1000" dirty="0"/>
              <a:t>() : ", </a:t>
            </a:r>
            <a:r>
              <a:rPr lang="en-US" sz="1000" dirty="0" err="1"/>
              <a:t>searchObj.group</a:t>
            </a:r>
            <a:r>
              <a:rPr lang="en-US" sz="1000" dirty="0"/>
              <a:t>()</a:t>
            </a:r>
          </a:p>
          <a:p>
            <a:pPr lvl="0">
              <a:spcAft>
                <a:spcPts val="0"/>
              </a:spcAft>
              <a:buNone/>
            </a:pPr>
            <a:r>
              <a:rPr lang="en-US" sz="1000" dirty="0"/>
              <a:t>else:</a:t>
            </a:r>
          </a:p>
          <a:p>
            <a:pPr lvl="0">
              <a:spcAft>
                <a:spcPts val="0"/>
              </a:spcAft>
              <a:buNone/>
            </a:pPr>
            <a:r>
              <a:rPr lang="en-US" sz="1000" dirty="0"/>
              <a:t>   print "Nothing found!!"</a:t>
            </a:r>
            <a:endParaRPr lang="en" sz="1000" u="sng" dirty="0">
              <a:solidFill>
                <a:schemeClr val="hlink"/>
              </a:solidFill>
              <a:hlinkClick r:id="rId3"/>
            </a:endParaRPr>
          </a:p>
          <a:p>
            <a:pPr marL="63500" marR="63500" lvl="0">
              <a:spcBef>
                <a:spcPts val="1500"/>
              </a:spcBef>
              <a:spcAft>
                <a:spcPts val="1500"/>
              </a:spcAft>
              <a:buNone/>
            </a:pPr>
            <a:endParaRPr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3619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b="1" dirty="0"/>
              <a:t>Search and Replace</a:t>
            </a:r>
            <a:br>
              <a:rPr lang="en-US" b="1" dirty="0"/>
            </a:br>
            <a:endParaRPr lang="en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 smtClean="0">
                <a:solidFill>
                  <a:srgbClr val="242729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Syntax: </a:t>
            </a:r>
            <a:r>
              <a:rPr lang="en-US" dirty="0" err="1"/>
              <a:t>re.sub</a:t>
            </a:r>
            <a:r>
              <a:rPr lang="en-US" dirty="0"/>
              <a:t>(pattern, </a:t>
            </a:r>
            <a:r>
              <a:rPr lang="en-US" dirty="0" err="1"/>
              <a:t>repl</a:t>
            </a:r>
            <a:r>
              <a:rPr lang="en-US" dirty="0"/>
              <a:t>, string, max=0</a:t>
            </a:r>
            <a:r>
              <a:rPr lang="en-US" dirty="0" smtClean="0"/>
              <a:t>)</a:t>
            </a:r>
          </a:p>
          <a:p>
            <a:pPr lvl="0"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Example:</a:t>
            </a:r>
          </a:p>
          <a:p>
            <a:pPr lvl="0">
              <a:spcAft>
                <a:spcPts val="0"/>
              </a:spcAft>
              <a:buNone/>
            </a:pPr>
            <a:r>
              <a:rPr lang="en-US" sz="1000" dirty="0" smtClean="0"/>
              <a:t>import </a:t>
            </a:r>
            <a:r>
              <a:rPr lang="en-US" sz="1000" dirty="0"/>
              <a:t>re</a:t>
            </a:r>
          </a:p>
          <a:p>
            <a:pPr lvl="0">
              <a:spcAft>
                <a:spcPts val="0"/>
              </a:spcAft>
              <a:buNone/>
            </a:pPr>
            <a:endParaRPr lang="en-US" sz="1000" dirty="0"/>
          </a:p>
          <a:p>
            <a:pPr lvl="0">
              <a:spcAft>
                <a:spcPts val="0"/>
              </a:spcAft>
              <a:buNone/>
            </a:pPr>
            <a:r>
              <a:rPr lang="en-US" sz="1000" dirty="0"/>
              <a:t>line = "This is </a:t>
            </a:r>
            <a:r>
              <a:rPr lang="en-US" sz="1000" dirty="0" err="1"/>
              <a:t>Learnbay</a:t>
            </a:r>
            <a:r>
              <a:rPr lang="en-US" sz="1000" dirty="0"/>
              <a:t> Class";</a:t>
            </a:r>
          </a:p>
          <a:p>
            <a:pPr lvl="0">
              <a:spcAft>
                <a:spcPts val="0"/>
              </a:spcAft>
              <a:buNone/>
            </a:pPr>
            <a:endParaRPr lang="en-US" sz="1000" dirty="0"/>
          </a:p>
          <a:p>
            <a:pPr lvl="0">
              <a:spcAft>
                <a:spcPts val="0"/>
              </a:spcAft>
              <a:buNone/>
            </a:pPr>
            <a:r>
              <a:rPr lang="en-US" sz="1000" dirty="0" err="1"/>
              <a:t>tmp</a:t>
            </a:r>
            <a:r>
              <a:rPr lang="en-US" sz="1000" dirty="0"/>
              <a:t> = </a:t>
            </a:r>
            <a:r>
              <a:rPr lang="en-US" sz="1000" dirty="0" err="1"/>
              <a:t>re.sub</a:t>
            </a:r>
            <a:r>
              <a:rPr lang="en-US" sz="1000" dirty="0"/>
              <a:t>(</a:t>
            </a:r>
            <a:r>
              <a:rPr lang="en-US" sz="1000" dirty="0" err="1"/>
              <a:t>r'Learnbay</a:t>
            </a:r>
            <a:r>
              <a:rPr lang="en-US" sz="1000" dirty="0"/>
              <a:t>', "LB", line);</a:t>
            </a:r>
          </a:p>
          <a:p>
            <a:pPr lvl="0">
              <a:spcAft>
                <a:spcPts val="0"/>
              </a:spcAft>
              <a:buNone/>
            </a:pPr>
            <a:r>
              <a:rPr lang="en-US" sz="1000" dirty="0"/>
              <a:t>print </a:t>
            </a:r>
            <a:r>
              <a:rPr lang="en-US" sz="1000" dirty="0" err="1"/>
              <a:t>tmp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Meta and literal characters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9338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Followings are meta characters: </a:t>
            </a:r>
            <a:r>
              <a:rPr lang="en-US" b="1" dirty="0" smtClean="0"/>
              <a:t>+ </a:t>
            </a:r>
            <a:r>
              <a:rPr lang="en-US" b="1" dirty="0"/>
              <a:t>? . * ^ $ ( ) [ ] { } | </a:t>
            </a:r>
            <a:r>
              <a:rPr lang="en-US" b="1" dirty="0" smtClean="0"/>
              <a:t>\</a:t>
            </a:r>
            <a:endParaRPr lang="en-US" dirty="0" smtClean="0"/>
          </a:p>
          <a:p>
            <a:pPr lvl="0">
              <a:buNone/>
            </a:pPr>
            <a:r>
              <a:rPr lang="en-US" dirty="0"/>
              <a:t>Except </a:t>
            </a:r>
            <a:r>
              <a:rPr lang="en-US" dirty="0" smtClean="0"/>
              <a:t>above characters, all </a:t>
            </a:r>
            <a:r>
              <a:rPr lang="en-US" dirty="0"/>
              <a:t>characters match </a:t>
            </a:r>
            <a:r>
              <a:rPr lang="en-US" dirty="0" smtClean="0"/>
              <a:t>themselves.</a:t>
            </a:r>
            <a:endParaRPr lang="en-US" dirty="0"/>
          </a:p>
          <a:p>
            <a:pPr lvl="0">
              <a:buNone/>
            </a:pPr>
            <a:r>
              <a:rPr lang="en-US" dirty="0" smtClean="0"/>
              <a:t>To make them available for match, we need to convert them to </a:t>
            </a:r>
            <a:r>
              <a:rPr lang="en-US" dirty="0" smtClean="0">
                <a:solidFill>
                  <a:srgbClr val="FFC000"/>
                </a:solidFill>
              </a:rPr>
              <a:t>literal characters </a:t>
            </a:r>
            <a:r>
              <a:rPr lang="en-US" dirty="0" smtClean="0"/>
              <a:t>by using backward slash followed by meta character.</a:t>
            </a:r>
          </a:p>
          <a:p>
            <a:pPr lvl="0">
              <a:buNone/>
            </a:pPr>
            <a:r>
              <a:rPr lang="en-US" dirty="0" smtClean="0"/>
              <a:t>e.g. </a:t>
            </a:r>
            <a:r>
              <a:rPr lang="en-US" dirty="0" smtClean="0">
                <a:solidFill>
                  <a:srgbClr val="FFC000"/>
                </a:solidFill>
              </a:rPr>
              <a:t>\+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C000"/>
                </a:solidFill>
              </a:rPr>
              <a:t>\?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C000"/>
                </a:solidFill>
              </a:rPr>
              <a:t>\* </a:t>
            </a:r>
            <a:r>
              <a:rPr lang="en-US" dirty="0" smtClean="0"/>
              <a:t>etc.</a:t>
            </a:r>
            <a:endParaRPr lang="en-US" dirty="0"/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/>
              <a:t>import re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endParaRPr lang="en-US" sz="900" dirty="0"/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/>
              <a:t>line = "This is </a:t>
            </a:r>
            <a:r>
              <a:rPr lang="en-US" sz="900" dirty="0" err="1"/>
              <a:t>Learnbay</a:t>
            </a:r>
            <a:r>
              <a:rPr lang="en-US" sz="900" dirty="0"/>
              <a:t> + Class";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endParaRPr lang="en-US" sz="900" dirty="0"/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 err="1"/>
              <a:t>searchObj</a:t>
            </a:r>
            <a:r>
              <a:rPr lang="en-US" sz="900" dirty="0"/>
              <a:t> = </a:t>
            </a:r>
            <a:r>
              <a:rPr lang="en-US" sz="900" dirty="0" err="1"/>
              <a:t>re.search</a:t>
            </a:r>
            <a:r>
              <a:rPr lang="en-US" sz="900" dirty="0"/>
              <a:t>( r'\+', </a:t>
            </a:r>
            <a:r>
              <a:rPr lang="en-US" sz="900" dirty="0" smtClean="0"/>
              <a:t>line)</a:t>
            </a:r>
            <a:endParaRPr lang="en-US" sz="900" dirty="0"/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/>
              <a:t>if </a:t>
            </a:r>
            <a:r>
              <a:rPr lang="en-US" sz="900" dirty="0" err="1"/>
              <a:t>searchObj</a:t>
            </a:r>
            <a:r>
              <a:rPr lang="en-US" sz="900" dirty="0"/>
              <a:t>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/>
              <a:t>   print "search --&gt; </a:t>
            </a:r>
            <a:r>
              <a:rPr lang="en-US" sz="900" dirty="0" err="1"/>
              <a:t>searchObj.group</a:t>
            </a:r>
            <a:r>
              <a:rPr lang="en-US" sz="900" dirty="0"/>
              <a:t>() : ", </a:t>
            </a:r>
            <a:r>
              <a:rPr lang="en-US" sz="900" dirty="0" err="1"/>
              <a:t>searchObj.group</a:t>
            </a:r>
            <a:r>
              <a:rPr lang="en-US" sz="900" dirty="0"/>
              <a:t>()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/>
              <a:t>else: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/>
              <a:t>   print "Nothing found!!"</a:t>
            </a:r>
            <a:endParaRPr 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b="1" dirty="0"/>
              <a:t>Regular Expression Modifiers: Option Flags</a:t>
            </a:r>
            <a:br>
              <a:rPr lang="en-US" b="1" dirty="0"/>
            </a:br>
            <a:endParaRPr lang="en"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290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By including option flags, we can control matching behaviour.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C000"/>
                </a:solidFill>
              </a:rPr>
              <a:t>Most used option flags are:  </a:t>
            </a:r>
          </a:p>
          <a:p>
            <a:pPr lvl="0">
              <a:buNone/>
            </a:pPr>
            <a:r>
              <a:rPr lang="en-US" b="1" dirty="0" err="1" smtClean="0">
                <a:solidFill>
                  <a:srgbClr val="FFC000"/>
                </a:solidFill>
              </a:rPr>
              <a:t>re.I</a:t>
            </a:r>
            <a:r>
              <a:rPr lang="en-US" b="1" dirty="0"/>
              <a:t>: </a:t>
            </a:r>
            <a:r>
              <a:rPr lang="en-US" sz="1200" b="1" dirty="0"/>
              <a:t>Performs case-insensitive </a:t>
            </a:r>
            <a:r>
              <a:rPr lang="en-US" sz="1200" b="1" dirty="0" smtClean="0"/>
              <a:t>matching.</a:t>
            </a:r>
          </a:p>
          <a:p>
            <a:pPr lvl="0">
              <a:buNone/>
            </a:pPr>
            <a:r>
              <a:rPr lang="en-US" b="1" dirty="0" err="1" smtClean="0">
                <a:solidFill>
                  <a:srgbClr val="FFC000"/>
                </a:solidFill>
              </a:rPr>
              <a:t>re.S</a:t>
            </a:r>
            <a:r>
              <a:rPr lang="en-US" b="1" dirty="0"/>
              <a:t>: </a:t>
            </a:r>
            <a:r>
              <a:rPr lang="en-US" sz="1200" b="1" dirty="0"/>
              <a:t>Makes a period (dot) match any character, including a newline</a:t>
            </a:r>
            <a:r>
              <a:rPr lang="en-US" sz="1200" b="1" dirty="0" smtClean="0"/>
              <a:t>.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/>
              <a:t>import re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endParaRPr lang="en-US" sz="900" dirty="0"/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/>
              <a:t>line = "This is </a:t>
            </a:r>
            <a:r>
              <a:rPr lang="en-US" sz="900" dirty="0" err="1"/>
              <a:t>Learnbay</a:t>
            </a:r>
            <a:r>
              <a:rPr lang="en-US" sz="900" dirty="0"/>
              <a:t> + </a:t>
            </a:r>
            <a:r>
              <a:rPr lang="en-US" sz="900" dirty="0" smtClean="0"/>
              <a:t>CLASS\n";</a:t>
            </a:r>
            <a:endParaRPr lang="en-US" sz="900" dirty="0"/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endParaRPr lang="en-US" sz="900" dirty="0"/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 err="1"/>
              <a:t>searchObj</a:t>
            </a:r>
            <a:r>
              <a:rPr lang="en-US" sz="900" dirty="0"/>
              <a:t> = </a:t>
            </a:r>
            <a:r>
              <a:rPr lang="en-US" sz="900" dirty="0" err="1"/>
              <a:t>re.search</a:t>
            </a:r>
            <a:r>
              <a:rPr lang="en-US" sz="900" dirty="0"/>
              <a:t>( </a:t>
            </a:r>
            <a:r>
              <a:rPr lang="en-US" sz="900" dirty="0" err="1" smtClean="0"/>
              <a:t>r'class</a:t>
            </a:r>
            <a:r>
              <a:rPr lang="en-US" sz="900" dirty="0" smtClean="0"/>
              <a:t>.', </a:t>
            </a:r>
            <a:r>
              <a:rPr lang="en-US" sz="900" dirty="0" err="1" smtClean="0"/>
              <a:t>line,re.I|re.S</a:t>
            </a:r>
            <a:r>
              <a:rPr lang="en-US" sz="900" dirty="0" smtClean="0"/>
              <a:t>)</a:t>
            </a:r>
            <a:endParaRPr lang="en-US" sz="900" dirty="0"/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/>
              <a:t>if </a:t>
            </a:r>
            <a:r>
              <a:rPr lang="en-US" sz="900" dirty="0" err="1"/>
              <a:t>searchObj</a:t>
            </a:r>
            <a:r>
              <a:rPr lang="en-US" sz="900" dirty="0"/>
              <a:t>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/>
              <a:t>   print "search --&gt; </a:t>
            </a:r>
            <a:r>
              <a:rPr lang="en-US" sz="900" dirty="0" err="1"/>
              <a:t>searchObj.group</a:t>
            </a:r>
            <a:r>
              <a:rPr lang="en-US" sz="900" dirty="0"/>
              <a:t>() : ", </a:t>
            </a:r>
            <a:r>
              <a:rPr lang="en-US" sz="900" dirty="0" err="1"/>
              <a:t>searchObj.group</a:t>
            </a:r>
            <a:r>
              <a:rPr lang="en-US" sz="900" dirty="0"/>
              <a:t>()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/>
              <a:t>else: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/>
              <a:t>   print "Nothing found!!"</a:t>
            </a:r>
          </a:p>
          <a:p>
            <a:pPr lvl="0">
              <a:buNone/>
            </a:pPr>
            <a:endParaRPr lang="en" dirty="0">
              <a:hlinkClick r:id="rId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b="1" dirty="0" smtClean="0"/>
              <a:t>Patterns &amp; descriptions: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04775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^ </a:t>
            </a:r>
            <a:r>
              <a:rPr lang="en-US" sz="1200" dirty="0" smtClean="0">
                <a:solidFill>
                  <a:schemeClr val="tx1"/>
                </a:solidFill>
              </a:rPr>
              <a:t>:	Matches </a:t>
            </a:r>
            <a:r>
              <a:rPr lang="en-US" sz="1200" dirty="0">
                <a:solidFill>
                  <a:schemeClr val="tx1"/>
                </a:solidFill>
              </a:rPr>
              <a:t>beginning of line.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$ :	Matches </a:t>
            </a:r>
            <a:r>
              <a:rPr lang="en-US" sz="1200" dirty="0">
                <a:solidFill>
                  <a:schemeClr val="tx1"/>
                </a:solidFill>
              </a:rPr>
              <a:t>end of line.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.  :	Matches </a:t>
            </a:r>
            <a:r>
              <a:rPr lang="en-US" sz="1200" dirty="0">
                <a:solidFill>
                  <a:schemeClr val="tx1"/>
                </a:solidFill>
              </a:rPr>
              <a:t>any single character except newline. Using </a:t>
            </a:r>
            <a:r>
              <a:rPr lang="en-US" sz="1200" b="1" dirty="0" err="1" smtClean="0">
                <a:solidFill>
                  <a:schemeClr val="tx1"/>
                </a:solidFill>
              </a:rPr>
              <a:t>re.</a:t>
            </a:r>
            <a:r>
              <a:rPr lang="en-US" sz="1200" b="1" i="1" dirty="0" err="1" smtClean="0">
                <a:solidFill>
                  <a:schemeClr val="tx1"/>
                </a:solidFill>
              </a:rPr>
              <a:t>DOTALL</a:t>
            </a:r>
            <a:r>
              <a:rPr lang="en-US" sz="1200" b="1" i="1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or </a:t>
            </a:r>
            <a:r>
              <a:rPr lang="en-US" sz="1200" b="1" i="1" dirty="0" err="1" smtClean="0">
                <a:solidFill>
                  <a:schemeClr val="tx1"/>
                </a:solidFill>
              </a:rPr>
              <a:t>re.S</a:t>
            </a:r>
            <a:r>
              <a:rPr lang="en-US" sz="1200" dirty="0" smtClean="0">
                <a:solidFill>
                  <a:schemeClr val="tx1"/>
                </a:solidFill>
              </a:rPr>
              <a:t> flag </a:t>
            </a:r>
            <a:r>
              <a:rPr lang="en-US" sz="1200" dirty="0" smtClean="0">
                <a:solidFill>
                  <a:schemeClr val="tx1"/>
                </a:solidFill>
              </a:rPr>
              <a:t>allows </a:t>
            </a:r>
            <a:r>
              <a:rPr lang="en-US" sz="1200" dirty="0">
                <a:solidFill>
                  <a:schemeClr val="tx1"/>
                </a:solidFill>
              </a:rPr>
              <a:t>it to match newline as well.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[…]: 	Matches </a:t>
            </a:r>
            <a:r>
              <a:rPr lang="en-US" sz="1200" dirty="0">
                <a:solidFill>
                  <a:schemeClr val="tx1"/>
                </a:solidFill>
              </a:rPr>
              <a:t>any single character in brackets.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[^…]: 	Matches </a:t>
            </a:r>
            <a:r>
              <a:rPr lang="en-US" sz="1200" dirty="0">
                <a:solidFill>
                  <a:schemeClr val="tx1"/>
                </a:solidFill>
              </a:rPr>
              <a:t>any single character not in brackets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* :	Matches </a:t>
            </a:r>
            <a:r>
              <a:rPr lang="en-US" sz="1200" dirty="0">
                <a:solidFill>
                  <a:schemeClr val="tx1"/>
                </a:solidFill>
              </a:rPr>
              <a:t>0 or more occurrences of preceding expression.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+ :	Matches </a:t>
            </a:r>
            <a:r>
              <a:rPr lang="en-US" sz="1200" dirty="0">
                <a:solidFill>
                  <a:schemeClr val="tx1"/>
                </a:solidFill>
              </a:rPr>
              <a:t>1 or more occurrence of preceding expression.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? :	Matches </a:t>
            </a:r>
            <a:r>
              <a:rPr lang="en-US" sz="1200" dirty="0">
                <a:solidFill>
                  <a:schemeClr val="tx1"/>
                </a:solidFill>
              </a:rPr>
              <a:t>0 or 1 occurrence of preceding expression</a:t>
            </a:r>
            <a:r>
              <a:rPr lang="en-US" sz="1200" dirty="0" smtClean="0">
                <a:solidFill>
                  <a:schemeClr val="tx1"/>
                </a:solidFill>
              </a:rPr>
              <a:t>.	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{n} :	Matches </a:t>
            </a:r>
            <a:r>
              <a:rPr lang="en-US" sz="1200" dirty="0">
                <a:solidFill>
                  <a:schemeClr val="tx1"/>
                </a:solidFill>
              </a:rPr>
              <a:t>exactly n number of occurrences of preceding expression.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{n,} :	Matches </a:t>
            </a:r>
            <a:r>
              <a:rPr lang="en-US" sz="1200" dirty="0">
                <a:solidFill>
                  <a:schemeClr val="tx1"/>
                </a:solidFill>
              </a:rPr>
              <a:t>n or more occurrences of preceding expression.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{</a:t>
            </a:r>
            <a:r>
              <a:rPr lang="en-US" sz="1200" dirty="0" err="1" smtClean="0">
                <a:solidFill>
                  <a:schemeClr val="tx1"/>
                </a:solidFill>
              </a:rPr>
              <a:t>n,m</a:t>
            </a:r>
            <a:r>
              <a:rPr lang="en-US" sz="1200" dirty="0" smtClean="0">
                <a:solidFill>
                  <a:schemeClr val="tx1"/>
                </a:solidFill>
              </a:rPr>
              <a:t>} :	Matches </a:t>
            </a:r>
            <a:r>
              <a:rPr lang="en-US" sz="1200" dirty="0">
                <a:solidFill>
                  <a:schemeClr val="tx1"/>
                </a:solidFill>
              </a:rPr>
              <a:t>at least n and at most m occurrences of preceding expression.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a|b</a:t>
            </a:r>
            <a:r>
              <a:rPr lang="en-US" sz="1200" dirty="0" smtClean="0">
                <a:solidFill>
                  <a:schemeClr val="tx1"/>
                </a:solidFill>
              </a:rPr>
              <a:t> :	Matches </a:t>
            </a:r>
            <a:r>
              <a:rPr lang="en-US" sz="1200" dirty="0">
                <a:solidFill>
                  <a:schemeClr val="tx1"/>
                </a:solidFill>
              </a:rPr>
              <a:t>either a or b.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(&lt;grouping&gt;) :</a:t>
            </a:r>
            <a:r>
              <a:rPr lang="en-US" sz="1200" dirty="0">
                <a:solidFill>
                  <a:schemeClr val="tx1"/>
                </a:solidFill>
              </a:rPr>
              <a:t>Groups regular expressions and remembers matched text.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\w :	Matches </a:t>
            </a:r>
            <a:r>
              <a:rPr lang="en-US" sz="1200" dirty="0">
                <a:solidFill>
                  <a:schemeClr val="tx1"/>
                </a:solidFill>
              </a:rPr>
              <a:t>word characters.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\W : 	Matches </a:t>
            </a:r>
            <a:r>
              <a:rPr lang="en-US" sz="1200" dirty="0" err="1">
                <a:solidFill>
                  <a:schemeClr val="tx1"/>
                </a:solidFill>
              </a:rPr>
              <a:t>nonword</a:t>
            </a:r>
            <a:r>
              <a:rPr lang="en-US" sz="1200" dirty="0">
                <a:solidFill>
                  <a:schemeClr val="tx1"/>
                </a:solidFill>
              </a:rPr>
              <a:t> characters.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\s :	Matches </a:t>
            </a:r>
            <a:r>
              <a:rPr lang="en-US" sz="1200" dirty="0">
                <a:solidFill>
                  <a:schemeClr val="tx1"/>
                </a:solidFill>
              </a:rPr>
              <a:t>whitespace. Equivalent to [\t\n\r\f].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\S :	Matches </a:t>
            </a:r>
            <a:r>
              <a:rPr lang="en-US" sz="1200" dirty="0" err="1">
                <a:solidFill>
                  <a:schemeClr val="tx1"/>
                </a:solidFill>
              </a:rPr>
              <a:t>nonwhitespace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\d : 	Matches </a:t>
            </a:r>
            <a:r>
              <a:rPr lang="en-US" sz="1200" dirty="0">
                <a:solidFill>
                  <a:schemeClr val="tx1"/>
                </a:solidFill>
              </a:rPr>
              <a:t>digits. Equivalent to [0-9].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\D :	Matches </a:t>
            </a:r>
            <a:r>
              <a:rPr lang="en-US" sz="1200" dirty="0" err="1">
                <a:solidFill>
                  <a:schemeClr val="tx1"/>
                </a:solidFill>
              </a:rPr>
              <a:t>nondigits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\1…\</a:t>
            </a:r>
            <a:r>
              <a:rPr lang="en-US" sz="1200" dirty="0" err="1" smtClean="0">
                <a:solidFill>
                  <a:schemeClr val="tx1"/>
                </a:solidFill>
              </a:rPr>
              <a:t>nn</a:t>
            </a:r>
            <a:r>
              <a:rPr lang="en-US" sz="1200" dirty="0" smtClean="0">
                <a:solidFill>
                  <a:schemeClr val="tx1"/>
                </a:solidFill>
              </a:rPr>
              <a:t>	Back referencing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34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b="1" dirty="0" smtClean="0"/>
              <a:t>Greedy &amp; non-greedy option: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777478"/>
            <a:ext cx="8305800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.* </a:t>
            </a:r>
            <a:r>
              <a:rPr lang="en-US" dirty="0" smtClean="0">
                <a:solidFill>
                  <a:schemeClr val="tx1"/>
                </a:solidFill>
              </a:rPr>
              <a:t>     : Greedy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.*?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Non Greedy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Example:</a:t>
            </a:r>
          </a:p>
          <a:p>
            <a:r>
              <a:rPr lang="en-US" sz="1050" dirty="0">
                <a:solidFill>
                  <a:schemeClr val="tx1"/>
                </a:solidFill>
              </a:rPr>
              <a:t>import </a:t>
            </a:r>
            <a:r>
              <a:rPr lang="en-US" sz="1050" dirty="0" smtClean="0">
                <a:solidFill>
                  <a:schemeClr val="tx1"/>
                </a:solidFill>
              </a:rPr>
              <a:t>re</a:t>
            </a: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line = "This is </a:t>
            </a:r>
            <a:r>
              <a:rPr lang="en-US" sz="1050" dirty="0" err="1">
                <a:solidFill>
                  <a:schemeClr val="tx1"/>
                </a:solidFill>
              </a:rPr>
              <a:t>Learnbay</a:t>
            </a:r>
            <a:r>
              <a:rPr lang="en-US" sz="1050" dirty="0">
                <a:solidFill>
                  <a:schemeClr val="tx1"/>
                </a:solidFill>
              </a:rPr>
              <a:t> class1 class2 class3</a:t>
            </a:r>
            <a:r>
              <a:rPr lang="en-US" sz="1050" dirty="0" smtClean="0">
                <a:solidFill>
                  <a:schemeClr val="tx1"/>
                </a:solidFill>
              </a:rPr>
              <a:t>";</a:t>
            </a: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 err="1">
                <a:solidFill>
                  <a:schemeClr val="tx1"/>
                </a:solidFill>
              </a:rPr>
              <a:t>searchObj</a:t>
            </a:r>
            <a:r>
              <a:rPr lang="en-US" sz="1050" dirty="0">
                <a:solidFill>
                  <a:schemeClr val="tx1"/>
                </a:solidFill>
              </a:rPr>
              <a:t> = </a:t>
            </a:r>
            <a:r>
              <a:rPr lang="en-US" sz="1050" dirty="0" err="1">
                <a:solidFill>
                  <a:schemeClr val="tx1"/>
                </a:solidFill>
              </a:rPr>
              <a:t>re.search</a:t>
            </a:r>
            <a:r>
              <a:rPr lang="en-US" sz="1050" dirty="0">
                <a:solidFill>
                  <a:schemeClr val="tx1"/>
                </a:solidFill>
              </a:rPr>
              <a:t>( r'</a:t>
            </a:r>
            <a:r>
              <a:rPr lang="en-US" sz="1050" dirty="0">
                <a:solidFill>
                  <a:srgbClr val="FFC000"/>
                </a:solidFill>
              </a:rPr>
              <a:t>(</a:t>
            </a:r>
            <a:r>
              <a:rPr lang="en-US" sz="1050" dirty="0" smtClean="0">
                <a:solidFill>
                  <a:srgbClr val="FFC000"/>
                </a:solidFill>
              </a:rPr>
              <a:t>class[0-9]).*</a:t>
            </a:r>
            <a:r>
              <a:rPr lang="en-US" sz="1050" dirty="0" smtClean="0">
                <a:solidFill>
                  <a:schemeClr val="tx1"/>
                </a:solidFill>
              </a:rPr>
              <a:t>', </a:t>
            </a:r>
            <a:r>
              <a:rPr lang="en-US" sz="1050" dirty="0">
                <a:solidFill>
                  <a:schemeClr val="tx1"/>
                </a:solidFill>
              </a:rPr>
              <a:t>line)</a:t>
            </a:r>
          </a:p>
          <a:p>
            <a:r>
              <a:rPr lang="en-US" sz="1050" dirty="0">
                <a:solidFill>
                  <a:schemeClr val="tx1"/>
                </a:solidFill>
              </a:rPr>
              <a:t>if </a:t>
            </a:r>
            <a:r>
              <a:rPr lang="en-US" sz="1050" dirty="0" err="1">
                <a:solidFill>
                  <a:schemeClr val="tx1"/>
                </a:solidFill>
              </a:rPr>
              <a:t>searchObj</a:t>
            </a:r>
            <a:r>
              <a:rPr lang="en-US" sz="1050" dirty="0">
                <a:solidFill>
                  <a:schemeClr val="tx1"/>
                </a:solidFill>
              </a:rPr>
              <a:t>: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print "search --&gt; </a:t>
            </a:r>
            <a:r>
              <a:rPr lang="en-US" sz="1050" dirty="0" err="1">
                <a:solidFill>
                  <a:schemeClr val="tx1"/>
                </a:solidFill>
              </a:rPr>
              <a:t>searchObj.group</a:t>
            </a:r>
            <a:r>
              <a:rPr lang="en-US" sz="1050" dirty="0">
                <a:solidFill>
                  <a:schemeClr val="tx1"/>
                </a:solidFill>
              </a:rPr>
              <a:t>() : ", </a:t>
            </a:r>
            <a:r>
              <a:rPr lang="en-US" sz="1050" dirty="0" err="1">
                <a:solidFill>
                  <a:schemeClr val="tx1"/>
                </a:solidFill>
              </a:rPr>
              <a:t>searchObj.group</a:t>
            </a:r>
            <a:r>
              <a:rPr lang="en-US" sz="1050" dirty="0">
                <a:solidFill>
                  <a:schemeClr val="tx1"/>
                </a:solidFill>
              </a:rPr>
              <a:t>()</a:t>
            </a:r>
          </a:p>
          <a:p>
            <a:r>
              <a:rPr lang="en-US" sz="1050" dirty="0">
                <a:solidFill>
                  <a:schemeClr val="tx1"/>
                </a:solidFill>
              </a:rPr>
              <a:t>else: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print "Nothing found!!"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Output</a:t>
            </a:r>
            <a:r>
              <a:rPr lang="en-US" b="1" dirty="0">
                <a:solidFill>
                  <a:srgbClr val="00B050"/>
                </a:solidFill>
              </a:rPr>
              <a:t>: class1 class2 class3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import re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line = "This is </a:t>
            </a:r>
            <a:r>
              <a:rPr lang="en-US" sz="1000" dirty="0" err="1">
                <a:solidFill>
                  <a:schemeClr val="tx1"/>
                </a:solidFill>
              </a:rPr>
              <a:t>Learnbay</a:t>
            </a:r>
            <a:r>
              <a:rPr lang="en-US" sz="1000" dirty="0">
                <a:solidFill>
                  <a:schemeClr val="tx1"/>
                </a:solidFill>
              </a:rPr>
              <a:t> class1 class2 class3";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searchObj</a:t>
            </a:r>
            <a:r>
              <a:rPr lang="en-US" sz="1000" dirty="0">
                <a:solidFill>
                  <a:schemeClr val="tx1"/>
                </a:solidFill>
              </a:rPr>
              <a:t> = </a:t>
            </a:r>
            <a:r>
              <a:rPr lang="en-US" sz="1000" dirty="0" err="1">
                <a:solidFill>
                  <a:schemeClr val="tx1"/>
                </a:solidFill>
              </a:rPr>
              <a:t>re.search</a:t>
            </a:r>
            <a:r>
              <a:rPr lang="en-US" sz="1000" dirty="0">
                <a:solidFill>
                  <a:schemeClr val="tx1"/>
                </a:solidFill>
              </a:rPr>
              <a:t>( r'</a:t>
            </a:r>
            <a:r>
              <a:rPr lang="en-US" sz="1000" dirty="0">
                <a:solidFill>
                  <a:srgbClr val="FFC000"/>
                </a:solidFill>
              </a:rPr>
              <a:t>(</a:t>
            </a:r>
            <a:r>
              <a:rPr lang="en-US" sz="1000" dirty="0" smtClean="0">
                <a:solidFill>
                  <a:srgbClr val="FFC000"/>
                </a:solidFill>
              </a:rPr>
              <a:t>class[0-9]).*?</a:t>
            </a:r>
            <a:r>
              <a:rPr lang="en-US" sz="1000" dirty="0" smtClean="0">
                <a:solidFill>
                  <a:schemeClr val="tx1"/>
                </a:solidFill>
              </a:rPr>
              <a:t>', </a:t>
            </a:r>
            <a:r>
              <a:rPr lang="en-US" sz="1000" dirty="0">
                <a:solidFill>
                  <a:schemeClr val="tx1"/>
                </a:solidFill>
              </a:rPr>
              <a:t>line)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if </a:t>
            </a:r>
            <a:r>
              <a:rPr lang="en-US" sz="1000" dirty="0" err="1">
                <a:solidFill>
                  <a:schemeClr val="tx1"/>
                </a:solidFill>
              </a:rPr>
              <a:t>searchObj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print "search --&gt; </a:t>
            </a:r>
            <a:r>
              <a:rPr lang="en-US" sz="1000" dirty="0" err="1">
                <a:solidFill>
                  <a:schemeClr val="tx1"/>
                </a:solidFill>
              </a:rPr>
              <a:t>searchObj.group</a:t>
            </a:r>
            <a:r>
              <a:rPr lang="en-US" sz="1000" dirty="0">
                <a:solidFill>
                  <a:schemeClr val="tx1"/>
                </a:solidFill>
              </a:rPr>
              <a:t>() : ", </a:t>
            </a:r>
            <a:r>
              <a:rPr lang="en-US" sz="1000" dirty="0" err="1">
                <a:solidFill>
                  <a:schemeClr val="tx1"/>
                </a:solidFill>
              </a:rPr>
              <a:t>searchObj.group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>
                <a:solidFill>
                  <a:schemeClr val="tx1"/>
                </a:solidFill>
              </a:rPr>
              <a:t>else: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print "Nothing found!!"</a:t>
            </a:r>
          </a:p>
          <a:p>
            <a:r>
              <a:rPr lang="en-US" b="1" dirty="0">
                <a:solidFill>
                  <a:srgbClr val="00B050"/>
                </a:solidFill>
              </a:rPr>
              <a:t>Output: </a:t>
            </a:r>
            <a:r>
              <a:rPr lang="en-US" b="1" dirty="0" smtClean="0">
                <a:solidFill>
                  <a:srgbClr val="00B050"/>
                </a:solidFill>
              </a:rPr>
              <a:t>class1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0" y="1352550"/>
            <a:ext cx="2743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C000"/>
                </a:solidFill>
              </a:rPr>
              <a:t>BACK REFERENCING: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import </a:t>
            </a:r>
            <a:r>
              <a:rPr lang="en-US" sz="1000" dirty="0">
                <a:solidFill>
                  <a:schemeClr val="tx1"/>
                </a:solidFill>
              </a:rPr>
              <a:t>re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line </a:t>
            </a:r>
            <a:r>
              <a:rPr lang="en-US" sz="1000" dirty="0">
                <a:solidFill>
                  <a:schemeClr val="tx1"/>
                </a:solidFill>
              </a:rPr>
              <a:t>= "123123123123"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srchObj</a:t>
            </a:r>
            <a:r>
              <a:rPr lang="en-US" sz="1000" dirty="0">
                <a:solidFill>
                  <a:schemeClr val="tx1"/>
                </a:solidFill>
              </a:rPr>
              <a:t> = </a:t>
            </a:r>
            <a:r>
              <a:rPr lang="en-US" sz="1000" dirty="0" err="1">
                <a:solidFill>
                  <a:schemeClr val="tx1"/>
                </a:solidFill>
              </a:rPr>
              <a:t>re.search</a:t>
            </a:r>
            <a:r>
              <a:rPr lang="en-US" sz="1000" dirty="0">
                <a:solidFill>
                  <a:schemeClr val="tx1"/>
                </a:solidFill>
              </a:rPr>
              <a:t>("(\d\d\d)\\1",line)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if </a:t>
            </a:r>
            <a:r>
              <a:rPr lang="en-US" sz="1000" dirty="0" err="1">
                <a:solidFill>
                  <a:schemeClr val="tx1"/>
                </a:solidFill>
              </a:rPr>
              <a:t>srchObj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print line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print </a:t>
            </a:r>
            <a:r>
              <a:rPr lang="en-US" sz="1000" dirty="0" err="1">
                <a:solidFill>
                  <a:schemeClr val="tx1"/>
                </a:solidFill>
              </a:rPr>
              <a:t>srchObj.group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530</Words>
  <Application>Microsoft Office PowerPoint</Application>
  <PresentationFormat>On-screen Show (16:9)</PresentationFormat>
  <Paragraphs>113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Dark</vt:lpstr>
      <vt:lpstr>Regular Expression</vt:lpstr>
      <vt:lpstr>Definition </vt:lpstr>
      <vt:lpstr>Match V/s Search </vt:lpstr>
      <vt:lpstr>Search and Replace </vt:lpstr>
      <vt:lpstr>Meta and literal characters</vt:lpstr>
      <vt:lpstr>Regular Expression Modifiers: Option Flags </vt:lpstr>
      <vt:lpstr>Patterns &amp; descriptions:</vt:lpstr>
      <vt:lpstr>Greedy &amp; non-greedy option: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cp:lastModifiedBy>Soni, Pankaj</cp:lastModifiedBy>
  <cp:revision>37</cp:revision>
  <dcterms:modified xsi:type="dcterms:W3CDTF">2017-12-24T03:50:46Z</dcterms:modified>
</cp:coreProperties>
</file>