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  <p:sldId id="265" r:id="rId13"/>
    <p:sldId id="262" r:id="rId14"/>
    <p:sldId id="269" r:id="rId15"/>
    <p:sldId id="270" r:id="rId16"/>
    <p:sldId id="271" r:id="rId17"/>
    <p:sldId id="273" r:id="rId18"/>
    <p:sldId id="275" r:id="rId19"/>
    <p:sldId id="277" r:id="rId20"/>
    <p:sldId id="276" r:id="rId21"/>
    <p:sldId id="278" r:id="rId22"/>
    <p:sldId id="274" r:id="rId23"/>
    <p:sldId id="279" r:id="rId24"/>
    <p:sldId id="287" r:id="rId25"/>
    <p:sldId id="280" r:id="rId26"/>
    <p:sldId id="282" r:id="rId27"/>
    <p:sldId id="283" r:id="rId28"/>
    <p:sldId id="288" r:id="rId29"/>
    <p:sldId id="284" r:id="rId30"/>
    <p:sldId id="289" r:id="rId31"/>
    <p:sldId id="286" r:id="rId32"/>
  </p:sldIdLst>
  <p:sldSz cx="12192000" cy="6858000"/>
  <p:notesSz cx="6858000" cy="9144000"/>
  <p:embeddedFontLst>
    <p:embeddedFont>
      <p:font typeface="Cambria Math" panose="02040503050406030204" pitchFamily="18" charset="0"/>
      <p:regular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636" autoAdjust="0"/>
  </p:normalViewPr>
  <p:slideViewPr>
    <p:cSldViewPr snapToGrid="0">
      <p:cViewPr varScale="1">
        <p:scale>
          <a:sx n="92" d="100"/>
          <a:sy n="92" d="100"/>
        </p:scale>
        <p:origin x="13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DA688-F9BB-493D-A684-908D1D6A2447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66B0B-FFFF-4A6F-9054-4FD53B5F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339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66B0B-FFFF-4A6F-9054-4FD53B5FE11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62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74DF9-C4B5-7AC7-71A7-D901E5CEA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A618A3A-E5FA-A9A5-56DF-5449B79B45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1E73FE5-3A94-1730-9F24-19B494B604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시간에 따른 </a:t>
            </a:r>
            <a:r>
              <a:rPr lang="en-US" altLang="ko-KR" dirty="0"/>
              <a:t>phi</a:t>
            </a:r>
            <a:r>
              <a:rPr lang="ko-KR" altLang="en-US" dirty="0"/>
              <a:t>값을 저장할 리스트 초기화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초기 조건 </a:t>
            </a:r>
            <a:r>
              <a:rPr lang="en-US" altLang="ko-KR" dirty="0"/>
              <a:t>phi</a:t>
            </a:r>
            <a:r>
              <a:rPr lang="ko-KR" altLang="en-US" dirty="0"/>
              <a:t>를 첫번째 요소로 넣음</a:t>
            </a:r>
            <a:r>
              <a:rPr lang="en-US" altLang="ko-KR" dirty="0"/>
              <a:t>. </a:t>
            </a:r>
            <a:r>
              <a:rPr lang="en-US" altLang="ko-KR" dirty="0" err="1"/>
              <a:t>Phi_list</a:t>
            </a:r>
            <a:r>
              <a:rPr lang="en-US" altLang="ko-KR" dirty="0"/>
              <a:t>[0] -&gt; </a:t>
            </a:r>
            <a:r>
              <a:rPr lang="ko-KR" altLang="en-US" dirty="0"/>
              <a:t>초기 상태</a:t>
            </a:r>
            <a:r>
              <a:rPr lang="en-US" altLang="ko-KR" dirty="0"/>
              <a:t>(t=0)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 err="1"/>
              <a:t>시각화할</a:t>
            </a:r>
            <a:r>
              <a:rPr lang="ko-KR" altLang="en-US" dirty="0"/>
              <a:t> 인덱스 리스트를 생성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For</a:t>
            </a:r>
            <a:r>
              <a:rPr lang="ko-KR" altLang="en-US" dirty="0"/>
              <a:t>문을 이용</a:t>
            </a:r>
            <a:r>
              <a:rPr lang="en-US" altLang="ko-KR" dirty="0"/>
              <a:t>. t=0</a:t>
            </a:r>
            <a:r>
              <a:rPr lang="ko-KR" altLang="en-US" dirty="0"/>
              <a:t>부터 </a:t>
            </a:r>
            <a:r>
              <a:rPr lang="en-US" altLang="ko-KR" dirty="0"/>
              <a:t>dt=0.01</a:t>
            </a:r>
            <a:r>
              <a:rPr lang="ko-KR" altLang="en-US" dirty="0"/>
              <a:t>로 </a:t>
            </a:r>
            <a:r>
              <a:rPr lang="en-US" altLang="ko-KR" dirty="0"/>
              <a:t>15</a:t>
            </a:r>
            <a:r>
              <a:rPr lang="ko-KR" altLang="en-US" dirty="0"/>
              <a:t>초까지 진행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우변 </a:t>
            </a:r>
            <a:r>
              <a:rPr lang="en-US" altLang="ko-KR" dirty="0"/>
              <a:t>R</a:t>
            </a:r>
            <a:r>
              <a:rPr lang="ko-KR" altLang="en-US" dirty="0"/>
              <a:t>을 계산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소스항</a:t>
            </a:r>
            <a:r>
              <a:rPr lang="en-US" altLang="ko-KR" dirty="0"/>
              <a:t>S</a:t>
            </a:r>
            <a:r>
              <a:rPr lang="ko-KR" altLang="en-US" dirty="0"/>
              <a:t>은 </a:t>
            </a:r>
            <a:r>
              <a:rPr lang="en-US" altLang="ko-KR" dirty="0" err="1"/>
              <a:t>x,y</a:t>
            </a:r>
            <a:r>
              <a:rPr lang="ko-KR" altLang="en-US" dirty="0"/>
              <a:t>에 관한 함수이므로</a:t>
            </a:r>
            <a:r>
              <a:rPr lang="en-US" altLang="ko-KR" dirty="0"/>
              <a:t>, </a:t>
            </a:r>
            <a:r>
              <a:rPr lang="ko-KR" altLang="en-US" dirty="0"/>
              <a:t>시간이 변해도 일정하므로</a:t>
            </a:r>
            <a:r>
              <a:rPr lang="en-US" altLang="ko-KR" dirty="0"/>
              <a:t>~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EFBE6D-8944-EB53-A847-54EBE7882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66B0B-FFFF-4A6F-9054-4FD53B5FE11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92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B75EE-10A6-9D4C-31AE-D8C47AFAD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D4E8432-5ED8-F99E-920D-9875FBD35B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0819DB9-989B-84FB-7AA9-A903282D3C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내부 격자를 꺼내 전치 후</a:t>
            </a:r>
            <a:r>
              <a:rPr lang="en-US" altLang="ko-KR" dirty="0"/>
              <a:t>, </a:t>
            </a:r>
            <a:r>
              <a:rPr lang="ko-KR" altLang="en-US" dirty="0"/>
              <a:t>첫 </a:t>
            </a:r>
            <a:r>
              <a:rPr lang="ko-KR" altLang="en-US" dirty="0" err="1"/>
              <a:t>번재</a:t>
            </a:r>
            <a:r>
              <a:rPr lang="ko-KR" altLang="en-US" dirty="0"/>
              <a:t> </a:t>
            </a:r>
            <a:r>
              <a:rPr lang="ko-KR" altLang="en-US" dirty="0" err="1"/>
              <a:t>행렬곱으로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방향 </a:t>
            </a:r>
            <a:r>
              <a:rPr lang="en-US" altLang="ko-KR" dirty="0"/>
              <a:t>implicit</a:t>
            </a:r>
            <a:r>
              <a:rPr lang="ko-KR" altLang="en-US" dirty="0"/>
              <a:t>하게 계산하고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다시 전치 후</a:t>
            </a:r>
            <a:r>
              <a:rPr lang="en-US" altLang="ko-KR" dirty="0"/>
              <a:t>, </a:t>
            </a:r>
            <a:r>
              <a:rPr lang="ko-KR" altLang="en-US" dirty="0"/>
              <a:t>두번째 </a:t>
            </a:r>
            <a:r>
              <a:rPr lang="ko-KR" altLang="en-US" dirty="0" err="1"/>
              <a:t>행렬곱으로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방향 계산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계산한 </a:t>
            </a:r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/>
              <a:t>A</a:t>
            </a:r>
            <a:r>
              <a:rPr lang="ko-KR" altLang="en-US" dirty="0"/>
              <a:t>로 </a:t>
            </a:r>
            <a:r>
              <a:rPr lang="en-US" altLang="ko-KR" dirty="0"/>
              <a:t> </a:t>
            </a:r>
            <a:r>
              <a:rPr lang="ko-KR" altLang="en-US" dirty="0"/>
              <a:t>선형 시스템 </a:t>
            </a:r>
            <a:r>
              <a:rPr lang="en-US" altLang="ko-KR" dirty="0"/>
              <a:t>A x (psi) = R</a:t>
            </a:r>
            <a:r>
              <a:rPr lang="ko-KR" altLang="en-US" dirty="0"/>
              <a:t>을 풀고 </a:t>
            </a:r>
            <a:r>
              <a:rPr lang="en-US" altLang="ko-KR" dirty="0"/>
              <a:t>psi</a:t>
            </a:r>
            <a:r>
              <a:rPr lang="ko-KR" altLang="en-US" dirty="0"/>
              <a:t>에 저장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Psi</a:t>
            </a:r>
            <a:r>
              <a:rPr lang="ko-KR" altLang="en-US" dirty="0"/>
              <a:t>와 </a:t>
            </a:r>
            <a:r>
              <a:rPr lang="en-US" altLang="ko-KR" dirty="0"/>
              <a:t>A.T(</a:t>
            </a:r>
            <a:r>
              <a:rPr lang="ko-KR" altLang="en-US" dirty="0"/>
              <a:t>전치</a:t>
            </a:r>
            <a:r>
              <a:rPr lang="en-US" altLang="ko-KR" dirty="0"/>
              <a:t>)</a:t>
            </a:r>
            <a:r>
              <a:rPr lang="ko-KR" altLang="en-US" dirty="0"/>
              <a:t>의 역행렬을 </a:t>
            </a:r>
            <a:r>
              <a:rPr lang="ko-KR" altLang="en-US" dirty="0" err="1"/>
              <a:t>행렬곱하여</a:t>
            </a:r>
            <a:r>
              <a:rPr lang="ko-KR" altLang="en-US" dirty="0"/>
              <a:t> 새로운 </a:t>
            </a:r>
            <a:r>
              <a:rPr lang="en-US" altLang="ko-KR" dirty="0"/>
              <a:t>phi</a:t>
            </a:r>
            <a:r>
              <a:rPr lang="ko-KR" altLang="en-US" dirty="0"/>
              <a:t>값을 계산 후 </a:t>
            </a:r>
            <a:r>
              <a:rPr lang="en-US" altLang="ko-KR" dirty="0" err="1"/>
              <a:t>phi_new</a:t>
            </a:r>
            <a:r>
              <a:rPr lang="ko-KR" altLang="en-US" dirty="0"/>
              <a:t>에 저장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1FC731-1AC6-5CAF-252F-6E59775E9D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66B0B-FFFF-4A6F-9054-4FD53B5FE11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111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B2592-32EF-8D36-A91B-D5B1CA2D0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A96AA84-A584-E3D6-CCEB-794D572F37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664ABA9-E700-27E7-7657-67BF249DB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계산한 </a:t>
            </a:r>
            <a:r>
              <a:rPr lang="en-US" altLang="ko-KR" dirty="0" err="1"/>
              <a:t>phi_new</a:t>
            </a:r>
            <a:r>
              <a:rPr lang="ko-KR" altLang="en-US" dirty="0"/>
              <a:t>값을 </a:t>
            </a:r>
            <a:r>
              <a:rPr lang="en-US" altLang="ko-KR" dirty="0" err="1"/>
              <a:t>phi_full</a:t>
            </a:r>
            <a:r>
              <a:rPr lang="ko-KR" altLang="en-US" dirty="0"/>
              <a:t>의 내부 격자에만 채워 넣고</a:t>
            </a:r>
            <a:r>
              <a:rPr lang="en-US" altLang="ko-KR" dirty="0"/>
              <a:t>, </a:t>
            </a:r>
            <a:r>
              <a:rPr lang="en-US" altLang="ko-KR" dirty="0" err="1"/>
              <a:t>phi_list</a:t>
            </a:r>
            <a:r>
              <a:rPr lang="ko-KR" altLang="en-US" dirty="0"/>
              <a:t>에 </a:t>
            </a:r>
            <a:r>
              <a:rPr lang="ko-KR" altLang="en-US" dirty="0" err="1"/>
              <a:t>넣어줌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273918-D8F9-FEBC-C25F-D244F1806D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66B0B-FFFF-4A6F-9054-4FD53B5FE11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627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BDC86-A5BE-AD37-EE61-27237FFDE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3F9EA6D-446D-2281-90F4-C3EC3819E1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BFA96AD-3F6C-CA4B-D5BD-3A7D70FDFD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시간마다 컬러바의 범위가 바뀜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전체 시뮬레이션에서 </a:t>
            </a:r>
            <a:r>
              <a:rPr lang="en-US" altLang="ko-KR" dirty="0"/>
              <a:t>phi</a:t>
            </a:r>
            <a:r>
              <a:rPr lang="ko-KR" altLang="en-US" dirty="0"/>
              <a:t>의 최대</a:t>
            </a:r>
            <a:r>
              <a:rPr lang="en-US" altLang="ko-KR" dirty="0"/>
              <a:t>/</a:t>
            </a:r>
            <a:r>
              <a:rPr lang="ko-KR" altLang="en-US" dirty="0"/>
              <a:t>최소값을 미리 구해서</a:t>
            </a:r>
            <a:r>
              <a:rPr lang="en-US" altLang="ko-KR" dirty="0"/>
              <a:t>, </a:t>
            </a:r>
            <a:r>
              <a:rPr lang="ko-KR" altLang="en-US" dirty="0" err="1"/>
              <a:t>컬러바</a:t>
            </a:r>
            <a:r>
              <a:rPr lang="ko-KR" altLang="en-US" dirty="0"/>
              <a:t> 범위를 고정시킴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시간에 따라 색이 일관되게 유지돼서</a:t>
            </a:r>
            <a:r>
              <a:rPr lang="en-US" altLang="ko-KR" dirty="0"/>
              <a:t> </a:t>
            </a:r>
            <a:r>
              <a:rPr lang="ko-KR" altLang="en-US" dirty="0"/>
              <a:t>변화량을 쉽게 비교 가능함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5B87A-AB02-A44B-EB68-9CBCA8556D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66B0B-FFFF-4A6F-9054-4FD53B5FE11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427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0A459-8150-2675-569A-A88ED2ABE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9595F8D-93A0-0D5F-D9DA-BC4EF2C8A9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9CCE32F-E8CC-A1EC-BF70-DD5AF39DF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A1189E-BBEC-F902-39F9-3B4BA5474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66B0B-FFFF-4A6F-9054-4FD53B5FE11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602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7AC1D-0FD2-868A-DE05-76A8725B0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296112-2F90-B3E6-9FF8-2498F9886F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F141841-F1DA-6E54-5E63-CE113BACE2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FFMpegWriter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90D74B-C1B9-6E5E-B825-066C30004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66B0B-FFFF-4A6F-9054-4FD53B5FE11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400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을 바꾸면서 격자 수를 변화시키고</a:t>
            </a:r>
            <a:r>
              <a:rPr lang="en-US" altLang="ko-KR" dirty="0"/>
              <a:t>, </a:t>
            </a:r>
            <a:r>
              <a:rPr lang="ko-KR" altLang="en-US" dirty="0"/>
              <a:t>그에 따라 </a:t>
            </a:r>
            <a:r>
              <a:rPr lang="ko-KR" altLang="en-US" b="0" dirty="0"/>
              <a:t>격자 간격 </a:t>
            </a:r>
            <a:r>
              <a:rPr lang="en-US" altLang="ko-KR" b="0" dirty="0"/>
              <a:t>h</a:t>
            </a:r>
            <a:r>
              <a:rPr lang="ko-KR" altLang="en-US" dirty="0"/>
              <a:t>를 계산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반복마다 </a:t>
            </a:r>
            <a:r>
              <a:rPr lang="ko-KR" altLang="en-US" b="0" dirty="0"/>
              <a:t>계산된 </a:t>
            </a:r>
            <a:r>
              <a:rPr lang="en-US" altLang="ko-KR" b="0" dirty="0"/>
              <a:t>h </a:t>
            </a:r>
            <a:r>
              <a:rPr lang="ko-KR" altLang="en-US" b="0" dirty="0"/>
              <a:t>값과 오차</a:t>
            </a:r>
            <a:r>
              <a:rPr lang="en-US" altLang="ko-KR" b="0" dirty="0"/>
              <a:t>(error) </a:t>
            </a:r>
            <a:r>
              <a:rPr lang="ko-KR" altLang="en-US" b="0" dirty="0"/>
              <a:t>값을</a:t>
            </a:r>
            <a:br>
              <a:rPr lang="ko-KR" altLang="en-US" dirty="0"/>
            </a:br>
            <a:r>
              <a:rPr lang="ko-KR" altLang="en-US" dirty="0"/>
              <a:t>각각 </a:t>
            </a:r>
            <a:r>
              <a:rPr lang="en-US" altLang="ko-KR" dirty="0" err="1"/>
              <a:t>h_list</a:t>
            </a:r>
            <a:r>
              <a:rPr lang="ko-KR" altLang="en-US" dirty="0"/>
              <a:t>와 </a:t>
            </a:r>
            <a:r>
              <a:rPr lang="en-US" altLang="ko-KR" dirty="0" err="1"/>
              <a:t>error_list</a:t>
            </a:r>
            <a:r>
              <a:rPr lang="ko-KR" altLang="en-US" dirty="0"/>
              <a:t>에 저장하는 식으로 진행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66B0B-FFFF-4A6F-9054-4FD53B5FE11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772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바깥 </a:t>
            </a:r>
            <a:r>
              <a:rPr lang="en-US" altLang="ko-KR" dirty="0"/>
              <a:t>for</a:t>
            </a:r>
            <a:r>
              <a:rPr lang="ko-KR" altLang="en-US" dirty="0"/>
              <a:t>문에서는 격자 수 </a:t>
            </a:r>
            <a:r>
              <a:rPr lang="en-US" altLang="ko-KR" dirty="0"/>
              <a:t>N</a:t>
            </a:r>
            <a:r>
              <a:rPr lang="ko-KR" altLang="en-US" dirty="0"/>
              <a:t>을 바꿔가며 계산을 반복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r>
              <a:rPr lang="ko-KR" altLang="en-US" dirty="0"/>
              <a:t>각 </a:t>
            </a:r>
            <a:r>
              <a:rPr lang="en-US" altLang="ko-KR" dirty="0"/>
              <a:t>N</a:t>
            </a:r>
            <a:r>
              <a:rPr lang="ko-KR" altLang="en-US" dirty="0"/>
              <a:t>마다 내부에서는 먼저 </a:t>
            </a:r>
            <a:r>
              <a:rPr lang="en-US" altLang="ko-KR" b="0" dirty="0"/>
              <a:t>L </a:t>
            </a:r>
            <a:r>
              <a:rPr lang="ko-KR" altLang="en-US" b="0" dirty="0"/>
              <a:t>행렬을 구성하고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이어서 </a:t>
            </a:r>
            <a:r>
              <a:rPr lang="ko-KR" altLang="en-US" b="1" dirty="0"/>
              <a:t>시간</a:t>
            </a:r>
            <a:r>
              <a:rPr lang="ko-KR" altLang="en-US" b="0" dirty="0"/>
              <a:t> 반복문을 </a:t>
            </a:r>
            <a:r>
              <a:rPr lang="ko-KR" altLang="en-US" dirty="0"/>
              <a:t>돌며 </a:t>
            </a:r>
            <a:r>
              <a:rPr lang="en-US" altLang="ko-KR" dirty="0"/>
              <a:t>φ</a:t>
            </a:r>
            <a:r>
              <a:rPr lang="ko-KR" altLang="en-US" dirty="0"/>
              <a:t>를 계산해 </a:t>
            </a:r>
            <a:r>
              <a:rPr lang="en-US" altLang="ko-KR" dirty="0" err="1"/>
              <a:t>phi_list</a:t>
            </a:r>
            <a:r>
              <a:rPr lang="ko-KR" altLang="en-US" dirty="0"/>
              <a:t>에 저장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r>
              <a:rPr lang="ko-KR" altLang="en-US" dirty="0"/>
              <a:t>마지막으로</a:t>
            </a:r>
            <a:r>
              <a:rPr lang="en-US" altLang="ko-KR" dirty="0"/>
              <a:t>, </a:t>
            </a:r>
            <a:r>
              <a:rPr lang="ko-KR" altLang="en-US" dirty="0"/>
              <a:t>계산이 끝난 후에는 이번 격자 수에서의 **오차</a:t>
            </a:r>
            <a:r>
              <a:rPr lang="en-US" altLang="ko-KR" dirty="0"/>
              <a:t>(error)**</a:t>
            </a:r>
            <a:r>
              <a:rPr lang="ko-KR" altLang="en-US" dirty="0"/>
              <a:t>와 </a:t>
            </a:r>
            <a:r>
              <a:rPr lang="ko-KR" altLang="en-US" b="1" dirty="0"/>
              <a:t>격자 간격 </a:t>
            </a:r>
            <a:r>
              <a:rPr lang="en-US" altLang="ko-KR" b="1" dirty="0"/>
              <a:t>h</a:t>
            </a:r>
            <a:r>
              <a:rPr lang="ko-KR" altLang="en-US" b="1" dirty="0"/>
              <a:t>를</a:t>
            </a:r>
            <a:br>
              <a:rPr lang="ko-KR" altLang="en-US" dirty="0"/>
            </a:br>
            <a:r>
              <a:rPr lang="ko-KR" altLang="en-US" dirty="0"/>
              <a:t>각각 </a:t>
            </a:r>
            <a:r>
              <a:rPr lang="en-US" altLang="ko-KR" dirty="0" err="1"/>
              <a:t>error_list</a:t>
            </a:r>
            <a:r>
              <a:rPr lang="ko-KR" altLang="en-US" dirty="0"/>
              <a:t>와 </a:t>
            </a:r>
            <a:r>
              <a:rPr lang="en-US" altLang="ko-KR" dirty="0" err="1"/>
              <a:t>h_list</a:t>
            </a:r>
            <a:r>
              <a:rPr lang="ko-KR" altLang="en-US" dirty="0"/>
              <a:t>에 추가함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시뮬레이션 마지막 값 </a:t>
            </a:r>
            <a:r>
              <a:rPr lang="en-US" altLang="ko-KR" dirty="0" err="1"/>
              <a:t>phi_list</a:t>
            </a:r>
            <a:r>
              <a:rPr lang="en-US" altLang="ko-KR" dirty="0"/>
              <a:t>[-1]</a:t>
            </a:r>
            <a:r>
              <a:rPr lang="ko-KR" altLang="en-US" dirty="0"/>
              <a:t>과 같은 격자점에서 </a:t>
            </a:r>
            <a:r>
              <a:rPr lang="en-US" altLang="ko-KR" dirty="0"/>
              <a:t>exact </a:t>
            </a:r>
            <a:r>
              <a:rPr lang="en-US" altLang="ko-KR" dirty="0" err="1"/>
              <a:t>solutio</a:t>
            </a:r>
            <a:r>
              <a:rPr lang="ko-KR" altLang="en-US" dirty="0"/>
              <a:t>을 이용해서 </a:t>
            </a:r>
            <a:r>
              <a:rPr lang="en-US" altLang="ko-KR" dirty="0" err="1"/>
              <a:t>linalg.norm</a:t>
            </a:r>
            <a:r>
              <a:rPr lang="en-US" altLang="ko-KR" dirty="0"/>
              <a:t>(~, 2)*h</a:t>
            </a:r>
            <a:r>
              <a:rPr lang="ko-KR" altLang="en-US" dirty="0"/>
              <a:t>를 통해 </a:t>
            </a:r>
            <a:r>
              <a:rPr lang="en-US" altLang="ko-KR" dirty="0"/>
              <a:t>(</a:t>
            </a:r>
            <a:r>
              <a:rPr lang="ko-KR" altLang="en-US" dirty="0" err="1"/>
              <a:t>라인엘그</a:t>
            </a:r>
            <a:r>
              <a:rPr lang="en-US" altLang="ko-KR" dirty="0"/>
              <a:t>)</a:t>
            </a:r>
          </a:p>
          <a:p>
            <a:pPr marL="0" indent="0">
              <a:buFontTx/>
              <a:buNone/>
            </a:pPr>
            <a:r>
              <a:rPr lang="en-US" altLang="ko-KR" dirty="0"/>
              <a:t>L2 norm error </a:t>
            </a:r>
            <a:r>
              <a:rPr lang="ko-KR" altLang="en-US" dirty="0"/>
              <a:t>값을 구하고 </a:t>
            </a:r>
            <a:r>
              <a:rPr lang="en-US" altLang="ko-KR" dirty="0" err="1"/>
              <a:t>error_list</a:t>
            </a:r>
            <a:r>
              <a:rPr lang="ko-KR" altLang="en-US" dirty="0"/>
              <a:t>에 저장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66B0B-FFFF-4A6F-9054-4FD53B5FE11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80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975A4-1150-519D-C4C8-ADD22E0AF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3881D6D-18A7-DBB8-BC18-83E5DEE42C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D5A6122-C471-2DA8-6A28-11DAEFCFA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바깥 </a:t>
            </a:r>
            <a:r>
              <a:rPr lang="en-US" altLang="ko-KR" dirty="0"/>
              <a:t>for</a:t>
            </a:r>
            <a:r>
              <a:rPr lang="ko-KR" altLang="en-US" dirty="0"/>
              <a:t>문에서는 격자 수 </a:t>
            </a:r>
            <a:r>
              <a:rPr lang="en-US" altLang="ko-KR" dirty="0"/>
              <a:t>N</a:t>
            </a:r>
            <a:r>
              <a:rPr lang="ko-KR" altLang="en-US" dirty="0"/>
              <a:t>을 바꿔가며 계산을 반복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r>
              <a:rPr lang="ko-KR" altLang="en-US" dirty="0"/>
              <a:t>각 </a:t>
            </a:r>
            <a:r>
              <a:rPr lang="en-US" altLang="ko-KR" dirty="0"/>
              <a:t>N</a:t>
            </a:r>
            <a:r>
              <a:rPr lang="ko-KR" altLang="en-US" dirty="0"/>
              <a:t>마다 내부에서는 먼저 </a:t>
            </a:r>
            <a:r>
              <a:rPr lang="en-US" altLang="ko-KR" b="0" dirty="0"/>
              <a:t>L </a:t>
            </a:r>
            <a:r>
              <a:rPr lang="ko-KR" altLang="en-US" b="0" dirty="0"/>
              <a:t>행렬을 구성하고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이어서 </a:t>
            </a:r>
            <a:r>
              <a:rPr lang="ko-KR" altLang="en-US" b="1" dirty="0"/>
              <a:t>시간</a:t>
            </a:r>
            <a:r>
              <a:rPr lang="ko-KR" altLang="en-US" b="0" dirty="0"/>
              <a:t> 반복문을 </a:t>
            </a:r>
            <a:r>
              <a:rPr lang="ko-KR" altLang="en-US" dirty="0"/>
              <a:t>돌며 </a:t>
            </a:r>
            <a:r>
              <a:rPr lang="en-US" altLang="ko-KR" dirty="0"/>
              <a:t>φ</a:t>
            </a:r>
            <a:r>
              <a:rPr lang="ko-KR" altLang="en-US" dirty="0"/>
              <a:t>를 계산해 </a:t>
            </a:r>
            <a:r>
              <a:rPr lang="en-US" altLang="ko-KR" dirty="0" err="1"/>
              <a:t>phi_list</a:t>
            </a:r>
            <a:r>
              <a:rPr lang="ko-KR" altLang="en-US" dirty="0"/>
              <a:t>에 저장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r>
              <a:rPr lang="ko-KR" altLang="en-US" dirty="0"/>
              <a:t>마지막으로</a:t>
            </a:r>
            <a:r>
              <a:rPr lang="en-US" altLang="ko-KR" dirty="0"/>
              <a:t>, </a:t>
            </a:r>
            <a:r>
              <a:rPr lang="ko-KR" altLang="en-US" dirty="0"/>
              <a:t>계산이 끝난 후에는 이번 격자 수에서의 **오차</a:t>
            </a:r>
            <a:r>
              <a:rPr lang="en-US" altLang="ko-KR" dirty="0"/>
              <a:t>(error)**</a:t>
            </a:r>
            <a:r>
              <a:rPr lang="ko-KR" altLang="en-US" dirty="0"/>
              <a:t>와 </a:t>
            </a:r>
            <a:r>
              <a:rPr lang="ko-KR" altLang="en-US" b="1" dirty="0"/>
              <a:t>격자 간격 </a:t>
            </a:r>
            <a:r>
              <a:rPr lang="en-US" altLang="ko-KR" b="1" dirty="0"/>
              <a:t>h</a:t>
            </a:r>
            <a:r>
              <a:rPr lang="ko-KR" altLang="en-US" b="1" dirty="0"/>
              <a:t>를</a:t>
            </a:r>
            <a:br>
              <a:rPr lang="ko-KR" altLang="en-US" dirty="0"/>
            </a:br>
            <a:r>
              <a:rPr lang="ko-KR" altLang="en-US" dirty="0"/>
              <a:t>각각 </a:t>
            </a:r>
            <a:r>
              <a:rPr lang="en-US" altLang="ko-KR" dirty="0" err="1"/>
              <a:t>error_list</a:t>
            </a:r>
            <a:r>
              <a:rPr lang="ko-KR" altLang="en-US" dirty="0"/>
              <a:t>와 </a:t>
            </a:r>
            <a:r>
              <a:rPr lang="en-US" altLang="ko-KR" dirty="0" err="1"/>
              <a:t>h_list</a:t>
            </a:r>
            <a:r>
              <a:rPr lang="ko-KR" altLang="en-US" dirty="0"/>
              <a:t>에 추가함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시뮬레이션 마지막 값 </a:t>
            </a:r>
            <a:r>
              <a:rPr lang="en-US" altLang="ko-KR" dirty="0" err="1"/>
              <a:t>phi_list</a:t>
            </a:r>
            <a:r>
              <a:rPr lang="en-US" altLang="ko-KR" dirty="0"/>
              <a:t>[-1]</a:t>
            </a:r>
            <a:r>
              <a:rPr lang="ko-KR" altLang="en-US" dirty="0"/>
              <a:t>과 같은 격자점에서 </a:t>
            </a:r>
            <a:r>
              <a:rPr lang="en-US" altLang="ko-KR" dirty="0"/>
              <a:t>exact </a:t>
            </a:r>
            <a:r>
              <a:rPr lang="en-US" altLang="ko-KR" dirty="0" err="1"/>
              <a:t>solutio</a:t>
            </a:r>
            <a:r>
              <a:rPr lang="ko-KR" altLang="en-US" dirty="0"/>
              <a:t>을 이용해서 </a:t>
            </a:r>
            <a:r>
              <a:rPr lang="en-US" altLang="ko-KR" dirty="0" err="1"/>
              <a:t>linalg.norm</a:t>
            </a:r>
            <a:r>
              <a:rPr lang="en-US" altLang="ko-KR" dirty="0"/>
              <a:t>(~, 2)*h</a:t>
            </a:r>
            <a:r>
              <a:rPr lang="ko-KR" altLang="en-US" dirty="0"/>
              <a:t>를 통해 </a:t>
            </a:r>
            <a:r>
              <a:rPr lang="en-US" altLang="ko-KR" dirty="0"/>
              <a:t>(</a:t>
            </a:r>
            <a:r>
              <a:rPr lang="ko-KR" altLang="en-US" dirty="0" err="1"/>
              <a:t>라인엘그</a:t>
            </a:r>
            <a:r>
              <a:rPr lang="en-US" altLang="ko-KR" dirty="0"/>
              <a:t>)</a:t>
            </a:r>
          </a:p>
          <a:p>
            <a:pPr marL="0" indent="0">
              <a:buFontTx/>
              <a:buNone/>
            </a:pPr>
            <a:r>
              <a:rPr lang="en-US" altLang="ko-KR" dirty="0"/>
              <a:t>L2 norm error </a:t>
            </a:r>
            <a:r>
              <a:rPr lang="ko-KR" altLang="en-US" dirty="0"/>
              <a:t>값을 구하고 </a:t>
            </a:r>
            <a:r>
              <a:rPr lang="en-US" altLang="ko-KR" dirty="0" err="1"/>
              <a:t>error_list</a:t>
            </a:r>
            <a:r>
              <a:rPr lang="ko-KR" altLang="en-US" dirty="0"/>
              <a:t>에 저장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0608BD-9DE5-A2AC-7DDC-F11FAA58A3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66B0B-FFFF-4A6F-9054-4FD53B5FE11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832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F1EB7-9546-B432-9EA0-BA22869D1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E27B3EC-BABC-BCD8-43B6-7FF7CE3174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555D624-EA1F-C620-0D1A-BF10C1E58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Dt</a:t>
            </a:r>
            <a:r>
              <a:rPr lang="ko-KR" altLang="en-US" dirty="0"/>
              <a:t>를 고정하고 </a:t>
            </a:r>
            <a:r>
              <a:rPr lang="en-US" altLang="ko-KR" dirty="0"/>
              <a:t>h</a:t>
            </a:r>
            <a:r>
              <a:rPr lang="ko-KR" altLang="en-US" dirty="0"/>
              <a:t>를 줄이면 </a:t>
            </a:r>
            <a:r>
              <a:rPr lang="en-US" altLang="ko-KR" dirty="0"/>
              <a:t>, </a:t>
            </a:r>
            <a:r>
              <a:rPr lang="ko-KR" altLang="en-US" dirty="0"/>
              <a:t>어느 지점부터 시간 오차가 지배하게 됨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h</a:t>
            </a:r>
            <a:r>
              <a:rPr lang="ko-KR" altLang="en-US" dirty="0"/>
              <a:t>가 작아질수록 기울기가 </a:t>
            </a:r>
            <a:r>
              <a:rPr lang="en-US" altLang="ko-KR" dirty="0"/>
              <a:t>0</a:t>
            </a:r>
            <a:r>
              <a:rPr lang="ko-KR" altLang="en-US" dirty="0"/>
              <a:t>처럼 보임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F48499-1944-37F6-18A8-49181FEE9B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66B0B-FFFF-4A6F-9054-4FD53B5FE11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328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시간에 대해 </a:t>
            </a:r>
            <a:r>
              <a:rPr lang="en-US" altLang="ko-KR" dirty="0"/>
              <a:t>Crank-Nicolson</a:t>
            </a:r>
            <a:r>
              <a:rPr lang="ko-KR" altLang="en-US" dirty="0"/>
              <a:t>법 </a:t>
            </a:r>
            <a:r>
              <a:rPr lang="en-US" altLang="ko-KR" dirty="0"/>
              <a:t>/ </a:t>
            </a:r>
            <a:r>
              <a:rPr lang="ko-KR" altLang="en-US" dirty="0"/>
              <a:t>공간에 대해 </a:t>
            </a:r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en-US" altLang="ko-KR" dirty="0"/>
              <a:t>central difference scheme </a:t>
            </a:r>
            <a:r>
              <a:rPr lang="ko-KR" altLang="en-US" dirty="0"/>
              <a:t>적용하여 식을 정리해보면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66B0B-FFFF-4A6F-9054-4FD53B5FE11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940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76422-EEB2-9D71-D476-86D49D6A1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1EE198-6FEB-EDA8-4DEC-37D7F6424B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64F45BB-2210-B878-2FE9-A4202C468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BE8EE9-7901-C079-38EB-8C402E09C8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66B0B-FFFF-4A6F-9054-4FD53B5FE11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465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69A5B-F90A-B91E-F8DC-5E04D88EA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9B1F695-4533-C363-ED56-A9CED68DD8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2A17841-8CCF-0799-B842-5B45A1697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5B9E7D-1FE8-5658-E81B-C9718C9B5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66B0B-FFFF-4A6F-9054-4FD53B5FE11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878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D3AA4-D7FE-70FA-4757-2B61CD79F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BA4892-2C37-576B-E3CB-3225C574A2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B392F47-4462-9E66-9230-BBC4617E9A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9AF590-0830-67CE-67F8-263444520D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66B0B-FFFF-4A6F-9054-4FD53B5FE11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1481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0DF46-E718-28AE-BCCD-77F29AC94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91CC522-C3FC-48B1-F39C-F8ED5EA999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5178C7F-671B-8CA1-5C5B-A241E91749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D30BA5-12C3-95BF-3283-E3196362A7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66B0B-FFFF-4A6F-9054-4FD53B5FE11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3766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7AC1D-0FD2-868A-DE05-76A8725B0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296112-2F90-B3E6-9FF8-2498F9886F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F141841-F1DA-6E54-5E63-CE113BACE2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“큰 </a:t>
            </a:r>
            <a:r>
              <a:rPr lang="en-US" altLang="ko-KR" dirty="0"/>
              <a:t>dt</a:t>
            </a:r>
            <a:r>
              <a:rPr lang="ko-KR" altLang="en-US" dirty="0"/>
              <a:t>에서는 수치 확산으로 열이 주변으로 빠르게 퍼져 중앙 온도 피크가 낮아지고 </a:t>
            </a:r>
            <a:r>
              <a:rPr lang="ko-KR" altLang="en-US" dirty="0" err="1"/>
              <a:t>평탄해진다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반대로 작은 </a:t>
            </a:r>
            <a:r>
              <a:rPr lang="en-US" altLang="ko-KR" dirty="0"/>
              <a:t>dt</a:t>
            </a:r>
            <a:r>
              <a:rPr lang="ko-KR" altLang="en-US" dirty="0"/>
              <a:t>에서는 시간적분 오차가 줄어들어 중앙에 뚜렷한 피크가 형성되어 실제 물리적 거동에 더 근접한다</a:t>
            </a:r>
            <a:r>
              <a:rPr lang="en-US" altLang="ko-KR" dirty="0"/>
              <a:t>.”??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90D74B-C1B9-6E5E-B825-066C30004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66B0B-FFFF-4A6F-9054-4FD53B5FE11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385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BF4EB-533E-E591-7FC8-6F5BFD3E1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C025F4D-FD7E-B86E-B5EC-DA64530E6E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D78B571-AF40-BD0A-785B-2276B88781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시간에 대해 </a:t>
            </a:r>
            <a:r>
              <a:rPr lang="en-US" altLang="ko-KR" dirty="0"/>
              <a:t>Crank-Nicolson</a:t>
            </a:r>
            <a:r>
              <a:rPr lang="ko-KR" altLang="en-US" dirty="0"/>
              <a:t>법 </a:t>
            </a:r>
            <a:r>
              <a:rPr lang="en-US" altLang="ko-KR" dirty="0"/>
              <a:t>/ </a:t>
            </a:r>
            <a:r>
              <a:rPr lang="ko-KR" altLang="en-US" dirty="0"/>
              <a:t>공간에 대해 </a:t>
            </a:r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en-US" altLang="ko-KR" dirty="0"/>
              <a:t>central difference scheme </a:t>
            </a:r>
            <a:r>
              <a:rPr lang="ko-KR" altLang="en-US" dirty="0"/>
              <a:t>적용하여 식을 정리해보면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C26488-DF09-42A7-8668-99D8CB3482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66B0B-FFFF-4A6F-9054-4FD53B5FE11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5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B5745-09E7-7F5A-9D19-DB5592803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EA98789-4297-9B33-BC9E-1FC77D5C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0F57957-D098-8D8B-F9AE-130E1E1EA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23E752-6B8E-C76B-69FA-E7B42D2B4B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66B0B-FFFF-4A6F-9054-4FD53B5FE11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338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B06B5-75BF-D7FC-0301-CFEAA0CA3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D30D4F6-8157-9CF2-7D15-17249BBD5B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F63BB0-4B5E-C8DB-C692-574FEC334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F75687-7125-E33A-5CFA-3F9B488F8D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66B0B-FFFF-4A6F-9054-4FD53B5FE11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001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1653B-65DD-662E-36B1-75AB6005C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61564C7-E1AC-3181-2228-0A31356C02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B3F8811-A803-33F5-6E99-42A908A61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번째 식을 </a:t>
            </a:r>
            <a:r>
              <a:rPr lang="en-US" altLang="ko-KR" dirty="0"/>
              <a:t>2</a:t>
            </a:r>
            <a:r>
              <a:rPr lang="ko-KR" altLang="en-US" dirty="0"/>
              <a:t>번으로 나누어 선형 시스템을 푸는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(1): </a:t>
            </a:r>
            <a:r>
              <a:rPr lang="ko-KR" altLang="en-US" dirty="0"/>
              <a:t>우변 </a:t>
            </a:r>
            <a:r>
              <a:rPr lang="en-US" altLang="ko-KR" dirty="0"/>
              <a:t>R</a:t>
            </a:r>
            <a:r>
              <a:rPr lang="ko-KR" altLang="en-US" dirty="0"/>
              <a:t>는 현재 시점 값</a:t>
            </a:r>
            <a:r>
              <a:rPr lang="en-US" altLang="ko-KR" dirty="0"/>
              <a:t>(\phi ^(n))</a:t>
            </a:r>
            <a:r>
              <a:rPr lang="ko-KR" altLang="en-US" dirty="0"/>
              <a:t>과 </a:t>
            </a:r>
            <a:r>
              <a:rPr lang="ko-KR" altLang="en-US" dirty="0" err="1"/>
              <a:t>소스항</a:t>
            </a:r>
            <a:r>
              <a:rPr lang="ko-KR" altLang="en-US" dirty="0"/>
              <a:t> 등이 다 포함되어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y </a:t>
            </a:r>
            <a:r>
              <a:rPr lang="ko-KR" altLang="en-US" dirty="0"/>
              <a:t>방향에 대해서 </a:t>
            </a:r>
            <a:r>
              <a:rPr lang="en-US" altLang="ko-KR" dirty="0"/>
              <a:t>implicit</a:t>
            </a:r>
            <a:r>
              <a:rPr lang="ko-KR" altLang="en-US" dirty="0"/>
              <a:t>하게 풀고</a:t>
            </a:r>
            <a:r>
              <a:rPr lang="en-US" altLang="ko-KR" dirty="0"/>
              <a:t> psi(</a:t>
            </a:r>
            <a:r>
              <a:rPr lang="en-US" altLang="ko-KR" dirty="0" err="1"/>
              <a:t>I,j</a:t>
            </a:r>
            <a:r>
              <a:rPr lang="en-US" altLang="ko-KR" dirty="0"/>
              <a:t>)</a:t>
            </a:r>
            <a:r>
              <a:rPr lang="ko-KR" altLang="en-US" dirty="0"/>
              <a:t>를 구함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(2): (1)</a:t>
            </a:r>
            <a:r>
              <a:rPr lang="ko-KR" altLang="en-US" dirty="0"/>
              <a:t>에서 구한 </a:t>
            </a:r>
            <a:r>
              <a:rPr lang="en-US" altLang="ko-KR" dirty="0"/>
              <a:t>psi</a:t>
            </a:r>
            <a:r>
              <a:rPr lang="ko-KR" altLang="en-US" dirty="0"/>
              <a:t>를 이용해서</a:t>
            </a:r>
            <a:r>
              <a:rPr lang="en-US" altLang="ko-KR" dirty="0"/>
              <a:t> x</a:t>
            </a:r>
            <a:r>
              <a:rPr lang="ko-KR" altLang="en-US" dirty="0"/>
              <a:t>방향에 대해 </a:t>
            </a:r>
            <a:r>
              <a:rPr lang="en-US" altLang="ko-KR" dirty="0"/>
              <a:t>implicit</a:t>
            </a:r>
            <a:r>
              <a:rPr lang="ko-KR" altLang="en-US" dirty="0"/>
              <a:t>하게 풀어서 최종 </a:t>
            </a:r>
            <a:r>
              <a:rPr lang="en-US" altLang="ko-KR" dirty="0"/>
              <a:t>(\phi^(n+1))</a:t>
            </a:r>
            <a:r>
              <a:rPr lang="ko-KR" altLang="en-US" dirty="0"/>
              <a:t>을 구함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방향 먼저 풀거나 </a:t>
            </a:r>
            <a:r>
              <a:rPr lang="en-US" altLang="ko-KR" dirty="0"/>
              <a:t>y</a:t>
            </a:r>
            <a:r>
              <a:rPr lang="ko-KR" altLang="en-US" dirty="0"/>
              <a:t>방향 먼저 풀거나 상관 없음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97542-4EF2-57AA-37B8-9DD70993E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66B0B-FFFF-4A6F-9054-4FD53B5FE11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916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B9578-7FC4-3534-9644-60A9A2DBB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7B9054-83C2-D5F4-BF85-901D73A529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7A3683-B014-4BBA-0A5D-5D245F39EB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Lx​, Ly​</a:t>
            </a:r>
            <a:r>
              <a:rPr lang="ko-KR" altLang="en-US" dirty="0"/>
              <a:t>는 각각 </a:t>
            </a:r>
            <a:r>
              <a:rPr lang="en-US" altLang="ko-KR" dirty="0"/>
              <a:t>x </a:t>
            </a:r>
            <a:r>
              <a:rPr lang="ko-KR" altLang="en-US" dirty="0"/>
              <a:t>방향과 </a:t>
            </a:r>
            <a:r>
              <a:rPr lang="en-US" altLang="ko-KR" dirty="0"/>
              <a:t>y </a:t>
            </a:r>
            <a:r>
              <a:rPr lang="ko-KR" altLang="en-US" dirty="0"/>
              <a:t>방향에 대한 </a:t>
            </a:r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ko-KR" altLang="en-US" dirty="0" err="1"/>
              <a:t>중심차분</a:t>
            </a:r>
            <a:r>
              <a:rPr lang="ko-KR" altLang="en-US" dirty="0"/>
              <a:t> 이산화 행렬입니다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전체 </a:t>
            </a:r>
            <a:r>
              <a:rPr lang="en-US" altLang="ko-KR" dirty="0"/>
              <a:t>2D Laplacian</a:t>
            </a:r>
            <a:r>
              <a:rPr lang="ko-KR" altLang="en-US" dirty="0"/>
              <a:t>을 분리해서</a:t>
            </a:r>
            <a:r>
              <a:rPr lang="en-US" altLang="ko-KR" dirty="0"/>
              <a:t>, </a:t>
            </a:r>
            <a:r>
              <a:rPr lang="ko-KR" altLang="en-US" dirty="0"/>
              <a:t>두 개의 </a:t>
            </a:r>
            <a:r>
              <a:rPr lang="en-US" altLang="ko-KR" dirty="0"/>
              <a:t>1D </a:t>
            </a:r>
            <a:r>
              <a:rPr lang="ko-KR" altLang="en-US" dirty="0"/>
              <a:t>연산자로 표현하는 방식입니다</a:t>
            </a:r>
            <a:r>
              <a:rPr lang="en-US" altLang="ko-KR" dirty="0"/>
              <a:t>.”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882341-2D1C-2E05-81FC-AC94CE6B52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66B0B-FFFF-4A6F-9054-4FD53B5FE11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076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소문자 </a:t>
            </a:r>
            <a:r>
              <a:rPr lang="en-US" altLang="ko-KR" dirty="0" err="1"/>
              <a:t>x,y</a:t>
            </a:r>
            <a:r>
              <a:rPr lang="ko-KR" altLang="en-US" dirty="0"/>
              <a:t>는 각각 </a:t>
            </a:r>
            <a:r>
              <a:rPr lang="en-US" altLang="ko-KR" dirty="0"/>
              <a:t>1</a:t>
            </a:r>
            <a:r>
              <a:rPr lang="ko-KR" altLang="en-US" dirty="0"/>
              <a:t>차원 배열인데 </a:t>
            </a:r>
            <a:r>
              <a:rPr lang="en-US" altLang="ko-KR" dirty="0" err="1"/>
              <a:t>meshgrid</a:t>
            </a:r>
            <a:r>
              <a:rPr lang="en-US" altLang="ko-KR" dirty="0"/>
              <a:t>()</a:t>
            </a:r>
            <a:r>
              <a:rPr lang="ko-KR" altLang="en-US" dirty="0"/>
              <a:t>함수를 이용해서 </a:t>
            </a:r>
            <a:r>
              <a:rPr lang="ko-KR" altLang="en-US" dirty="0" err="1"/>
              <a:t>격좌</a:t>
            </a:r>
            <a:r>
              <a:rPr lang="ko-KR" altLang="en-US" dirty="0"/>
              <a:t> 좌표를 생성해줌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66B0B-FFFF-4A6F-9054-4FD53B5FE11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433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계산은 경계를 제외한 내부 격자점에서만 이루어지므로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단위 행렬을 경계를 제외한 </a:t>
                </a:r>
                <a:r>
                  <a:rPr lang="en-US" altLang="ko-KR" dirty="0"/>
                  <a:t>(N-2)X(N-2) </a:t>
                </a:r>
                <a:r>
                  <a:rPr lang="ko-KR" altLang="en-US" dirty="0"/>
                  <a:t>크기로 생성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 err="1"/>
                  <a:t>np.eye</a:t>
                </a:r>
                <a:r>
                  <a:rPr lang="en-US" altLang="ko-KR" dirty="0"/>
                  <a:t>(N-2)</a:t>
                </a:r>
                <a:r>
                  <a:rPr lang="ko-KR" altLang="en-US" dirty="0"/>
                  <a:t>로 내부 격자에 대한 단위 행렬 생성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계산은 경계를 제외한 내부 격자점에서만 이루어지므로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단위 행렬을 경계를 제외한 </a:t>
                </a:r>
                <a:r>
                  <a:rPr lang="en-US" altLang="ko-KR" dirty="0"/>
                  <a:t>(N-2)X(N-2) </a:t>
                </a:r>
                <a:r>
                  <a:rPr lang="ko-KR" altLang="en-US" dirty="0"/>
                  <a:t>크기로 생성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b="0" i="0">
                    <a:latin typeface="Cambria Math" panose="02040503050406030204" pitchFamily="18" charset="0"/>
                  </a:rPr>
                  <a:t>I=</a:t>
                </a:r>
                <a:r>
                  <a:rPr lang="en-US" altLang="ko-KR" dirty="0" err="1"/>
                  <a:t>np.eye</a:t>
                </a:r>
                <a:r>
                  <a:rPr lang="en-US" altLang="ko-KR" dirty="0"/>
                  <a:t>(N-2)</a:t>
                </a:r>
                <a:r>
                  <a:rPr lang="ko-KR" altLang="en-US" dirty="0"/>
                  <a:t>로 내부 격자에 대한 단위 행렬 생성 </a:t>
                </a:r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66B0B-FFFF-4A6F-9054-4FD53B5FE11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68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1C1F7-09AD-7273-6436-8BDE80801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0B707B-9E42-7908-0372-B2BF421B2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559253-D6E4-3731-B44B-6A9BA3A50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8456-7556-4AED-BD2B-3F3A848D7B8C}" type="datetime1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33302-ACAB-FB3A-CA48-A51EED0E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2DC78-94B2-690E-FC5B-865B3DEF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30F5-63AB-4A71-99CA-D7513DCAC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36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8CCAD-72C6-AB4D-AEBF-18BD1773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E27A70-6192-E1BF-1646-1E3CD0F09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D099F-86CA-EF45-5A71-CEE409EF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2506-296A-46D2-B01D-B342EFB6D487}" type="datetime1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B4280-E6F5-332B-C838-0856F0F4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92B9BE-EFF8-563A-7805-31507486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30F5-63AB-4A71-99CA-D7513DCAC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98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527391-2E2E-BB50-0EB7-F2F35A998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96A6D4-D9FA-B709-3790-497EF079C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6C6A8A-3C7F-0EFC-2615-60C5A51C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8B57-962A-40F8-84C1-D98127DBCB7B}" type="datetime1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BFDD6-59EC-5149-5C67-584C5C08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681C8-CE4F-2408-1722-BA134F15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30F5-63AB-4A71-99CA-D7513DCAC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1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982AA-0EC4-B5B4-D68A-1EBF482E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7BC4C-54B1-22DA-9D00-83F157C13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CD879-D70C-2356-9A55-10F46764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C386-7630-4520-96F4-FF35048251B5}" type="datetime1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3B28EC-6CA4-1CDE-6042-88BC9EF2C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F35207-D040-9038-50EC-C1014657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30F5-63AB-4A71-99CA-D7513DCAC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01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E535F-3743-2766-9FEF-1FBE6A0A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7E288A-F82D-338C-D3CF-A20AAACC7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BD5EB7-B7DE-38F8-6264-AB5D2C97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7DD8-A404-4246-89E1-D37A9991B0AF}" type="datetime1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C2700-6B61-D6A3-00C6-2E85F430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1C4133-C0B9-4F1C-B40C-FFA9C43B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30F5-63AB-4A71-99CA-D7513DCAC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1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AF6C9-8DF9-DEA4-E8A0-AE0DEE0C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36AC8-C83E-0D0C-8595-AE24D0F4A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ABA0B1-5304-6B88-4A45-E742C6025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DC437E-63FB-B763-56F0-B4B0D346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C87C-771C-4D4F-A8E9-6AF38E5C04A5}" type="datetime1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B32921-7EB7-6F4E-97ED-7699F203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B1F894-45E7-AF8D-AE8C-3FCCFC9A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30F5-63AB-4A71-99CA-D7513DCAC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88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16F94-EC46-5C23-1601-24E949582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97718B-E774-819A-6547-EF438CD36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D2ADD1-6D13-AD7E-769E-716801628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C42859-C242-3F46-DDA3-6028A32D9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72570D-9D9F-B8F3-72BB-92AA13AB4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472A05-6917-0B3F-3998-93531A91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E9C0-8FE1-42C9-8EC4-0125631E4085}" type="datetime1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1EC0BB-715B-30EF-CB3A-8555D535C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010894-5058-B360-83F3-2E5A7746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30F5-63AB-4A71-99CA-D7513DCAC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32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5852D-40BB-76EB-BCA2-61F5066B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155BD5-D323-3317-E46D-FBAFDE55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D9A3-808E-4F16-96F9-75A4F4CFF213}" type="datetime1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578FE9-618D-236D-BE39-4A1F7814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84F5F5-F5C5-B12D-0BAC-F2FB9E3D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30F5-63AB-4A71-99CA-D7513DCAC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52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50F9CA-8B32-E572-8C77-7662C710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1752-3CB9-429A-8775-3F1B5F176BF1}" type="datetime1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248AA7-7608-8CC8-D4E4-6CAFBE1F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7B619B-1A1B-D56A-7F06-F4A5206B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30F5-63AB-4A71-99CA-D7513DCAC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47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51ECE-33C5-B3B6-16E2-79E8088C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ED3C1-8FC5-93AB-75D7-1E7FA985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FD18BD-3993-BF05-B428-85851F6BA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CB29DA-3E99-F17C-0A5D-9201F94EA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B26F-E952-4D2C-9F4A-3FA9978703DD}" type="datetime1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DF558F-1F96-DAEC-CB48-653B1E20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974E66-82AC-FE12-984B-BCF9E10E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30F5-63AB-4A71-99CA-D7513DCAC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60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C744D-B38E-FD2C-7F1D-135CF275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1C7E34-5BFA-FDEE-FEE1-86C911E2F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769F9A-9590-A5B6-EF06-698F56F11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3D99F9-DB0E-88D8-B5DC-95815743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B38B-739C-4AD3-9666-05060B8155DB}" type="datetime1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CDFB31-FE8A-5377-2F10-591E619E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D7A185-40D0-CC5A-AF82-13F5A4D6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30F5-63AB-4A71-99CA-D7513DCAC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84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F34CA2-4342-3755-CF26-38376A65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64F413-5BF0-9411-0A98-059EB7C6A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741AA-9821-5634-5892-2786A0119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909914-1BC4-4050-AA2A-044AFC333153}" type="datetime1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CCD21B-E2AC-C49B-45D8-5CA0BB44C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E66EA4-6C0D-39E4-EA63-646EA6CBF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3730F5-63AB-4A71-99CA-D7513DCAC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08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A75DA-ED79-B42B-91A5-98116BB2F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5890"/>
            <a:ext cx="9144000" cy="2387600"/>
          </a:xfrm>
        </p:spPr>
        <p:txBody>
          <a:bodyPr/>
          <a:lstStyle/>
          <a:p>
            <a:r>
              <a:rPr lang="en-US" altLang="ko-KR" dirty="0"/>
              <a:t>HW5.  Heat equations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FA2B3-5952-614D-7572-7BF956F6F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5565"/>
            <a:ext cx="9144000" cy="1655762"/>
          </a:xfrm>
        </p:spPr>
        <p:txBody>
          <a:bodyPr>
            <a:normAutofit/>
          </a:bodyPr>
          <a:lstStyle/>
          <a:p>
            <a:endParaRPr lang="en-US" altLang="ko-KR" sz="2800" dirty="0"/>
          </a:p>
          <a:p>
            <a:r>
              <a:rPr lang="ko-KR" altLang="en-US" sz="2800" dirty="0"/>
              <a:t> </a:t>
            </a:r>
            <a:r>
              <a:rPr lang="en-US" altLang="ko-KR" sz="2800" dirty="0"/>
              <a:t>60212440 </a:t>
            </a:r>
            <a:r>
              <a:rPr lang="ko-KR" altLang="en-US" sz="2800" dirty="0"/>
              <a:t>박기성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2E8F70-A13C-D96F-504C-D87847BA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138690"/>
            <a:ext cx="2743200" cy="365125"/>
          </a:xfrm>
        </p:spPr>
        <p:txBody>
          <a:bodyPr/>
          <a:lstStyle/>
          <a:p>
            <a:fld id="{553730F5-63AB-4A71-99CA-D7513DCAC02F}" type="slidenum">
              <a:rPr lang="ko-KR" altLang="en-US" sz="2000" b="1" smtClean="0">
                <a:solidFill>
                  <a:schemeClr val="tx1"/>
                </a:solidFill>
              </a:rPr>
              <a:t>1</a:t>
            </a:fld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80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67814-52DF-6C5A-E46B-600CA7AAA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2B97AAB-E842-41DE-7D4C-F2F3A0E05F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7674" y="1400175"/>
                <a:ext cx="11412631" cy="487203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altLang="ko-KR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0" dirty="0" err="1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0" dirty="0" err="1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i="0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0" dirty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  <m:r>
                            <a:rPr lang="en-US" altLang="ko-KR" i="0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i="0" dirty="0" smtClean="0">
                              <a:latin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ko-KR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i="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ko-KR" i="0" dirty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ko-KR" i="0" dirty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 ~&gt;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m:rPr>
                              <m:sty m:val="p"/>
                            </m:rPr>
                            <a:rPr lang="en-US" altLang="ko-K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이항은 실제로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지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만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전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체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𝑠𝑐h𝑒𝑚𝑒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2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차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정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확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도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므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로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/>
                  <a:t>하의 절단오차로 취급함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 dirty="0"/>
                  <a:t>(Crank-Nicolson</a:t>
                </a:r>
                <a:r>
                  <a:rPr lang="ko-KR" altLang="en-US" dirty="0"/>
                  <a:t>법과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차 </a:t>
                </a:r>
                <a:r>
                  <a:rPr lang="ko-KR" altLang="en-US" dirty="0" err="1"/>
                  <a:t>중앙차분법은</a:t>
                </a:r>
                <a:r>
                  <a:rPr lang="ko-KR" altLang="en-US" dirty="0"/>
                  <a:t> 모두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차 정확도를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가짐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2B97AAB-E842-41DE-7D4C-F2F3A0E05F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74" y="1400175"/>
                <a:ext cx="11412631" cy="48720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6108D5-687B-E7D6-516D-547FEFF4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8746" y="164811"/>
            <a:ext cx="2743200" cy="365125"/>
          </a:xfrm>
        </p:spPr>
        <p:txBody>
          <a:bodyPr/>
          <a:lstStyle/>
          <a:p>
            <a:fld id="{553730F5-63AB-4A71-99CA-D7513DCAC02F}" type="slidenum">
              <a:rPr lang="ko-KR" altLang="en-US" sz="2400" b="1" smtClean="0">
                <a:solidFill>
                  <a:schemeClr val="tx1"/>
                </a:solidFill>
              </a:rPr>
              <a:t>10</a:t>
            </a:fld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EEE3E5F-7D54-101B-C343-4F6FF42C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333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Problem (2)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38647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1153C-1DE1-B539-2D3F-A8BDB671C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83843B8-8E2A-4B4D-0129-A34CF68B4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6696" y="1086794"/>
                <a:ext cx="11412631" cy="487203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ko-KR" i="1" dirty="0" err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ko-KR" i="1" dirty="0" err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dirty="0" err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b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t</m:t>
                        </m:r>
                      </m:num>
                      <m:den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b="0" dirty="0"/>
              </a:p>
              <a:p>
                <a:pPr marL="0" indent="0" algn="ctr">
                  <a:buNone/>
                </a:pPr>
                <a:endParaRPr lang="en-US" altLang="ko-KR" sz="1600" b="0" dirty="0"/>
              </a:p>
              <a:p>
                <a:pPr marL="0" indent="0" algn="ctr">
                  <a:buNone/>
                </a:pPr>
                <a:r>
                  <a:rPr lang="en-US" altLang="ko-KR" dirty="0"/>
                  <a:t>(1)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  </a:t>
                </a:r>
                <a:r>
                  <a:rPr lang="en-US" altLang="ko-KR" sz="2400" b="0" dirty="0">
                    <a:latin typeface="Cambria Math" panose="02040503050406030204" pitchFamily="18" charset="0"/>
                  </a:rPr>
                  <a:t>: y</a:t>
                </a:r>
                <a:r>
                  <a:rPr lang="ko-KR" altLang="en-US" sz="2400" b="0" dirty="0">
                    <a:latin typeface="Cambria Math" panose="02040503050406030204" pitchFamily="18" charset="0"/>
                  </a:rPr>
                  <a:t>방향에 대해 </a:t>
                </a:r>
                <a:r>
                  <a:rPr lang="en-US" altLang="ko-KR" sz="2400" b="0" dirty="0">
                    <a:latin typeface="Cambria Math" panose="02040503050406030204" pitchFamily="18" charset="0"/>
                  </a:rPr>
                  <a:t>implicit</a:t>
                </a:r>
                <a:r>
                  <a:rPr lang="ko-KR" altLang="en-US" sz="2400" b="0" dirty="0">
                    <a:latin typeface="Cambria Math" panose="02040503050406030204" pitchFamily="18" charset="0"/>
                  </a:rPr>
                  <a:t>하게 푸는 과정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514350" indent="-514350" algn="ctr">
                  <a:buAutoNum type="arabicParenBoth" startAt="2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 x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방향에 대해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implicit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하게 푸는 과정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83843B8-8E2A-4B4D-0129-A34CF68B4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696" y="1086794"/>
                <a:ext cx="11412631" cy="48720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6D1E48-3D31-C682-36DA-41722A7D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7182" y="112391"/>
            <a:ext cx="2743200" cy="365125"/>
          </a:xfrm>
        </p:spPr>
        <p:txBody>
          <a:bodyPr/>
          <a:lstStyle/>
          <a:p>
            <a:fld id="{553730F5-63AB-4A71-99CA-D7513DCAC02F}" type="slidenum">
              <a:rPr lang="ko-KR" altLang="en-US" sz="2400" b="1" smtClean="0">
                <a:solidFill>
                  <a:schemeClr val="tx1"/>
                </a:solidFill>
              </a:rPr>
              <a:t>11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EF757FE-A2FA-3387-3B00-89CAFEAE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333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Problem (2)</a:t>
            </a:r>
            <a:endParaRPr lang="ko-KR" altLang="en-US" sz="28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77FD756-C561-3C5B-E65C-867A7021829F}"/>
              </a:ext>
            </a:extLst>
          </p:cNvPr>
          <p:cNvCxnSpPr/>
          <p:nvPr/>
        </p:nvCxnSpPr>
        <p:spPr>
          <a:xfrm>
            <a:off x="2690469" y="2347102"/>
            <a:ext cx="2201333" cy="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243B61A-0301-26C3-2AE8-88D390FC31EE}"/>
              </a:ext>
            </a:extLst>
          </p:cNvPr>
          <p:cNvCxnSpPr/>
          <p:nvPr/>
        </p:nvCxnSpPr>
        <p:spPr>
          <a:xfrm>
            <a:off x="5238044" y="2359181"/>
            <a:ext cx="6001456" cy="0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11373B-B594-6A61-FD3C-A4B551903ECC}"/>
                  </a:ext>
                </a:extLst>
              </p:cNvPr>
              <p:cNvSpPr txBox="1"/>
              <p:nvPr/>
            </p:nvSpPr>
            <p:spPr>
              <a:xfrm>
                <a:off x="3017846" y="1161976"/>
                <a:ext cx="154657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sz="2800" i="1" smtClean="0">
                          <a:latin typeface="Cambria Math" panose="02040503050406030204" pitchFamily="18" charset="0"/>
                        </a:rPr>
                        <m:t>Ψ</m:t>
                      </m:r>
                    </m:oMath>
                  </m:oMathPara>
                </a14:m>
                <a:endParaRPr lang="en-US" altLang="ko-KR" sz="2800" dirty="0"/>
              </a:p>
              <a:p>
                <a:endParaRPr lang="ko-KR" alt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11373B-B594-6A61-FD3C-A4B551903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846" y="1161976"/>
                <a:ext cx="1546578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C69D64-9F49-8C2E-E499-DF346CB85B18}"/>
                  </a:ext>
                </a:extLst>
              </p:cNvPr>
              <p:cNvSpPr txBox="1"/>
              <p:nvPr/>
            </p:nvSpPr>
            <p:spPr>
              <a:xfrm>
                <a:off x="7798505" y="1115810"/>
                <a:ext cx="8805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800" i="1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C69D64-9F49-8C2E-E499-DF346CB85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505" y="1115810"/>
                <a:ext cx="88053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7D85B69-9D43-6DCF-42B0-9FBBE5C99C77}"/>
              </a:ext>
            </a:extLst>
          </p:cNvPr>
          <p:cNvSpPr txBox="1"/>
          <p:nvPr/>
        </p:nvSpPr>
        <p:spPr>
          <a:xfrm>
            <a:off x="999772" y="5681912"/>
            <a:ext cx="10192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전체 선형 시스템을 두 번에 나누어 푸는 방식</a:t>
            </a:r>
            <a:r>
              <a:rPr lang="en-US" altLang="ko-KR" sz="2000" dirty="0"/>
              <a:t>: ADI</a:t>
            </a:r>
            <a:r>
              <a:rPr lang="ko-KR" altLang="en-US" sz="2000" dirty="0"/>
              <a:t>방식</a:t>
            </a:r>
            <a:r>
              <a:rPr lang="en-US" altLang="ko-KR" sz="2000" dirty="0"/>
              <a:t>(Alternating Direction Implicit)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65217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E37A3-5BCB-0E78-A6A3-3F70FEA8B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DB8157E-0B05-50BB-4834-E8ABE1F3F4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350" y="1484312"/>
                <a:ext cx="10725150" cy="487203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− 2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𝑓𝑖𝑥𝑒𝑑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− 2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𝑓𝑖𝑥𝑒𝑑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ex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 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DB8157E-0B05-50BB-4834-E8ABE1F3F4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350" y="1484312"/>
                <a:ext cx="10725150" cy="48720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53C2B4-0039-0CEC-660E-D26747CF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7963" y="112857"/>
            <a:ext cx="2743200" cy="365125"/>
          </a:xfrm>
        </p:spPr>
        <p:txBody>
          <a:bodyPr/>
          <a:lstStyle/>
          <a:p>
            <a:fld id="{553730F5-63AB-4A71-99CA-D7513DCAC02F}" type="slidenum">
              <a:rPr lang="ko-KR" altLang="en-US" sz="2400" b="1" smtClean="0">
                <a:solidFill>
                  <a:schemeClr val="tx1"/>
                </a:solidFill>
              </a:rPr>
              <a:t>12</a:t>
            </a:fld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96CE92A-F5C4-F681-2067-51897477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333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Problem (2)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9005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B14F440-310F-3445-0003-DDEF7A79B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013943"/>
            <a:ext cx="3189450" cy="5654027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1F6D2E-2A81-CB60-1AEA-6B47EF69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6791" y="141846"/>
            <a:ext cx="2743200" cy="365125"/>
          </a:xfrm>
        </p:spPr>
        <p:txBody>
          <a:bodyPr/>
          <a:lstStyle/>
          <a:p>
            <a:fld id="{553730F5-63AB-4A71-99CA-D7513DCAC02F}" type="slidenum">
              <a:rPr lang="ko-KR" altLang="en-US" sz="2400" b="1" smtClean="0">
                <a:solidFill>
                  <a:schemeClr val="tx1"/>
                </a:solidFill>
              </a:rPr>
              <a:t>13</a:t>
            </a:fld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AD2F97C-BBDC-8FFF-2775-C4F65E365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Problem (2)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7E9B9C-7DBB-9B43-A7D6-C685A9051A61}"/>
                  </a:ext>
                </a:extLst>
              </p:cNvPr>
              <p:cNvSpPr txBox="1"/>
              <p:nvPr/>
            </p:nvSpPr>
            <p:spPr>
              <a:xfrm>
                <a:off x="6096000" y="4668525"/>
                <a:ext cx="1796344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m:rPr>
                              <m:sty m:val="p"/>
                            </m:rPr>
                            <a:rPr lang="en-US" altLang="ko-KR" sz="240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 altLang="ko-KR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num>
                        <m:den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7E9B9C-7DBB-9B43-A7D6-C685A9051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668525"/>
                <a:ext cx="1796344" cy="691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0A56F-3EF2-4C98-FB5E-6884E47BC0D7}"/>
                  </a:ext>
                </a:extLst>
              </p:cNvPr>
              <p:cNvSpPr txBox="1"/>
              <p:nvPr/>
            </p:nvSpPr>
            <p:spPr>
              <a:xfrm>
                <a:off x="4749463" y="1013943"/>
                <a:ext cx="6829778" cy="2658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X,Y = </a:t>
                </a:r>
                <a:r>
                  <a:rPr lang="en-US" altLang="ko-KR" dirty="0" err="1"/>
                  <a:t>meshgrid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x,y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r>
                  <a:rPr lang="en-US" altLang="ko-KR" dirty="0" err="1"/>
                  <a:t>x,y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차원 배열</a:t>
                </a:r>
                <a:endParaRPr lang="en-US" altLang="ko-KR" dirty="0"/>
              </a:p>
              <a:p>
                <a:r>
                  <a:rPr lang="en-US" altLang="ko-KR" dirty="0" err="1"/>
                  <a:t>meshgrid</a:t>
                </a:r>
                <a:r>
                  <a:rPr lang="en-US" altLang="ko-KR" dirty="0"/>
                  <a:t>()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축과 </a:t>
                </a:r>
                <a:r>
                  <a:rPr lang="en-US" altLang="ko-KR" dirty="0"/>
                  <a:t>y</a:t>
                </a:r>
                <a:r>
                  <a:rPr lang="ko-KR" altLang="en-US" dirty="0"/>
                  <a:t>축 좌표를 가지고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격자판</a:t>
                </a:r>
                <a:r>
                  <a:rPr lang="ko-KR" altLang="en-US" dirty="0"/>
                  <a:t> 위의 모든 점의 위치를 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x,y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형태로 자동을 </a:t>
                </a:r>
                <a:r>
                  <a:rPr lang="ko-KR" altLang="en-US" dirty="0" err="1"/>
                  <a:t>만들어줌</a:t>
                </a:r>
                <a:r>
                  <a:rPr lang="en-US" altLang="ko-KR" dirty="0"/>
                  <a:t>.</a:t>
                </a:r>
                <a:endParaRPr lang="ko-KR" altLang="en-US" dirty="0"/>
              </a:p>
              <a:p>
                <a:endParaRPr lang="en-US" altLang="ko-KR" dirty="0"/>
              </a:p>
              <a:p>
                <a:r>
                  <a:rPr lang="en-US" altLang="ko-KR" dirty="0"/>
                  <a:t>X[</a:t>
                </a:r>
                <a:r>
                  <a:rPr lang="en-US" altLang="ko-KR" dirty="0" err="1"/>
                  <a:t>i,j</a:t>
                </a:r>
                <a:r>
                  <a:rPr lang="en-US" altLang="ko-KR" dirty="0"/>
                  <a:t>]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값</m:t>
                    </m:r>
                  </m:oMath>
                </a14:m>
                <a:r>
                  <a:rPr lang="en-US" altLang="ko-KR" dirty="0"/>
                  <a:t>-&gt; x</a:t>
                </a:r>
                <a:r>
                  <a:rPr lang="ko-KR" altLang="en-US" dirty="0"/>
                  <a:t>좌표만 저장한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차원 배열</a:t>
                </a:r>
                <a:endParaRPr lang="en-US" altLang="ko-KR" dirty="0"/>
              </a:p>
              <a:p>
                <a:r>
                  <a:rPr lang="en-US" altLang="ko-KR" dirty="0"/>
                  <a:t>Y[</a:t>
                </a:r>
                <a:r>
                  <a:rPr lang="en-US" altLang="ko-KR" dirty="0" err="1"/>
                  <a:t>i,j</a:t>
                </a:r>
                <a:r>
                  <a:rPr lang="en-US" altLang="ko-KR" dirty="0"/>
                  <a:t>]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값</m:t>
                    </m:r>
                  </m:oMath>
                </a14:m>
                <a:r>
                  <a:rPr lang="en-US" altLang="ko-KR" dirty="0"/>
                  <a:t>-&gt; y</a:t>
                </a:r>
                <a:r>
                  <a:rPr lang="ko-KR" altLang="en-US" dirty="0"/>
                  <a:t>좌표만 저장한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차원 배열</a:t>
                </a:r>
                <a:endParaRPr lang="en-US" altLang="ko-KR" dirty="0"/>
              </a:p>
              <a:p>
                <a:r>
                  <a:rPr lang="en-US" altLang="ko-KR" dirty="0"/>
                  <a:t>(X[</a:t>
                </a:r>
                <a:r>
                  <a:rPr lang="en-US" altLang="ko-KR" dirty="0" err="1"/>
                  <a:t>i,j</a:t>
                </a:r>
                <a:r>
                  <a:rPr lang="en-US" altLang="ko-KR" dirty="0"/>
                  <a:t>] , Y[</a:t>
                </a:r>
                <a:r>
                  <a:rPr lang="en-US" altLang="ko-KR" dirty="0" err="1"/>
                  <a:t>i,j</a:t>
                </a:r>
                <a:r>
                  <a:rPr lang="en-US" altLang="ko-KR" dirty="0"/>
                  <a:t>])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격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자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의 실제 좌표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0A56F-3EF2-4C98-FB5E-6884E47BC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463" y="1013943"/>
                <a:ext cx="6829778" cy="2658228"/>
              </a:xfrm>
              <a:prstGeom prst="rect">
                <a:avLst/>
              </a:prstGeom>
              <a:blipFill>
                <a:blip r:embed="rId5"/>
                <a:stretch>
                  <a:fillRect l="-714" t="-1147" b="-1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83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CEC3C-97FA-7277-F490-C44D01364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52ADE4-726E-1D64-725E-11BFA792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136" y="94107"/>
            <a:ext cx="2743200" cy="365125"/>
          </a:xfrm>
        </p:spPr>
        <p:txBody>
          <a:bodyPr/>
          <a:lstStyle/>
          <a:p>
            <a:fld id="{553730F5-63AB-4A71-99CA-D7513DCAC02F}" type="slidenum">
              <a:rPr lang="ko-KR" altLang="en-US" sz="2400" b="1" smtClean="0">
                <a:solidFill>
                  <a:schemeClr val="tx1"/>
                </a:solidFill>
              </a:rPr>
              <a:t>14</a:t>
            </a:fld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47522DC-19DD-56DB-9093-3842D4EE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Problem (2)</a:t>
            </a:r>
            <a:endParaRPr lang="ko-KR" altLang="en-US" sz="2800" b="1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F42776E-A951-E88E-7F8B-EEF549451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1286" y="1159450"/>
            <a:ext cx="5362326" cy="507587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375533-A8D5-C380-0410-DF882CA1EDFA}"/>
                  </a:ext>
                </a:extLst>
              </p:cNvPr>
              <p:cNvSpPr txBox="1"/>
              <p:nvPr/>
            </p:nvSpPr>
            <p:spPr>
              <a:xfrm>
                <a:off x="6096000" y="1141163"/>
                <a:ext cx="5576045" cy="1759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Phi</a:t>
                </a:r>
                <a:r>
                  <a:rPr lang="ko-KR" altLang="en-US" dirty="0"/>
                  <a:t>를 </a:t>
                </a:r>
                <a:r>
                  <a:rPr lang="en-US" altLang="ko-KR" dirty="0" err="1"/>
                  <a:t>NxN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격자 전체를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으로 초기화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경계조건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=±1,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=±1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서 </a:t>
                </a:r>
                <a:r>
                  <a:rPr lang="en-US" altLang="ko-KR" dirty="0"/>
                  <a:t>0, </a:t>
                </a:r>
                <a:r>
                  <a:rPr lang="ko-KR" altLang="en-US" dirty="0"/>
                  <a:t>즉 </a:t>
                </a:r>
                <a:r>
                  <a:rPr lang="ko-KR" altLang="en-US" dirty="0" err="1"/>
                  <a:t>경계값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0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r>
                  <a:rPr lang="ko-KR" altLang="en-US" dirty="0"/>
                  <a:t>계산은 경계를 제외한 내부 격자점에서만 이루어짐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단위 행렬을 경계를 제외한 </a:t>
                </a:r>
                <a:r>
                  <a:rPr lang="en-US" altLang="ko-KR" dirty="0"/>
                  <a:t>(N-2)X(N-2) </a:t>
                </a:r>
                <a:r>
                  <a:rPr lang="ko-KR" altLang="en-US" dirty="0"/>
                  <a:t>크기로 생성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375533-A8D5-C380-0410-DF882CA1E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141163"/>
                <a:ext cx="5576045" cy="1759521"/>
              </a:xfrm>
              <a:prstGeom prst="rect">
                <a:avLst/>
              </a:prstGeom>
              <a:blipFill>
                <a:blip r:embed="rId4"/>
                <a:stretch>
                  <a:fillRect l="-1093" t="-1730" r="-984" b="-44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4855F8-F55C-3749-9D28-AA3CB9330A59}"/>
                  </a:ext>
                </a:extLst>
              </p:cNvPr>
              <p:cNvSpPr txBox="1"/>
              <p:nvPr/>
            </p:nvSpPr>
            <p:spPr>
              <a:xfrm>
                <a:off x="6566647" y="3765177"/>
                <a:ext cx="4087906" cy="1326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dirty="0" smtClean="0">
                          <a:latin typeface="Cambria Math" panose="02040503050406030204" pitchFamily="18" charset="0"/>
                        </a:rPr>
                        <m:t>ex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4855F8-F55C-3749-9D28-AA3CB9330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647" y="3765177"/>
                <a:ext cx="4087906" cy="13266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639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69324-352D-E71F-A0AF-E493FECD2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9DB466-0539-0442-CC82-6E723CEB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7572" y="107082"/>
            <a:ext cx="2743200" cy="365125"/>
          </a:xfrm>
        </p:spPr>
        <p:txBody>
          <a:bodyPr/>
          <a:lstStyle/>
          <a:p>
            <a:fld id="{553730F5-63AB-4A71-99CA-D7513DCAC02F}" type="slidenum">
              <a:rPr lang="ko-KR" altLang="en-US" sz="2400" b="1" smtClean="0">
                <a:solidFill>
                  <a:schemeClr val="tx1"/>
                </a:solidFill>
              </a:rPr>
              <a:t>15</a:t>
            </a:fld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89A22D7-C32E-DB44-679F-E47A11C57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Problem (2)</a:t>
            </a:r>
            <a:endParaRPr lang="ko-KR" altLang="en-US" sz="28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CD576-6964-D004-77BD-5897DE63E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662"/>
            <a:ext cx="10515600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28C9C7-1F95-5E86-CBDE-42B281313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44" y="1309538"/>
            <a:ext cx="11364911" cy="45535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268EA2-E144-E7B6-E8EC-30C0C7E70D1F}"/>
                  </a:ext>
                </a:extLst>
              </p:cNvPr>
              <p:cNvSpPr txBox="1"/>
              <p:nvPr/>
            </p:nvSpPr>
            <p:spPr>
              <a:xfrm>
                <a:off x="1707776" y="6050882"/>
                <a:ext cx="8471647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268EA2-E144-E7B6-E8EC-30C0C7E70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776" y="6050882"/>
                <a:ext cx="8471647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882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DA3DE-B59F-CE54-48AF-3B646B407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88ECB4-5CC3-DB2F-662D-71BA42AC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7964" y="136525"/>
            <a:ext cx="2743200" cy="365125"/>
          </a:xfrm>
        </p:spPr>
        <p:txBody>
          <a:bodyPr/>
          <a:lstStyle/>
          <a:p>
            <a:fld id="{553730F5-63AB-4A71-99CA-D7513DCAC02F}" type="slidenum">
              <a:rPr lang="ko-KR" altLang="en-US" sz="2400" b="1" smtClean="0">
                <a:solidFill>
                  <a:schemeClr val="tx1"/>
                </a:solidFill>
              </a:rPr>
              <a:t>16</a:t>
            </a:fld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7902A14-CF4A-1D10-3F42-09A5EE13E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Problem (2)</a:t>
            </a:r>
            <a:endParaRPr lang="ko-KR" altLang="en-US" sz="28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73A58-39EC-6EA8-77D0-AA2E5C44D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87574"/>
            <a:ext cx="10515600" cy="4351338"/>
          </a:xfrm>
        </p:spPr>
        <p:txBody>
          <a:bodyPr/>
          <a:lstStyle/>
          <a:p>
            <a:r>
              <a:rPr lang="en-US" altLang="ko-KR" dirty="0" err="1"/>
              <a:t>phi_list</a:t>
            </a:r>
            <a:r>
              <a:rPr lang="en-US" altLang="ko-KR" dirty="0"/>
              <a:t>[j][1:-1, 1:-1]</a:t>
            </a:r>
            <a:r>
              <a:rPr lang="ko-KR" altLang="en-US" dirty="0"/>
              <a:t>로 내부 격자만 꺼내 전치</a:t>
            </a:r>
            <a:r>
              <a:rPr lang="en-US" altLang="ko-KR" dirty="0"/>
              <a:t>(.T)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I+beta</a:t>
            </a:r>
            <a:r>
              <a:rPr lang="en-US" altLang="ko-KR" dirty="0"/>
              <a:t>*L) @ </a:t>
            </a:r>
            <a:r>
              <a:rPr lang="en-US" altLang="ko-KR" dirty="0" err="1"/>
              <a:t>phi_list</a:t>
            </a:r>
            <a:r>
              <a:rPr lang="en-US" altLang="ko-KR" dirty="0"/>
              <a:t> [j][1:-1, 1:-1].T : y</a:t>
            </a:r>
            <a:r>
              <a:rPr lang="ko-KR" altLang="en-US" dirty="0"/>
              <a:t>방향 </a:t>
            </a:r>
            <a:r>
              <a:rPr lang="en-US" altLang="ko-KR" dirty="0"/>
              <a:t>implicit </a:t>
            </a:r>
            <a:r>
              <a:rPr lang="ko-KR" altLang="en-US" dirty="0"/>
              <a:t>계산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I+beta</a:t>
            </a:r>
            <a:r>
              <a:rPr lang="en-US" altLang="ko-KR" dirty="0"/>
              <a:t>*L) @ (y</a:t>
            </a:r>
            <a:r>
              <a:rPr lang="ko-KR" altLang="en-US" dirty="0"/>
              <a:t>방향 계산결과</a:t>
            </a:r>
            <a:r>
              <a:rPr lang="en-US" altLang="ko-KR" dirty="0"/>
              <a:t>).T : x</a:t>
            </a:r>
            <a:r>
              <a:rPr lang="ko-KR" altLang="en-US" dirty="0"/>
              <a:t>방향 </a:t>
            </a:r>
            <a:r>
              <a:rPr lang="en-US" altLang="ko-KR" dirty="0"/>
              <a:t>implicit </a:t>
            </a:r>
            <a:r>
              <a:rPr lang="ko-KR" altLang="en-US" dirty="0"/>
              <a:t>계산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 err="1"/>
              <a:t>행렬곱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740820-4758-7B1B-488F-F86B26567A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9861" b="28394"/>
          <a:stretch>
            <a:fillRect/>
          </a:stretch>
        </p:blipFill>
        <p:spPr>
          <a:xfrm>
            <a:off x="413544" y="1096000"/>
            <a:ext cx="11364911" cy="96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35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74725-29D1-2906-DE88-79207CC7B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298E5A-8F64-5DE3-324D-E584A668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7573" y="111413"/>
            <a:ext cx="2743200" cy="365125"/>
          </a:xfrm>
        </p:spPr>
        <p:txBody>
          <a:bodyPr/>
          <a:lstStyle/>
          <a:p>
            <a:fld id="{553730F5-63AB-4A71-99CA-D7513DCAC02F}" type="slidenum">
              <a:rPr lang="ko-KR" altLang="en-US" sz="2400" b="1" smtClean="0">
                <a:solidFill>
                  <a:schemeClr val="tx1"/>
                </a:solidFill>
              </a:rPr>
              <a:t>17</a:t>
            </a:fld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7700186-4BDB-8813-6339-F94AB50B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Problem (2)</a:t>
            </a:r>
            <a:endParaRPr lang="ko-KR" altLang="en-US" sz="2800" b="1" dirty="0"/>
          </a:p>
        </p:txBody>
      </p:sp>
      <p:pic>
        <p:nvPicPr>
          <p:cNvPr id="2" name="내용 개체 틀 5">
            <a:extLst>
              <a:ext uri="{FF2B5EF4-FFF2-40B4-BE49-F238E27FC236}">
                <a16:creationId xmlns:a16="http://schemas.microsoft.com/office/drawing/2014/main" id="{215BFB45-7C15-AEA2-D790-251265E28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72434"/>
            <a:ext cx="10515600" cy="271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18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38877-E6BF-8AB2-4CFF-5FAF7DBC1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3839F8-CF63-3A21-195E-588631F3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4110" y="135352"/>
            <a:ext cx="2743200" cy="365125"/>
          </a:xfrm>
        </p:spPr>
        <p:txBody>
          <a:bodyPr/>
          <a:lstStyle/>
          <a:p>
            <a:fld id="{553730F5-63AB-4A71-99CA-D7513DCAC02F}" type="slidenum">
              <a:rPr lang="ko-KR" altLang="en-US" sz="2400" b="1" smtClean="0">
                <a:solidFill>
                  <a:schemeClr val="tx1"/>
                </a:solidFill>
              </a:rPr>
              <a:t>18</a:t>
            </a:fld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0CC17B8-33B7-1FEB-4F81-5A7DCAB6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Problem (2)</a:t>
            </a:r>
            <a:endParaRPr lang="ko-KR" altLang="en-US" sz="2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6D7061-0E5E-27AC-8F1E-A601E9F1D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605" y="1000955"/>
            <a:ext cx="7958790" cy="553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17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0CDEF-FBD9-4906-7BEA-EC0637C7C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A39C53-1CAD-57C9-0810-D5484F48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9711" y="142586"/>
            <a:ext cx="2743200" cy="365125"/>
          </a:xfrm>
        </p:spPr>
        <p:txBody>
          <a:bodyPr/>
          <a:lstStyle/>
          <a:p>
            <a:fld id="{553730F5-63AB-4A71-99CA-D7513DCAC02F}" type="slidenum">
              <a:rPr lang="ko-KR" altLang="en-US" sz="2400" b="1" smtClean="0">
                <a:solidFill>
                  <a:schemeClr val="tx1"/>
                </a:solidFill>
              </a:rPr>
              <a:t>19</a:t>
            </a:fld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9B9B8B8-1C71-2276-B5BB-179773E9F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Problem (2)</a:t>
            </a:r>
            <a:endParaRPr lang="ko-KR" altLang="en-US" sz="28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D161D14-0653-59C3-2D7B-B35F74D1F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94" y="4239611"/>
            <a:ext cx="2520000" cy="20211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7F1CA70-D2B1-8B05-2B08-0E2D570C9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547" y="4204159"/>
            <a:ext cx="2520000" cy="20211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4F2E022-6355-723C-0810-A6781BE65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994" y="1412235"/>
            <a:ext cx="2520000" cy="199484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9104B2D-DCBA-F152-FA45-EF6146FB09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0547" y="1385910"/>
            <a:ext cx="2520000" cy="202117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6623FC8-1ED8-0153-68FA-00FF65A8CA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8058" y="1412235"/>
            <a:ext cx="2520000" cy="202117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BC32473-B108-B92B-713B-541129F90C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31311" y="1412235"/>
            <a:ext cx="2520000" cy="204820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BB6A404-2CEE-060A-A418-0F59D79023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8058" y="4183887"/>
            <a:ext cx="2520000" cy="202117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B523B80-B2F5-3621-21C2-75EA706692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31311" y="4183887"/>
            <a:ext cx="2520000" cy="20211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C1C57C-A97F-D346-1068-C98469A593E3}"/>
              </a:ext>
            </a:extLst>
          </p:cNvPr>
          <p:cNvSpPr txBox="1"/>
          <p:nvPr/>
        </p:nvSpPr>
        <p:spPr>
          <a:xfrm>
            <a:off x="5310909" y="641339"/>
            <a:ext cx="222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 = 20  dt= 0.01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7602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5EAC9-60C8-81CB-3E75-D9D07AC6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Problem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6791D9-721E-484C-3B91-5F98630D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8746" y="101022"/>
            <a:ext cx="2743200" cy="365125"/>
          </a:xfrm>
        </p:spPr>
        <p:txBody>
          <a:bodyPr/>
          <a:lstStyle/>
          <a:p>
            <a:fld id="{553730F5-63AB-4A71-99CA-D7513DCAC02F}" type="slidenum">
              <a:rPr lang="ko-KR" altLang="en-US" sz="2000" b="1" smtClean="0">
                <a:solidFill>
                  <a:schemeClr val="tx1"/>
                </a:solidFill>
              </a:rPr>
              <a:t>2</a:t>
            </a:fld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56B6B7B-CF04-2432-605E-9D666A0A3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11" y="2290854"/>
            <a:ext cx="10812378" cy="227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49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A65FB-3260-107F-4F24-E59A48AEA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232E68-50E6-EDB6-189A-0FD59D0B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6791" y="92010"/>
            <a:ext cx="2743200" cy="365125"/>
          </a:xfrm>
        </p:spPr>
        <p:txBody>
          <a:bodyPr/>
          <a:lstStyle/>
          <a:p>
            <a:fld id="{553730F5-63AB-4A71-99CA-D7513DCAC02F}" type="slidenum">
              <a:rPr lang="ko-KR" altLang="en-US" sz="2400" b="1" smtClean="0">
                <a:solidFill>
                  <a:schemeClr val="tx1"/>
                </a:solidFill>
              </a:rPr>
              <a:t>20</a:t>
            </a:fld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F9E15F2-B77D-2D8A-07FF-BEC070C00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Problem (2)</a:t>
            </a:r>
            <a:endParaRPr lang="ko-KR" altLang="en-US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D54C05-EE3C-2277-5DEF-2A8EBF9B99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158" y="1279394"/>
            <a:ext cx="6203242" cy="5076956"/>
          </a:xfrm>
          <a:prstGeom prst="rect">
            <a:avLst/>
          </a:prstGeom>
        </p:spPr>
      </p:pic>
      <p:pic>
        <p:nvPicPr>
          <p:cNvPr id="7" name="heat_diffusion">
            <a:hlinkClick r:id="" action="ppaction://media"/>
            <a:extLst>
              <a:ext uri="{FF2B5EF4-FFF2-40B4-BE49-F238E27FC236}">
                <a16:creationId xmlns:a16="http://schemas.microsoft.com/office/drawing/2014/main" id="{A5193B00-35E8-9F5A-6DBA-D71F9E141BC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644923" y="1279394"/>
            <a:ext cx="4988275" cy="498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5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BAFA3-6D49-6268-63E3-78CA6C302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3380"/>
            <a:ext cx="10515600" cy="1325563"/>
          </a:xfrm>
        </p:spPr>
        <p:txBody>
          <a:bodyPr/>
          <a:lstStyle/>
          <a:p>
            <a:r>
              <a:rPr lang="en-US" altLang="ko-KR" b="1" dirty="0"/>
              <a:t>Problem (3)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8DC206-401E-7166-9505-2A8C7B59F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7294"/>
            <a:ext cx="10515600" cy="1751764"/>
          </a:xfrm>
        </p:spPr>
        <p:txBody>
          <a:bodyPr/>
          <a:lstStyle/>
          <a:p>
            <a:r>
              <a:rPr lang="ko-KR" altLang="en-US" dirty="0"/>
              <a:t>수치해석 결과의 </a:t>
            </a:r>
            <a:r>
              <a:rPr lang="en-US" altLang="ko-KR" dirty="0"/>
              <a:t>order of accuracy</a:t>
            </a:r>
            <a:r>
              <a:rPr lang="ko-KR" altLang="en-US" dirty="0"/>
              <a:t>를 시간과 공간에 대하여 </a:t>
            </a:r>
            <a:r>
              <a:rPr lang="ko-KR" altLang="en-US" dirty="0" err="1"/>
              <a:t>분석하시오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65ECCA-F149-FD63-41BA-97E181E4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7964" y="94079"/>
            <a:ext cx="2743200" cy="365125"/>
          </a:xfrm>
        </p:spPr>
        <p:txBody>
          <a:bodyPr/>
          <a:lstStyle/>
          <a:p>
            <a:fld id="{553730F5-63AB-4A71-99CA-D7513DCAC02F}" type="slidenum">
              <a:rPr lang="ko-KR" altLang="en-US" sz="2400" b="1" smtClean="0">
                <a:solidFill>
                  <a:schemeClr val="tx1"/>
                </a:solidFill>
              </a:rPr>
              <a:t>21</a:t>
            </a:fld>
            <a:endParaRPr lang="ko-KR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761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4F983-370E-00BD-B200-AAFB8F387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22" y="3377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Problem (3) Space</a:t>
            </a:r>
            <a:br>
              <a:rPr lang="en-US" altLang="ko-KR" dirty="0"/>
            </a:b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30593-9C2D-A138-7AF7-BE7CA1AAB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5189" y="1222476"/>
            <a:ext cx="4929927" cy="4982270"/>
          </a:xfrm>
        </p:spPr>
        <p:txBody>
          <a:bodyPr/>
          <a:lstStyle/>
          <a:p>
            <a:r>
              <a:rPr lang="en-US" altLang="ko-KR" dirty="0"/>
              <a:t>dt =0.005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260B6F-802F-3EC0-C32B-F6F0BC8F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6791" y="155225"/>
            <a:ext cx="2743200" cy="365125"/>
          </a:xfrm>
        </p:spPr>
        <p:txBody>
          <a:bodyPr/>
          <a:lstStyle/>
          <a:p>
            <a:fld id="{553730F5-63AB-4A71-99CA-D7513DCAC02F}" type="slidenum">
              <a:rPr lang="ko-KR" altLang="en-US" sz="2400" b="1" smtClean="0">
                <a:solidFill>
                  <a:schemeClr val="tx1"/>
                </a:solidFill>
              </a:rPr>
              <a:t>22</a:t>
            </a:fld>
            <a:endParaRPr lang="ko-KR" altLang="en-US" sz="2400" b="1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99B724-316A-6886-350B-E136086F0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96" y="1118783"/>
            <a:ext cx="6335009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88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BEEA0-A5A1-93F5-51BB-BAC9133BF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E4981-AF63-D875-73FC-19091B7D3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22" y="3377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Problem (3) Space</a:t>
            </a:r>
            <a:br>
              <a:rPr lang="en-US" altLang="ko-KR" dirty="0"/>
            </a:br>
            <a:endParaRPr lang="ko-KR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AAD869-D80D-FBE2-1233-F059D1D51D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38937" y="1222476"/>
                <a:ext cx="5116180" cy="498227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𝑛𝑢𝑚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𝑒𝑥𝑎𝑐𝑡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𝑑𝑥𝑑𝑦</m:t>
                                </m:r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 err="1"/>
                  <a:t>Linalg.norm</a:t>
                </a:r>
                <a:r>
                  <a:rPr lang="en-US" altLang="ko-KR" dirty="0"/>
                  <a:t>(~,2) 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AAD869-D80D-FBE2-1233-F059D1D51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38937" y="1222476"/>
                <a:ext cx="5116180" cy="4982270"/>
              </a:xfrm>
              <a:blipFill>
                <a:blip r:embed="rId3"/>
                <a:stretch>
                  <a:fillRect l="-2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CDB9CE-5B1E-4CB9-C367-7303E8CF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7027" y="155225"/>
            <a:ext cx="2743200" cy="365125"/>
          </a:xfrm>
        </p:spPr>
        <p:txBody>
          <a:bodyPr/>
          <a:lstStyle/>
          <a:p>
            <a:fld id="{553730F5-63AB-4A71-99CA-D7513DCAC02F}" type="slidenum">
              <a:rPr lang="ko-KR" altLang="en-US" sz="2400" b="1" smtClean="0">
                <a:solidFill>
                  <a:schemeClr val="tx1"/>
                </a:solidFill>
              </a:rPr>
              <a:t>23</a:t>
            </a:fld>
            <a:endParaRPr lang="ko-KR" altLang="en-US" sz="2400" b="1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17D78C-2B78-3DDA-324D-E8663FA15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55" y="1222476"/>
            <a:ext cx="6127152" cy="466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1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113F6-5607-7EC4-8B53-7622CDE72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F1EA3-8229-C99B-B10E-234BE9678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22" y="3377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Problem (3) Space</a:t>
            </a:r>
            <a:br>
              <a:rPr lang="en-US" altLang="ko-KR" dirty="0"/>
            </a:br>
            <a:endParaRPr lang="ko-KR" altLang="en-US" sz="32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52CBE4-4012-A41D-9268-045490E2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0276" y="155225"/>
            <a:ext cx="2743200" cy="365125"/>
          </a:xfrm>
        </p:spPr>
        <p:txBody>
          <a:bodyPr/>
          <a:lstStyle/>
          <a:p>
            <a:fld id="{553730F5-63AB-4A71-99CA-D7513DCAC02F}" type="slidenum">
              <a:rPr lang="ko-KR" altLang="en-US" sz="2400" b="1" smtClean="0">
                <a:solidFill>
                  <a:schemeClr val="tx1"/>
                </a:solidFill>
              </a:rPr>
              <a:t>24</a:t>
            </a:fld>
            <a:endParaRPr lang="ko-KR" altLang="en-US" sz="2400" b="1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6AC5E62-0678-83C9-3672-EC5382375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37" y="2761980"/>
            <a:ext cx="11817726" cy="155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5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35E2D-A46C-2AF6-7D26-A1AF36CF8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A60A0-42AF-6671-8532-3B26144F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22" y="3377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Problem (3) Space</a:t>
            </a:r>
            <a:br>
              <a:rPr lang="en-US" altLang="ko-KR" dirty="0"/>
            </a:br>
            <a:endParaRPr lang="ko-KR" altLang="en-US" sz="32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275C5B-8A56-E3CF-C31B-34BE81F0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7572" y="155225"/>
            <a:ext cx="2743200" cy="365125"/>
          </a:xfrm>
        </p:spPr>
        <p:txBody>
          <a:bodyPr/>
          <a:lstStyle/>
          <a:p>
            <a:fld id="{553730F5-63AB-4A71-99CA-D7513DCAC02F}" type="slidenum">
              <a:rPr lang="ko-KR" altLang="en-US" sz="2400" b="1" smtClean="0">
                <a:solidFill>
                  <a:schemeClr val="tx1"/>
                </a:solidFill>
              </a:rPr>
              <a:t>25</a:t>
            </a:fld>
            <a:endParaRPr lang="ko-KR" altLang="en-US" sz="24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D3C3D477-F64C-6FD2-E5BC-B349B4475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53866" y="1399822"/>
                <a:ext cx="3699933" cy="4777141"/>
              </a:xfrm>
            </p:spPr>
            <p:txBody>
              <a:bodyPr>
                <a:normAutofit/>
              </a:bodyPr>
              <a:lstStyle/>
              <a:p>
                <a:endParaRPr lang="en-US" altLang="ko-KR" sz="2200" dirty="0"/>
              </a:p>
              <a:p>
                <a:endParaRPr lang="en-US" altLang="ko-KR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2200" b="0" dirty="0"/>
              </a:p>
              <a:p>
                <a:pPr marL="0" indent="0">
                  <a:buNone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D3C3D477-F64C-6FD2-E5BC-B349B4475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53866" y="1399822"/>
                <a:ext cx="3699933" cy="477714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B6C3D95A-72C3-FAF6-B56F-E4FB7E463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05" y="1212132"/>
            <a:ext cx="6725589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09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A607D-30E8-3237-C53A-C20A932E4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16EE9-789B-83CC-F8F9-5B8C4534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22" y="3377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Problem (3) time</a:t>
            </a:r>
            <a:br>
              <a:rPr lang="en-US" altLang="ko-KR" dirty="0"/>
            </a:br>
            <a:endParaRPr lang="ko-KR" altLang="en-US" sz="32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CBBF29-A449-FE4A-DC0C-9F60C006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5095" y="100336"/>
            <a:ext cx="2743200" cy="365125"/>
          </a:xfrm>
        </p:spPr>
        <p:txBody>
          <a:bodyPr/>
          <a:lstStyle/>
          <a:p>
            <a:fld id="{553730F5-63AB-4A71-99CA-D7513DCAC02F}" type="slidenum">
              <a:rPr lang="ko-KR" altLang="en-US" sz="2400" b="1" smtClean="0">
                <a:solidFill>
                  <a:schemeClr val="tx1"/>
                </a:solidFill>
              </a:rPr>
              <a:t>26</a:t>
            </a:fld>
            <a:endParaRPr lang="ko-KR" altLang="en-US" sz="2400" b="1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2DF5EC-90AD-A0A1-6BB2-FA9CE2FA9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43" y="1032694"/>
            <a:ext cx="6439799" cy="5506218"/>
          </a:xfrm>
          <a:prstGeom prst="rect">
            <a:avLst/>
          </a:prstGeom>
        </p:spPr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4B22FD0-0D0C-162B-25EF-C36EAE87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0" y="1013994"/>
            <a:ext cx="3835400" cy="5162969"/>
          </a:xfrm>
        </p:spPr>
        <p:txBody>
          <a:bodyPr/>
          <a:lstStyle/>
          <a:p>
            <a:r>
              <a:rPr lang="en-US" altLang="ko-KR" dirty="0" err="1"/>
              <a:t>t_final</a:t>
            </a:r>
            <a:r>
              <a:rPr lang="en-US" altLang="ko-KR" dirty="0"/>
              <a:t> = 3</a:t>
            </a:r>
          </a:p>
          <a:p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D76F354-CD10-8235-CDC9-473A63926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904" y="2760417"/>
            <a:ext cx="5344391" cy="167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97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E9521-EBC3-2421-8AEA-547716EFE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8521-79A5-5DE6-7B10-32D2B9258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22" y="3377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Problem (3) time</a:t>
            </a:r>
            <a:br>
              <a:rPr lang="en-US" altLang="ko-KR" dirty="0"/>
            </a:br>
            <a:endParaRPr lang="ko-KR" altLang="en-US" sz="32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1385EB-D34C-21EE-8001-3B35D90A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155225"/>
            <a:ext cx="2743200" cy="365125"/>
          </a:xfrm>
        </p:spPr>
        <p:txBody>
          <a:bodyPr/>
          <a:lstStyle/>
          <a:p>
            <a:fld id="{553730F5-63AB-4A71-99CA-D7513DCAC02F}" type="slidenum">
              <a:rPr lang="ko-KR" altLang="en-US" sz="2400" b="1" smtClean="0">
                <a:solidFill>
                  <a:schemeClr val="tx1"/>
                </a:solidFill>
              </a:rPr>
              <a:t>27</a:t>
            </a:fld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C88588-B164-C7DE-8924-301C5C14E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969" y="1177855"/>
            <a:ext cx="4380089" cy="53289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5EA55A-21A2-CD06-77D1-DE1208CBD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97" y="1177856"/>
            <a:ext cx="6902586" cy="534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29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2C919-9DC0-B9B9-E446-BFE0AB05E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1FC8E-6974-07D8-7504-B2AA9464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22" y="3377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Problem (3) time</a:t>
            </a:r>
            <a:br>
              <a:rPr lang="en-US" altLang="ko-KR" dirty="0"/>
            </a:br>
            <a:endParaRPr lang="ko-KR" altLang="en-US" sz="32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C28FA3-9000-E629-7698-10A5A736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8569" y="155225"/>
            <a:ext cx="2743200" cy="365125"/>
          </a:xfrm>
        </p:spPr>
        <p:txBody>
          <a:bodyPr/>
          <a:lstStyle/>
          <a:p>
            <a:fld id="{553730F5-63AB-4A71-99CA-D7513DCAC02F}" type="slidenum">
              <a:rPr lang="ko-KR" altLang="en-US" sz="2400" b="1" smtClean="0">
                <a:solidFill>
                  <a:schemeClr val="tx1"/>
                </a:solidFill>
              </a:rPr>
              <a:t>28</a:t>
            </a:fld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422BE3-275A-FE81-6C69-F30EA8BC9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969" y="1177855"/>
            <a:ext cx="4380089" cy="53289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5C40EE-A707-5FC6-0286-C579E52B4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31" y="2224094"/>
            <a:ext cx="11851538" cy="209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58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04406-6296-8BF5-C522-D69A25F57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DCC50-773B-A808-A3FF-5988846FB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22" y="3377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Problem (3) time</a:t>
            </a:r>
            <a:br>
              <a:rPr lang="en-US" altLang="ko-KR" dirty="0"/>
            </a:br>
            <a:endParaRPr lang="ko-KR" altLang="en-US" sz="32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90B903-0C20-10D5-E7D4-8BBDC274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6791" y="154420"/>
            <a:ext cx="2743200" cy="365125"/>
          </a:xfrm>
        </p:spPr>
        <p:txBody>
          <a:bodyPr/>
          <a:lstStyle/>
          <a:p>
            <a:fld id="{553730F5-63AB-4A71-99CA-D7513DCAC02F}" type="slidenum">
              <a:rPr lang="ko-KR" altLang="en-US" sz="2400" b="1" smtClean="0">
                <a:solidFill>
                  <a:schemeClr val="tx1"/>
                </a:solidFill>
              </a:rPr>
              <a:t>29</a:t>
            </a:fld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E3ADE8-A77A-FB17-CEAF-2691639AD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969" y="1183553"/>
            <a:ext cx="4380089" cy="51727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- dt</a:t>
            </a:r>
            <a:r>
              <a:rPr lang="ko-KR" altLang="en-US" sz="2200" dirty="0"/>
              <a:t>가 감소할수록 기울기 </a:t>
            </a:r>
            <a:r>
              <a:rPr lang="en-US" altLang="ko-KR" sz="2200" dirty="0"/>
              <a:t>2</a:t>
            </a:r>
            <a:r>
              <a:rPr lang="ko-KR" altLang="en-US" sz="2200" dirty="0"/>
              <a:t>에 수렴</a:t>
            </a:r>
            <a:r>
              <a:rPr lang="en-US" altLang="ko-KR" sz="22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B2F029-63FD-ACEA-5141-245A4E99E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42" y="1183553"/>
            <a:ext cx="6735115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1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B83AAF95-AB99-F599-0957-0363317243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ko-KR" sz="3200" b="1" dirty="0"/>
                  <a:t>Problem (1) </a:t>
                </a:r>
                <a:r>
                  <a:rPr lang="en-US" altLang="ko-KR" sz="3200" dirty="0"/>
                  <a:t>Source term </a:t>
                </a: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3200" i="1">
                        <a:latin typeface="Cambria Math" panose="02040503050406030204" pitchFamily="18" charset="0"/>
                      </a:rPr>
                      <m:t>=2(2−</m:t>
                    </m:r>
                    <m:sSup>
                      <m:sSup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32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200" dirty="0"/>
                  <a:t>일 때</a:t>
                </a:r>
                <a:r>
                  <a:rPr lang="en-US" altLang="ko-KR" sz="3200" dirty="0"/>
                  <a:t>, </a:t>
                </a:r>
                <a:r>
                  <a:rPr lang="ko-KR" altLang="en-US" sz="3200" dirty="0"/>
                  <a:t>𝜙의 대한 </a:t>
                </a:r>
                <a:r>
                  <a:rPr lang="en-US" altLang="ko-KR" sz="3200" dirty="0"/>
                  <a:t>exact solution</a:t>
                </a:r>
                <a:r>
                  <a:rPr lang="ko-KR" altLang="en-US" sz="3200" dirty="0"/>
                  <a:t>을 </a:t>
                </a:r>
                <a:r>
                  <a:rPr lang="ko-KR" altLang="en-US" sz="3200" dirty="0" err="1"/>
                  <a:t>구하시오</a:t>
                </a:r>
                <a:r>
                  <a:rPr lang="en-US" altLang="ko-KR" sz="3200" dirty="0"/>
                  <a:t>.</a:t>
                </a:r>
                <a:br>
                  <a:rPr lang="en-US" altLang="ko-KR" sz="3200" dirty="0"/>
                </a:br>
                <a:endParaRPr lang="ko-KR" altLang="en-US" sz="3200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B83AAF95-AB99-F599-0957-0363317243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75" t="-69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D998A1C-F4B3-8BA8-D1E2-2ECBD5009A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7273"/>
                <a:ext cx="10515600" cy="4769077"/>
              </a:xfrm>
            </p:spPr>
            <p:txBody>
              <a:bodyPr>
                <a:normAutofit/>
              </a:bodyPr>
              <a:lstStyle/>
              <a:p>
                <a:r>
                  <a:rPr lang="ko-KR" altLang="ko-KR" dirty="0"/>
                  <a:t>정상상태에서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𝜕𝜙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ko-KR" altLang="ko-KR" i="1">
                        <a:latin typeface="Cambria Math" panose="02040503050406030204" pitchFamily="18" charset="0"/>
                      </a:rPr>
                      <m:t>이고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ko-KR" altLang="ko-KR" i="1">
                        <a:latin typeface="Cambria Math" panose="02040503050406030204" pitchFamily="18" charset="0"/>
                      </a:rPr>
                      <m:t>이므로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ko-KR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2−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ko-KR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2−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D998A1C-F4B3-8BA8-D1E2-2ECBD5009A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7273"/>
                <a:ext cx="10515600" cy="4769077"/>
              </a:xfrm>
              <a:blipFill>
                <a:blip r:embed="rId3"/>
                <a:stretch>
                  <a:fillRect l="-1043" t="-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65EC84-CBAC-F1E2-519F-2B1707FE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5227" y="136525"/>
            <a:ext cx="2743200" cy="365125"/>
          </a:xfrm>
        </p:spPr>
        <p:txBody>
          <a:bodyPr/>
          <a:lstStyle/>
          <a:p>
            <a:fld id="{553730F5-63AB-4A71-99CA-D7513DCAC02F}" type="slidenum">
              <a:rPr lang="ko-KR" altLang="en-US" sz="2400" b="1" smtClean="0">
                <a:solidFill>
                  <a:schemeClr val="tx1"/>
                </a:solidFill>
              </a:rPr>
              <a:t>3</a:t>
            </a:fld>
            <a:endParaRPr lang="ko-KR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795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E8707-4B4F-0A62-BA83-F614B9366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455" y="2661516"/>
            <a:ext cx="3172690" cy="1325563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634145-1EAA-F189-4D80-F1F3C20A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30F5-63AB-4A71-99CA-D7513DCAC02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605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A65FB-3260-107F-4F24-E59A48AEA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232E68-50E6-EDB6-189A-0FD59D0B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30F5-63AB-4A71-99CA-D7513DCAC02F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F9E15F2-B77D-2D8A-07FF-BEC070C00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Problem (2)</a:t>
            </a:r>
            <a:endParaRPr lang="ko-KR" alt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26773E-43EC-A470-BA5C-089DC38C6787}"/>
              </a:ext>
            </a:extLst>
          </p:cNvPr>
          <p:cNvSpPr txBox="1"/>
          <p:nvPr/>
        </p:nvSpPr>
        <p:spPr>
          <a:xfrm>
            <a:off x="8315037" y="1356261"/>
            <a:ext cx="222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 = 20  dt= 0.001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628C9-B81D-E2E7-F7B0-1B9212DD1624}"/>
              </a:ext>
            </a:extLst>
          </p:cNvPr>
          <p:cNvSpPr txBox="1"/>
          <p:nvPr/>
        </p:nvSpPr>
        <p:spPr>
          <a:xfrm>
            <a:off x="2076636" y="1356261"/>
            <a:ext cx="222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 = 20  dt= 0.01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ECFE58-6642-2EAB-6945-F57398DF2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09" y="1855362"/>
            <a:ext cx="4556618" cy="36546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74D4F7-D7D5-D901-C354-83FCE9929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550" y="1855361"/>
            <a:ext cx="4556622" cy="3654651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A0353A66-0D0E-A781-620B-844F8CD9DCD9}"/>
              </a:ext>
            </a:extLst>
          </p:cNvPr>
          <p:cNvSpPr/>
          <p:nvPr/>
        </p:nvSpPr>
        <p:spPr>
          <a:xfrm>
            <a:off x="1677927" y="6292120"/>
            <a:ext cx="2921782" cy="14778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03B38F78-026E-B79D-9BD3-D594E7DD3639}"/>
              </a:ext>
            </a:extLst>
          </p:cNvPr>
          <p:cNvSpPr/>
          <p:nvPr/>
        </p:nvSpPr>
        <p:spPr>
          <a:xfrm>
            <a:off x="1706913" y="5885292"/>
            <a:ext cx="2863810" cy="471058"/>
          </a:xfrm>
          <a:custGeom>
            <a:avLst/>
            <a:gdLst>
              <a:gd name="connsiteX0" fmla="*/ 0 w 2281382"/>
              <a:gd name="connsiteY0" fmla="*/ 471058 h 471058"/>
              <a:gd name="connsiteX1" fmla="*/ 1136073 w 2281382"/>
              <a:gd name="connsiteY1" fmla="*/ 4 h 471058"/>
              <a:gd name="connsiteX2" fmla="*/ 2281382 w 2281382"/>
              <a:gd name="connsiteY2" fmla="*/ 461822 h 47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1382" h="471058">
                <a:moveTo>
                  <a:pt x="0" y="471058"/>
                </a:moveTo>
                <a:cubicBezTo>
                  <a:pt x="377921" y="236300"/>
                  <a:pt x="755843" y="1543"/>
                  <a:pt x="1136073" y="4"/>
                </a:cubicBezTo>
                <a:cubicBezTo>
                  <a:pt x="1516303" y="-1535"/>
                  <a:pt x="2056631" y="429495"/>
                  <a:pt x="2281382" y="461822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9D106B89-F455-CAD2-82FE-648AFBAF1F49}"/>
              </a:ext>
            </a:extLst>
          </p:cNvPr>
          <p:cNvSpPr/>
          <p:nvPr/>
        </p:nvSpPr>
        <p:spPr>
          <a:xfrm>
            <a:off x="7884970" y="5705159"/>
            <a:ext cx="2921782" cy="651191"/>
          </a:xfrm>
          <a:custGeom>
            <a:avLst/>
            <a:gdLst>
              <a:gd name="connsiteX0" fmla="*/ 0 w 2276475"/>
              <a:gd name="connsiteY0" fmla="*/ 633429 h 659535"/>
              <a:gd name="connsiteX1" fmla="*/ 719138 w 2276475"/>
              <a:gd name="connsiteY1" fmla="*/ 542942 h 659535"/>
              <a:gd name="connsiteX2" fmla="*/ 1057275 w 2276475"/>
              <a:gd name="connsiteY2" fmla="*/ 17 h 659535"/>
              <a:gd name="connsiteX3" fmla="*/ 1428750 w 2276475"/>
              <a:gd name="connsiteY3" fmla="*/ 561992 h 659535"/>
              <a:gd name="connsiteX4" fmla="*/ 2276475 w 2276475"/>
              <a:gd name="connsiteY4" fmla="*/ 642954 h 659535"/>
              <a:gd name="connsiteX0" fmla="*/ 0 w 2276475"/>
              <a:gd name="connsiteY0" fmla="*/ 659331 h 685437"/>
              <a:gd name="connsiteX1" fmla="*/ 719138 w 2276475"/>
              <a:gd name="connsiteY1" fmla="*/ 568844 h 685437"/>
              <a:gd name="connsiteX2" fmla="*/ 1226664 w 2276475"/>
              <a:gd name="connsiteY2" fmla="*/ 16 h 685437"/>
              <a:gd name="connsiteX3" fmla="*/ 1428750 w 2276475"/>
              <a:gd name="connsiteY3" fmla="*/ 587894 h 685437"/>
              <a:gd name="connsiteX4" fmla="*/ 2276475 w 2276475"/>
              <a:gd name="connsiteY4" fmla="*/ 668856 h 685437"/>
              <a:gd name="connsiteX0" fmla="*/ 0 w 2276475"/>
              <a:gd name="connsiteY0" fmla="*/ 659319 h 683165"/>
              <a:gd name="connsiteX1" fmla="*/ 719138 w 2276475"/>
              <a:gd name="connsiteY1" fmla="*/ 568832 h 683165"/>
              <a:gd name="connsiteX2" fmla="*/ 1226664 w 2276475"/>
              <a:gd name="connsiteY2" fmla="*/ 4 h 683165"/>
              <a:gd name="connsiteX3" fmla="*/ 1574424 w 2276475"/>
              <a:gd name="connsiteY3" fmla="*/ 578168 h 683165"/>
              <a:gd name="connsiteX4" fmla="*/ 2276475 w 2276475"/>
              <a:gd name="connsiteY4" fmla="*/ 668844 h 683165"/>
              <a:gd name="connsiteX0" fmla="*/ 0 w 2276475"/>
              <a:gd name="connsiteY0" fmla="*/ 659527 h 675284"/>
              <a:gd name="connsiteX1" fmla="*/ 719138 w 2276475"/>
              <a:gd name="connsiteY1" fmla="*/ 569040 h 675284"/>
              <a:gd name="connsiteX2" fmla="*/ 1226664 w 2276475"/>
              <a:gd name="connsiteY2" fmla="*/ 212 h 675284"/>
              <a:gd name="connsiteX3" fmla="*/ 1635404 w 2276475"/>
              <a:gd name="connsiteY3" fmla="*/ 503904 h 675284"/>
              <a:gd name="connsiteX4" fmla="*/ 2276475 w 2276475"/>
              <a:gd name="connsiteY4" fmla="*/ 669052 h 675284"/>
              <a:gd name="connsiteX0" fmla="*/ 0 w 2489905"/>
              <a:gd name="connsiteY0" fmla="*/ 659527 h 664109"/>
              <a:gd name="connsiteX1" fmla="*/ 719138 w 2489905"/>
              <a:gd name="connsiteY1" fmla="*/ 569040 h 664109"/>
              <a:gd name="connsiteX2" fmla="*/ 1226664 w 2489905"/>
              <a:gd name="connsiteY2" fmla="*/ 212 h 664109"/>
              <a:gd name="connsiteX3" fmla="*/ 1635404 w 2489905"/>
              <a:gd name="connsiteY3" fmla="*/ 503904 h 664109"/>
              <a:gd name="connsiteX4" fmla="*/ 2489905 w 2489905"/>
              <a:gd name="connsiteY4" fmla="*/ 656100 h 664109"/>
              <a:gd name="connsiteX0" fmla="*/ 0 w 2489905"/>
              <a:gd name="connsiteY0" fmla="*/ 659343 h 662885"/>
              <a:gd name="connsiteX1" fmla="*/ 905466 w 2489905"/>
              <a:gd name="connsiteY1" fmla="*/ 526763 h 662885"/>
              <a:gd name="connsiteX2" fmla="*/ 1226664 w 2489905"/>
              <a:gd name="connsiteY2" fmla="*/ 28 h 662885"/>
              <a:gd name="connsiteX3" fmla="*/ 1635404 w 2489905"/>
              <a:gd name="connsiteY3" fmla="*/ 503720 h 662885"/>
              <a:gd name="connsiteX4" fmla="*/ 2489905 w 2489905"/>
              <a:gd name="connsiteY4" fmla="*/ 655916 h 662885"/>
              <a:gd name="connsiteX0" fmla="*/ 0 w 2489905"/>
              <a:gd name="connsiteY0" fmla="*/ 659343 h 662885"/>
              <a:gd name="connsiteX1" fmla="*/ 905466 w 2489905"/>
              <a:gd name="connsiteY1" fmla="*/ 526763 h 662885"/>
              <a:gd name="connsiteX2" fmla="*/ 1226664 w 2489905"/>
              <a:gd name="connsiteY2" fmla="*/ 28 h 662885"/>
              <a:gd name="connsiteX3" fmla="*/ 1635404 w 2489905"/>
              <a:gd name="connsiteY3" fmla="*/ 503720 h 662885"/>
              <a:gd name="connsiteX4" fmla="*/ 2489905 w 2489905"/>
              <a:gd name="connsiteY4" fmla="*/ 655916 h 662885"/>
              <a:gd name="connsiteX0" fmla="*/ 0 w 2489905"/>
              <a:gd name="connsiteY0" fmla="*/ 659325 h 662867"/>
              <a:gd name="connsiteX1" fmla="*/ 847874 w 2489905"/>
              <a:gd name="connsiteY1" fmla="*/ 491128 h 662867"/>
              <a:gd name="connsiteX2" fmla="*/ 1226664 w 2489905"/>
              <a:gd name="connsiteY2" fmla="*/ 10 h 662867"/>
              <a:gd name="connsiteX3" fmla="*/ 1635404 w 2489905"/>
              <a:gd name="connsiteY3" fmla="*/ 503702 h 662867"/>
              <a:gd name="connsiteX4" fmla="*/ 2489905 w 2489905"/>
              <a:gd name="connsiteY4" fmla="*/ 655898 h 662867"/>
              <a:gd name="connsiteX0" fmla="*/ 0 w 2489905"/>
              <a:gd name="connsiteY0" fmla="*/ 659409 h 662951"/>
              <a:gd name="connsiteX1" fmla="*/ 837710 w 2489905"/>
              <a:gd name="connsiteY1" fmla="*/ 465308 h 662951"/>
              <a:gd name="connsiteX2" fmla="*/ 1226664 w 2489905"/>
              <a:gd name="connsiteY2" fmla="*/ 94 h 662951"/>
              <a:gd name="connsiteX3" fmla="*/ 1635404 w 2489905"/>
              <a:gd name="connsiteY3" fmla="*/ 503786 h 662951"/>
              <a:gd name="connsiteX4" fmla="*/ 2489905 w 2489905"/>
              <a:gd name="connsiteY4" fmla="*/ 655982 h 662951"/>
              <a:gd name="connsiteX0" fmla="*/ 0 w 2489905"/>
              <a:gd name="connsiteY0" fmla="*/ 659442 h 663416"/>
              <a:gd name="connsiteX1" fmla="*/ 837710 w 2489905"/>
              <a:gd name="connsiteY1" fmla="*/ 465341 h 663416"/>
              <a:gd name="connsiteX2" fmla="*/ 1226664 w 2489905"/>
              <a:gd name="connsiteY2" fmla="*/ 127 h 663416"/>
              <a:gd name="connsiteX3" fmla="*/ 1740425 w 2489905"/>
              <a:gd name="connsiteY3" fmla="*/ 510295 h 663416"/>
              <a:gd name="connsiteX4" fmla="*/ 2489905 w 2489905"/>
              <a:gd name="connsiteY4" fmla="*/ 656015 h 663416"/>
              <a:gd name="connsiteX0" fmla="*/ 0 w 2489905"/>
              <a:gd name="connsiteY0" fmla="*/ 662655 h 666629"/>
              <a:gd name="connsiteX1" fmla="*/ 837710 w 2489905"/>
              <a:gd name="connsiteY1" fmla="*/ 468554 h 666629"/>
              <a:gd name="connsiteX2" fmla="*/ 1253767 w 2489905"/>
              <a:gd name="connsiteY2" fmla="*/ 113 h 666629"/>
              <a:gd name="connsiteX3" fmla="*/ 1740425 w 2489905"/>
              <a:gd name="connsiteY3" fmla="*/ 513508 h 666629"/>
              <a:gd name="connsiteX4" fmla="*/ 2489905 w 2489905"/>
              <a:gd name="connsiteY4" fmla="*/ 659228 h 666629"/>
              <a:gd name="connsiteX0" fmla="*/ 0 w 2489905"/>
              <a:gd name="connsiteY0" fmla="*/ 662551 h 666525"/>
              <a:gd name="connsiteX1" fmla="*/ 837710 w 2489905"/>
              <a:gd name="connsiteY1" fmla="*/ 468450 h 666525"/>
              <a:gd name="connsiteX2" fmla="*/ 1253767 w 2489905"/>
              <a:gd name="connsiteY2" fmla="*/ 9 h 666525"/>
              <a:gd name="connsiteX3" fmla="*/ 1740425 w 2489905"/>
              <a:gd name="connsiteY3" fmla="*/ 513404 h 666525"/>
              <a:gd name="connsiteX4" fmla="*/ 2489905 w 2489905"/>
              <a:gd name="connsiteY4" fmla="*/ 659124 h 666525"/>
              <a:gd name="connsiteX0" fmla="*/ 0 w 2489905"/>
              <a:gd name="connsiteY0" fmla="*/ 659324 h 663298"/>
              <a:gd name="connsiteX1" fmla="*/ 837710 w 2489905"/>
              <a:gd name="connsiteY1" fmla="*/ 465223 h 663298"/>
              <a:gd name="connsiteX2" fmla="*/ 1291032 w 2489905"/>
              <a:gd name="connsiteY2" fmla="*/ 9 h 663298"/>
              <a:gd name="connsiteX3" fmla="*/ 1740425 w 2489905"/>
              <a:gd name="connsiteY3" fmla="*/ 510177 h 663298"/>
              <a:gd name="connsiteX4" fmla="*/ 2489905 w 2489905"/>
              <a:gd name="connsiteY4" fmla="*/ 655897 h 663298"/>
              <a:gd name="connsiteX0" fmla="*/ 0 w 2489905"/>
              <a:gd name="connsiteY0" fmla="*/ 659318 h 660807"/>
              <a:gd name="connsiteX1" fmla="*/ 837710 w 2489905"/>
              <a:gd name="connsiteY1" fmla="*/ 465217 h 660807"/>
              <a:gd name="connsiteX2" fmla="*/ 1291032 w 2489905"/>
              <a:gd name="connsiteY2" fmla="*/ 3 h 660807"/>
              <a:gd name="connsiteX3" fmla="*/ 1706547 w 2489905"/>
              <a:gd name="connsiteY3" fmla="*/ 458536 h 660807"/>
              <a:gd name="connsiteX4" fmla="*/ 2489905 w 2489905"/>
              <a:gd name="connsiteY4" fmla="*/ 655891 h 660807"/>
              <a:gd name="connsiteX0" fmla="*/ 0 w 2489905"/>
              <a:gd name="connsiteY0" fmla="*/ 659318 h 661898"/>
              <a:gd name="connsiteX1" fmla="*/ 837710 w 2489905"/>
              <a:gd name="connsiteY1" fmla="*/ 465217 h 661898"/>
              <a:gd name="connsiteX2" fmla="*/ 1291032 w 2489905"/>
              <a:gd name="connsiteY2" fmla="*/ 3 h 661898"/>
              <a:gd name="connsiteX3" fmla="*/ 1706547 w 2489905"/>
              <a:gd name="connsiteY3" fmla="*/ 458536 h 661898"/>
              <a:gd name="connsiteX4" fmla="*/ 2489905 w 2489905"/>
              <a:gd name="connsiteY4" fmla="*/ 655891 h 661898"/>
              <a:gd name="connsiteX0" fmla="*/ 0 w 2489905"/>
              <a:gd name="connsiteY0" fmla="*/ 659318 h 661898"/>
              <a:gd name="connsiteX1" fmla="*/ 837710 w 2489905"/>
              <a:gd name="connsiteY1" fmla="*/ 465217 h 661898"/>
              <a:gd name="connsiteX2" fmla="*/ 1291032 w 2489905"/>
              <a:gd name="connsiteY2" fmla="*/ 3 h 661898"/>
              <a:gd name="connsiteX3" fmla="*/ 1716711 w 2489905"/>
              <a:gd name="connsiteY3" fmla="*/ 458536 h 661898"/>
              <a:gd name="connsiteX4" fmla="*/ 2489905 w 2489905"/>
              <a:gd name="connsiteY4" fmla="*/ 655891 h 661898"/>
              <a:gd name="connsiteX0" fmla="*/ 0 w 2489905"/>
              <a:gd name="connsiteY0" fmla="*/ 659318 h 661898"/>
              <a:gd name="connsiteX1" fmla="*/ 837710 w 2489905"/>
              <a:gd name="connsiteY1" fmla="*/ 465217 h 661898"/>
              <a:gd name="connsiteX2" fmla="*/ 1291032 w 2489905"/>
              <a:gd name="connsiteY2" fmla="*/ 3 h 661898"/>
              <a:gd name="connsiteX3" fmla="*/ 1716711 w 2489905"/>
              <a:gd name="connsiteY3" fmla="*/ 458536 h 661898"/>
              <a:gd name="connsiteX4" fmla="*/ 2489905 w 2489905"/>
              <a:gd name="connsiteY4" fmla="*/ 655891 h 661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9905" h="661898">
                <a:moveTo>
                  <a:pt x="0" y="659318"/>
                </a:moveTo>
                <a:cubicBezTo>
                  <a:pt x="271463" y="666859"/>
                  <a:pt x="639477" y="594466"/>
                  <a:pt x="837710" y="465217"/>
                </a:cubicBezTo>
                <a:cubicBezTo>
                  <a:pt x="1035943" y="335968"/>
                  <a:pt x="1144532" y="1116"/>
                  <a:pt x="1291032" y="3"/>
                </a:cubicBezTo>
                <a:cubicBezTo>
                  <a:pt x="1437532" y="-1110"/>
                  <a:pt x="1513511" y="351380"/>
                  <a:pt x="1716711" y="458536"/>
                </a:cubicBezTo>
                <a:cubicBezTo>
                  <a:pt x="1909748" y="594737"/>
                  <a:pt x="2420055" y="686847"/>
                  <a:pt x="2489905" y="655891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F3A8E99-D75E-8879-AE33-601A3A7E8E26}"/>
              </a:ext>
            </a:extLst>
          </p:cNvPr>
          <p:cNvSpPr/>
          <p:nvPr/>
        </p:nvSpPr>
        <p:spPr>
          <a:xfrm>
            <a:off x="7884970" y="6292120"/>
            <a:ext cx="2921782" cy="14778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554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F4A0614-56AC-E3B2-FE6F-CC20493B68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89343" cy="4895850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균일 초기 및 경계조건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 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±1,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,±1,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/>
                  <a:t> 을 동시 만족하도록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ko-KR" altLang="ko-KR" i="1">
                          <a:latin typeface="Cambria Math" panose="02040503050406030204" pitchFamily="18" charset="0"/>
                        </a:rPr>
                        <m:t>으로</m:t>
                      </m:r>
                      <m:r>
                        <a:rPr lang="ko-KR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ko-KR" i="1">
                          <a:latin typeface="Cambria Math" panose="02040503050406030204" pitchFamily="18" charset="0"/>
                        </a:rPr>
                        <m:t>가정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ko-KR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ko-KR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F4A0614-56AC-E3B2-FE6F-CC20493B68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89343" cy="4895850"/>
              </a:xfrm>
              <a:blipFill>
                <a:blip r:embed="rId2"/>
                <a:stretch>
                  <a:fillRect l="-951" t="-2114" r="-6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203239-86C5-3EFF-2765-288126EE4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6791" y="136525"/>
            <a:ext cx="2743200" cy="365125"/>
          </a:xfrm>
        </p:spPr>
        <p:txBody>
          <a:bodyPr/>
          <a:lstStyle/>
          <a:p>
            <a:fld id="{553730F5-63AB-4A71-99CA-D7513DCAC02F}" type="slidenum">
              <a:rPr lang="ko-KR" altLang="en-US" sz="2400" b="1" smtClean="0">
                <a:solidFill>
                  <a:schemeClr val="tx1"/>
                </a:solidFill>
              </a:rPr>
              <a:t>4</a:t>
            </a:fld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F1D990B-9779-81F7-368C-D83E7267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Problem (1)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11445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497C8AB-E526-7237-5A46-0F5D6CAAD0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83543"/>
                <a:ext cx="11150600" cy="349794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)=−2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ko-KR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2−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=−4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ko-KR" dirty="0"/>
              </a:p>
              <a:p>
                <a:pPr marL="0" indent="0">
                  <a:buNone/>
                </a:pPr>
                <a:endParaRPr lang="en-US" altLang="ko-KR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ko-KR" dirty="0"/>
              </a:p>
              <a:p>
                <a:pPr marL="0" indent="0">
                  <a:buNone/>
                </a:pPr>
                <a:endParaRPr lang="en-US" altLang="ko-KR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497C8AB-E526-7237-5A46-0F5D6CAAD0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83543"/>
                <a:ext cx="11150600" cy="34979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601A51-6C59-4830-ED32-61855699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189479"/>
            <a:ext cx="2743200" cy="365125"/>
          </a:xfrm>
        </p:spPr>
        <p:txBody>
          <a:bodyPr/>
          <a:lstStyle/>
          <a:p>
            <a:fld id="{553730F5-63AB-4A71-99CA-D7513DCAC02F}" type="slidenum">
              <a:rPr lang="ko-KR" altLang="en-US" sz="2400" b="1" smtClean="0">
                <a:solidFill>
                  <a:schemeClr val="tx1"/>
                </a:solidFill>
              </a:rPr>
              <a:t>5</a:t>
            </a:fld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EB34307-A735-39B1-0A63-345A9D8E2F9B}"/>
              </a:ext>
            </a:extLst>
          </p:cNvPr>
          <p:cNvSpPr txBox="1">
            <a:spLocks/>
          </p:cNvSpPr>
          <p:nvPr/>
        </p:nvSpPr>
        <p:spPr>
          <a:xfrm>
            <a:off x="838200" y="3720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Problem (1)</a:t>
            </a:r>
            <a:endParaRPr lang="ko-KR" altLang="en-US" sz="3200" b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9185867-33B5-BA70-FB03-C1BFB860D879}"/>
              </a:ext>
            </a:extLst>
          </p:cNvPr>
          <p:cNvSpPr/>
          <p:nvPr/>
        </p:nvSpPr>
        <p:spPr>
          <a:xfrm>
            <a:off x="2235199" y="4666343"/>
            <a:ext cx="4905829" cy="75474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76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577A3-5154-6DEE-74B2-C1B52655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Problem (2)</a:t>
            </a:r>
            <a:endParaRPr lang="ko-KR" altLang="en-US" sz="2800" b="1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E1DA495-69ED-ACAE-883A-BBEC3C1F2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8090" y="2285207"/>
            <a:ext cx="11235819" cy="1738312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514E38-A68C-141B-3B09-3FD08F82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5443" y="119022"/>
            <a:ext cx="2743200" cy="365125"/>
          </a:xfrm>
        </p:spPr>
        <p:txBody>
          <a:bodyPr/>
          <a:lstStyle/>
          <a:p>
            <a:fld id="{553730F5-63AB-4A71-99CA-D7513DCAC02F}" type="slidenum">
              <a:rPr lang="ko-KR" altLang="en-US" sz="2400" b="1" smtClean="0">
                <a:solidFill>
                  <a:schemeClr val="tx1"/>
                </a:solidFill>
              </a:rPr>
              <a:t>6</a:t>
            </a:fld>
            <a:endParaRPr lang="ko-KR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54914F-902F-D882-8550-296F70259132}"/>
                  </a:ext>
                </a:extLst>
              </p:cNvPr>
              <p:cNvSpPr txBox="1"/>
              <p:nvPr/>
            </p:nvSpPr>
            <p:spPr>
              <a:xfrm>
                <a:off x="478090" y="4875213"/>
                <a:ext cx="6096000" cy="7780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f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f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ko-KR" sz="1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54914F-902F-D882-8550-296F7025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90" y="4875213"/>
                <a:ext cx="6096000" cy="7780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그룹 25">
            <a:extLst>
              <a:ext uri="{FF2B5EF4-FFF2-40B4-BE49-F238E27FC236}">
                <a16:creationId xmlns:a16="http://schemas.microsoft.com/office/drawing/2014/main" id="{837DD3B5-A1C4-6B52-E2EC-6A88BAFC7698}"/>
              </a:ext>
            </a:extLst>
          </p:cNvPr>
          <p:cNvGrpSpPr/>
          <p:nvPr/>
        </p:nvGrpSpPr>
        <p:grpSpPr>
          <a:xfrm>
            <a:off x="6574090" y="3897273"/>
            <a:ext cx="3103309" cy="2585323"/>
            <a:chOff x="7023847" y="3933745"/>
            <a:chExt cx="3103309" cy="25853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B09B545-8CE4-A016-11D3-F346B0BAC460}"/>
                    </a:ext>
                  </a:extLst>
                </p:cNvPr>
                <p:cNvSpPr txBox="1"/>
                <p:nvPr/>
              </p:nvSpPr>
              <p:spPr>
                <a:xfrm>
                  <a:off x="7093443" y="3948432"/>
                  <a:ext cx="30337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0 · · · · · · · · · · · · · · · · ·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𝑛𝑥</m:t>
                      </m:r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B09B545-8CE4-A016-11D3-F346B0BAC4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3443" y="3948432"/>
                  <a:ext cx="303371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811" t="-10000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64A70F3-9093-2591-E154-7CD0EAE695EF}"/>
                </a:ext>
              </a:extLst>
            </p:cNvPr>
            <p:cNvGrpSpPr/>
            <p:nvPr/>
          </p:nvGrpSpPr>
          <p:grpSpPr>
            <a:xfrm>
              <a:off x="7023847" y="3933745"/>
              <a:ext cx="2691953" cy="2585323"/>
              <a:chOff x="7023847" y="3933745"/>
              <a:chExt cx="2691953" cy="2585323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CD7AD173-7EA1-0D17-6434-4966C56982E0}"/>
                  </a:ext>
                </a:extLst>
              </p:cNvPr>
              <p:cNvGrpSpPr/>
              <p:nvPr/>
            </p:nvGrpSpPr>
            <p:grpSpPr>
              <a:xfrm>
                <a:off x="7505400" y="4295775"/>
                <a:ext cx="2210400" cy="2114550"/>
                <a:chOff x="7105650" y="4143375"/>
                <a:chExt cx="2210400" cy="211455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677B64E0-D7D6-98CE-6BB9-0C261F49AB41}"/>
                    </a:ext>
                  </a:extLst>
                </p:cNvPr>
                <p:cNvSpPr/>
                <p:nvPr/>
              </p:nvSpPr>
              <p:spPr>
                <a:xfrm>
                  <a:off x="7105650" y="4143375"/>
                  <a:ext cx="2210400" cy="21145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DCCC4BDD-8D57-6E31-AE7A-1611A7A05B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5650" y="4873626"/>
                  <a:ext cx="22098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628390C1-E6B5-2915-ACC6-D41A321CC4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5650" y="5572284"/>
                  <a:ext cx="2196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0E745C2A-F8DA-0553-D50F-1061C20F6B04}"/>
                    </a:ext>
                  </a:extLst>
                </p:cNvPr>
                <p:cNvCxnSpPr/>
                <p:nvPr/>
              </p:nvCxnSpPr>
              <p:spPr>
                <a:xfrm>
                  <a:off x="7824788" y="4143375"/>
                  <a:ext cx="0" cy="211455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5D0AEEF9-EEB3-010E-444C-D1CE4594E474}"/>
                    </a:ext>
                  </a:extLst>
                </p:cNvPr>
                <p:cNvCxnSpPr/>
                <p:nvPr/>
              </p:nvCxnSpPr>
              <p:spPr>
                <a:xfrm>
                  <a:off x="8591553" y="4143375"/>
                  <a:ext cx="0" cy="211455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D44BE26A-3375-5128-468E-C08828287DCE}"/>
                      </a:ext>
                    </a:extLst>
                  </p:cNvPr>
                  <p:cNvSpPr txBox="1"/>
                  <p:nvPr/>
                </p:nvSpPr>
                <p:spPr>
                  <a:xfrm>
                    <a:off x="7023847" y="3933745"/>
                    <a:ext cx="419636" cy="25853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US" altLang="ko-KR" dirty="0"/>
                  </a:p>
                  <a:p>
                    <a:r>
                      <a:rPr lang="en-US" altLang="ko-KR" dirty="0"/>
                      <a:t> ·</a:t>
                    </a:r>
                  </a:p>
                  <a:p>
                    <a:r>
                      <a:rPr lang="en-US" altLang="ko-KR" dirty="0"/>
                      <a:t> ·</a:t>
                    </a:r>
                  </a:p>
                  <a:p>
                    <a:r>
                      <a:rPr lang="en-US" altLang="ko-KR" dirty="0"/>
                      <a:t> ·</a:t>
                    </a:r>
                  </a:p>
                  <a:p>
                    <a:r>
                      <a:rPr lang="en-US" altLang="ko-KR" dirty="0"/>
                      <a:t> ·</a:t>
                    </a:r>
                  </a:p>
                  <a:p>
                    <a:r>
                      <a:rPr lang="en-US" altLang="ko-KR" dirty="0"/>
                      <a:t> ·</a:t>
                    </a:r>
                  </a:p>
                  <a:p>
                    <a:r>
                      <a:rPr lang="en-US" altLang="ko-KR" dirty="0"/>
                      <a:t> ·</a:t>
                    </a:r>
                  </a:p>
                  <a:p>
                    <a:r>
                      <a:rPr lang="en-US" altLang="ko-KR" dirty="0"/>
                      <a:t> ·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sty m:val="p"/>
                            </m:rPr>
                            <a:rPr lang="en-US" altLang="ko-KR" dirty="0">
                              <a:latin typeface="Cambria Math" panose="02040503050406030204" pitchFamily="18" charset="0"/>
                            </a:rPr>
                            <m:t>y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D44BE26A-3375-5128-468E-C08828287D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3847" y="3933745"/>
                    <a:ext cx="419636" cy="258532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70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CB5DD92-ACCA-A64E-FB21-AE23477DDE8B}"/>
              </a:ext>
            </a:extLst>
          </p:cNvPr>
          <p:cNvSpPr txBox="1"/>
          <p:nvPr/>
        </p:nvSpPr>
        <p:spPr>
          <a:xfrm>
            <a:off x="9507791" y="5004407"/>
            <a:ext cx="1846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총</a:t>
            </a:r>
            <a:r>
              <a:rPr lang="en-US" altLang="ko-KR" dirty="0"/>
              <a:t> </a:t>
            </a:r>
            <a:r>
              <a:rPr lang="ko-KR" altLang="en-US" dirty="0"/>
              <a:t>노드 수 </a:t>
            </a:r>
            <a:r>
              <a:rPr lang="en-US" altLang="ko-KR" dirty="0"/>
              <a:t>(Nx+1)x(Ny+1)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06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0E6A979-5C54-D0EB-2313-92A53C7BE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ko-KR" dirty="0"/>
                  <a:t>)</a:t>
                </a:r>
                <a:endParaRPr lang="ko-KR" altLang="ko-KR" dirty="0"/>
              </a:p>
              <a:p>
                <a:pPr algn="ctr"/>
                <a:endParaRPr lang="en-US" altLang="ko-K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:endParaRPr lang="ko-KR" altLang="ko-K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ko-KR" dirty="0"/>
              </a:p>
              <a:p>
                <a:pPr algn="ctr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0E6A979-5C54-D0EB-2313-92A53C7BE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D330DC-CBB9-2DFF-694C-30E28B5DC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7573" y="134793"/>
            <a:ext cx="2743200" cy="365125"/>
          </a:xfrm>
        </p:spPr>
        <p:txBody>
          <a:bodyPr/>
          <a:lstStyle/>
          <a:p>
            <a:fld id="{553730F5-63AB-4A71-99CA-D7513DCAC02F}" type="slidenum">
              <a:rPr lang="ko-KR" altLang="en-US" sz="2400" b="1" smtClean="0">
                <a:solidFill>
                  <a:schemeClr val="tx1"/>
                </a:solidFill>
              </a:rPr>
              <a:t>7</a:t>
            </a:fld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70D1795-4B61-11C4-5C32-B59406E26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333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Problem (2)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9757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700F6-5FD1-05B2-4524-25BD3909A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93B370-B40A-7114-B515-4C63F4452C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350" y="1460932"/>
                <a:ext cx="10725150" cy="487203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ko-KR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 +</m:t>
                                </m:r>
                                <m:sSubSup>
                                  <m:sSubSup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num>
                              <m:den>
                                <m:sSup>
                                  <m:sSup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ko-KR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00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Sup>
                                  <m:sSubSup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num>
                              <m:den>
                                <m:sSup>
                                  <m:sSup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ko-KR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00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ko-KR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 +</m:t>
                                </m:r>
                                <m:sSubSup>
                                  <m:sSubSup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num>
                              <m:den>
                                <m:sSup>
                                  <m:sSup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ko-KR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00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Sup>
                                  <m:sSubSup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num>
                              <m:den>
                                <m:sSup>
                                  <m:sSup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ko-KR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00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ko-KR" sz="2000" dirty="0"/>
                  <a:t>)</a:t>
                </a:r>
              </a:p>
              <a:p>
                <a:pPr marL="0" indent="0" algn="just">
                  <a:buNone/>
                </a:pPr>
                <a:endParaRPr lang="ko-KR" altLang="ko-KR" sz="2000" dirty="0"/>
              </a:p>
              <a:p>
                <a:pPr marL="0" indent="0" algn="ctr">
                  <a:buNone/>
                </a:pPr>
                <a:r>
                  <a:rPr lang="en-US" altLang="ko-KR" sz="1800" dirty="0"/>
                  <a:t>Uniform </a:t>
                </a:r>
                <a:r>
                  <a:rPr lang="ko-KR" altLang="en-US" sz="1800" dirty="0" err="1"/>
                  <a:t>격자계</a:t>
                </a:r>
                <a:r>
                  <a:rPr lang="ko-KR" altLang="en-US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=</m:t>
                    </m:r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</a:t>
                </a:r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1800" dirty="0"/>
                  <a:t> </a:t>
                </a:r>
                <a:endParaRPr lang="ko-KR" altLang="ko-KR" sz="1800" dirty="0"/>
              </a:p>
              <a:p>
                <a:pPr marL="0" indent="0" algn="just">
                  <a:buNone/>
                </a:pPr>
                <a:endParaRPr lang="ko-KR" altLang="ko-KR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 −4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)+(</m:t>
                        </m:r>
                        <m:sSubSup>
                          <m:sSub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 −4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ko-KR" sz="1800" dirty="0"/>
                  <a:t>)</a:t>
                </a:r>
              </a:p>
              <a:p>
                <a:pPr marL="0" indent="0" algn="ctr">
                  <a:buNone/>
                </a:pPr>
                <a:endParaRPr lang="en-US" altLang="ko-KR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−4</m:t>
                    </m:r>
                    <m:sSubSup>
                      <m:sSub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=</a:t>
                </a:r>
                <a:r>
                  <a:rPr lang="en-US" altLang="ko-KR" sz="1800" i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 −4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ko-KR" altLang="ko-KR" sz="1800" dirty="0"/>
              </a:p>
              <a:p>
                <a:pPr marL="0" indent="0" algn="ctr">
                  <a:buNone/>
                </a:pPr>
                <a:endParaRPr lang="ko-KR" altLang="ko-KR" sz="1800" dirty="0"/>
              </a:p>
              <a:p>
                <a:pPr algn="ctr"/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93B370-B40A-7114-B515-4C63F4452C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350" y="1460932"/>
                <a:ext cx="10725150" cy="4872038"/>
              </a:xfrm>
              <a:blipFill>
                <a:blip r:embed="rId3"/>
                <a:stretch>
                  <a:fillRect b="-24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26EE5D-912A-220C-A730-22D7F427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7182" y="123248"/>
            <a:ext cx="2743200" cy="365125"/>
          </a:xfrm>
        </p:spPr>
        <p:txBody>
          <a:bodyPr/>
          <a:lstStyle/>
          <a:p>
            <a:fld id="{553730F5-63AB-4A71-99CA-D7513DCAC02F}" type="slidenum">
              <a:rPr lang="ko-KR" altLang="en-US" sz="2400" b="1" smtClean="0">
                <a:solidFill>
                  <a:schemeClr val="tx1"/>
                </a:solidFill>
              </a:rPr>
              <a:t>8</a:t>
            </a:fld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136E30E-916D-92B4-7338-027B9E4D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333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Problem (2)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35825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A7479-ADA8-BC60-E6E5-A85FD3F56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B4E7296-73C0-9AF4-29F9-C28B08FD7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6696" y="1174202"/>
                <a:ext cx="11412631" cy="4872038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endParaRPr lang="en-US" altLang="ko-KR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altLang="ko-KR" sz="24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 err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 dirty="0" err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</m:sSup>
                        </m:e>
                      </m:d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ko-KR" i="0" dirty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en-US" altLang="ko-KR" i="1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ko-KR" i="1" dirty="0" err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 err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ko-KR" i="1" dirty="0" err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i="1" dirty="0" err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ko-KR" i="1" dirty="0" err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t</m:t>
                          </m:r>
                        </m:num>
                        <m:den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</m:sSup>
                        </m:e>
                      </m:d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</m:oMath>
                  </m:oMathPara>
                </a14:m>
                <a:endParaRPr lang="en-US" altLang="ko-KR" dirty="0"/>
              </a:p>
              <a:p>
                <a:pPr marL="0" indent="0" algn="just">
                  <a:buNone/>
                </a:pPr>
                <a:endParaRPr lang="en-US" altLang="ko-KR" dirty="0"/>
              </a:p>
              <a:p>
                <a:pPr marL="0" indent="0" algn="just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ko-KR" i="1" dirty="0" err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ko-KR" i="1" dirty="0" err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dirty="0" err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b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t</m:t>
                        </m:r>
                      </m:num>
                      <m:den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B4E7296-73C0-9AF4-29F9-C28B08FD7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696" y="1174202"/>
                <a:ext cx="11412631" cy="48720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AE0008-0CA9-91FB-9BCD-BC40DEAB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3193" y="148502"/>
            <a:ext cx="2743200" cy="365125"/>
          </a:xfrm>
        </p:spPr>
        <p:txBody>
          <a:bodyPr/>
          <a:lstStyle/>
          <a:p>
            <a:fld id="{553730F5-63AB-4A71-99CA-D7513DCAC02F}" type="slidenum">
              <a:rPr lang="ko-KR" altLang="en-US" sz="2400" b="1" smtClean="0">
                <a:solidFill>
                  <a:schemeClr val="tx1"/>
                </a:solidFill>
              </a:rPr>
              <a:t>9</a:t>
            </a:fld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C0182E2-6108-EF0B-6954-BFFABCD2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333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Problem (2)</a:t>
            </a:r>
            <a:endParaRPr lang="ko-KR" altLang="en-US" sz="28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4C6F388-4DD5-8FC9-196C-225DC160F811}"/>
              </a:ext>
            </a:extLst>
          </p:cNvPr>
          <p:cNvCxnSpPr/>
          <p:nvPr/>
        </p:nvCxnSpPr>
        <p:spPr>
          <a:xfrm>
            <a:off x="2765778" y="5903893"/>
            <a:ext cx="2201333" cy="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637843-4606-EE12-3163-30D815DF152E}"/>
              </a:ext>
            </a:extLst>
          </p:cNvPr>
          <p:cNvCxnSpPr/>
          <p:nvPr/>
        </p:nvCxnSpPr>
        <p:spPr>
          <a:xfrm>
            <a:off x="5317066" y="5903893"/>
            <a:ext cx="6001456" cy="0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B5FF70-E73F-1577-AD69-9B09256C0295}"/>
                  </a:ext>
                </a:extLst>
              </p:cNvPr>
              <p:cNvSpPr txBox="1"/>
              <p:nvPr/>
            </p:nvSpPr>
            <p:spPr>
              <a:xfrm>
                <a:off x="3093155" y="5903893"/>
                <a:ext cx="154657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sz="2800" i="1" smtClean="0">
                          <a:latin typeface="Cambria Math" panose="02040503050406030204" pitchFamily="18" charset="0"/>
                        </a:rPr>
                        <m:t>Ψ</m:t>
                      </m:r>
                    </m:oMath>
                  </m:oMathPara>
                </a14:m>
                <a:endParaRPr lang="en-US" altLang="ko-KR" sz="2800" dirty="0"/>
              </a:p>
              <a:p>
                <a:endParaRPr lang="ko-KR" alt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B5FF70-E73F-1577-AD69-9B09256C0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155" y="5903893"/>
                <a:ext cx="1546578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07FC6E-8947-F486-C28E-5DA9B3DB3A09}"/>
                  </a:ext>
                </a:extLst>
              </p:cNvPr>
              <p:cNvSpPr txBox="1"/>
              <p:nvPr/>
            </p:nvSpPr>
            <p:spPr>
              <a:xfrm>
                <a:off x="7969955" y="5903893"/>
                <a:ext cx="8805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800" i="1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07FC6E-8947-F486-C28E-5DA9B3DB3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55" y="5903893"/>
                <a:ext cx="88053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A938CD3-C60C-B50A-8D9A-9EB55D99266B}"/>
              </a:ext>
            </a:extLst>
          </p:cNvPr>
          <p:cNvCxnSpPr/>
          <p:nvPr/>
        </p:nvCxnSpPr>
        <p:spPr>
          <a:xfrm>
            <a:off x="7044267" y="3533422"/>
            <a:ext cx="219004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A03B93B-EAAC-4A64-E626-B17E0884FE82}"/>
              </a:ext>
            </a:extLst>
          </p:cNvPr>
          <p:cNvCxnSpPr/>
          <p:nvPr/>
        </p:nvCxnSpPr>
        <p:spPr>
          <a:xfrm>
            <a:off x="8455378" y="4233333"/>
            <a:ext cx="2065866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9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1677</Words>
  <Application>Microsoft Office PowerPoint</Application>
  <PresentationFormat>와이드스크린</PresentationFormat>
  <Paragraphs>264</Paragraphs>
  <Slides>31</Slides>
  <Notes>24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Cambria Math</vt:lpstr>
      <vt:lpstr>Wingdings</vt:lpstr>
      <vt:lpstr>맑은 고딕</vt:lpstr>
      <vt:lpstr>Arial</vt:lpstr>
      <vt:lpstr>Office 테마</vt:lpstr>
      <vt:lpstr>HW5.  Heat equations</vt:lpstr>
      <vt:lpstr>Problem</vt:lpstr>
      <vt:lpstr>Problem (1) Source term S(x,y)=2(2-x^2-y^2)일 때, 𝜙의 대한 exact solution을 구하시오. </vt:lpstr>
      <vt:lpstr>Problem (1)</vt:lpstr>
      <vt:lpstr>PowerPoint 프레젠테이션</vt:lpstr>
      <vt:lpstr>Problem (2)</vt:lpstr>
      <vt:lpstr>Problem (2)</vt:lpstr>
      <vt:lpstr>Problem (2)</vt:lpstr>
      <vt:lpstr>Problem (2)</vt:lpstr>
      <vt:lpstr>Problem (2)</vt:lpstr>
      <vt:lpstr>Problem (2)</vt:lpstr>
      <vt:lpstr>Problem (2)</vt:lpstr>
      <vt:lpstr>Problem (2)</vt:lpstr>
      <vt:lpstr>Problem (2)</vt:lpstr>
      <vt:lpstr>Problem (2)</vt:lpstr>
      <vt:lpstr>Problem (2)</vt:lpstr>
      <vt:lpstr>Problem (2)</vt:lpstr>
      <vt:lpstr>Problem (2)</vt:lpstr>
      <vt:lpstr>Problem (2)</vt:lpstr>
      <vt:lpstr>Problem (2)</vt:lpstr>
      <vt:lpstr>Problem (3)</vt:lpstr>
      <vt:lpstr>Problem (3) Space </vt:lpstr>
      <vt:lpstr>Problem (3) Space </vt:lpstr>
      <vt:lpstr>Problem (3) Space </vt:lpstr>
      <vt:lpstr>Problem (3) Space </vt:lpstr>
      <vt:lpstr>Problem (3) time </vt:lpstr>
      <vt:lpstr>Problem (3) time </vt:lpstr>
      <vt:lpstr>Problem (3) time </vt:lpstr>
      <vt:lpstr>Problem (3) time </vt:lpstr>
      <vt:lpstr>감사합니다.</vt:lpstr>
      <vt:lpstr>Problem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박기성</dc:creator>
  <cp:lastModifiedBy>박기성</cp:lastModifiedBy>
  <cp:revision>20</cp:revision>
  <dcterms:created xsi:type="dcterms:W3CDTF">2025-07-31T11:06:15Z</dcterms:created>
  <dcterms:modified xsi:type="dcterms:W3CDTF">2025-08-01T04:42:25Z</dcterms:modified>
</cp:coreProperties>
</file>