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78" r:id="rId6"/>
    <p:sldId id="259" r:id="rId7"/>
    <p:sldId id="274" r:id="rId8"/>
    <p:sldId id="260" r:id="rId9"/>
    <p:sldId id="269" r:id="rId10"/>
    <p:sldId id="270" r:id="rId11"/>
    <p:sldId id="272" r:id="rId12"/>
    <p:sldId id="271" r:id="rId13"/>
    <p:sldId id="275" r:id="rId14"/>
    <p:sldId id="276" r:id="rId15"/>
    <p:sldId id="277" r:id="rId16"/>
    <p:sldId id="284" r:id="rId17"/>
    <p:sldId id="279" r:id="rId18"/>
    <p:sldId id="280" r:id="rId19"/>
    <p:sldId id="281" r:id="rId20"/>
    <p:sldId id="282" r:id="rId21"/>
    <p:sldId id="283" r:id="rId22"/>
    <p:sldId id="262" r:id="rId23"/>
    <p:sldId id="285" r:id="rId24"/>
    <p:sldId id="286" r:id="rId25"/>
    <p:sldId id="298" r:id="rId26"/>
    <p:sldId id="264" r:id="rId27"/>
    <p:sldId id="287" r:id="rId28"/>
    <p:sldId id="289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67" r:id="rId38"/>
    <p:sldId id="297" r:id="rId39"/>
    <p:sldId id="29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67" autoAdjust="0"/>
  </p:normalViewPr>
  <p:slideViewPr>
    <p:cSldViewPr snapToGrid="0">
      <p:cViewPr varScale="1">
        <p:scale>
          <a:sx n="96" d="100"/>
          <a:sy n="96" d="100"/>
        </p:scale>
        <p:origin x="1152" y="78"/>
      </p:cViewPr>
      <p:guideLst/>
    </p:cSldViewPr>
  </p:slideViewPr>
  <p:outlineViewPr>
    <p:cViewPr>
      <p:scale>
        <a:sx n="33" d="100"/>
        <a:sy n="33" d="100"/>
      </p:scale>
      <p:origin x="0" y="-1956"/>
    </p:cViewPr>
  </p:outlineViewPr>
  <p:notesTextViewPr>
    <p:cViewPr>
      <p:scale>
        <a:sx n="1" d="1"/>
        <a:sy n="1" d="1"/>
      </p:scale>
      <p:origin x="0" y="-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0T16:18:46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862 0 24575,'-28'1'0,"0"2"0,1 0 0,-1 2 0,0 1 0,1 1 0,0 1 0,1 2 0,-44 21 0,45-17 0,0 1 0,0 1 0,2 1 0,0 1 0,1 1 0,1 1 0,0 1 0,2 1 0,1 1 0,-23 36 0,7-4 0,3 2 0,2 1 0,-34 101 0,31-57 0,5 2 0,-17 126 0,-2 219 0,42 490 0,19-758 0,69 324 0,91 167 0,-123-485 0,176 541 0,-67-266 0,-110-343 0,83 137 0,-60-119 0,160 242 0,-207-339 0,108 151 0,-120-169 0,1-2 0,1 0 0,1-1 0,1-1 0,0 0 0,1-1 0,38 23 0,-53-37 0,123 62 0,-112-58 0,1-1 0,0-1 0,0-1 0,1-1 0,-1 0 0,21 0 0,115 12 0,-105-8 0,1-2 0,-1-2 0,57-5 0,-98 1 0,-1 0 0,0-1 0,1 0 0,-1 0 0,0 0 0,0-1 0,0 0 0,-1 0 0,1 0 0,-1-1 0,8-6 0,51-55 0,-29 27 0,35-31 0,-4-4 0,107-148 0,-154 188 0,-2 0 0,0-1 0,-3-1 0,15-49 0,28-151 0,-52 210 0,30-146 0,-8-1 0,-7-1 0,-3-187 0,-17 72 0,-4-225 0,0 463 0,-3 1 0,-1-1 0,-25-82 0,-66-141 0,24 72 0,20 65 0,-3-10 0,-13-44 0,-101-192 0,59 141 0,8 20 0,-148-226 0,187 333 0,-22-34 0,32 55 0,-18-27 0,21 37 0,39 58 0,-2 1 0,-31-40 0,-52-57 0,69 80 0,-2 2 0,-2 1 0,-51-44 0,45 47 0,-3 3 0,0 1 0,-68-35 0,-8-4 0,90 52 0,-93-44 0,64 28-1365,40 25-5461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04388-CEBA-4745-BF7D-A02D114DB819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63998-82F1-4146-96C3-3B7A75AC8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5</a:t>
            </a:r>
            <a:r>
              <a:rPr lang="ko-KR" altLang="en-US" dirty="0"/>
              <a:t>번</a:t>
            </a:r>
            <a:r>
              <a:rPr lang="en-US" altLang="ko-KR" dirty="0"/>
              <a:t>. Exact</a:t>
            </a:r>
            <a:r>
              <a:rPr lang="en-US" altLang="ko-KR" baseline="0" dirty="0"/>
              <a:t> solution </a:t>
            </a:r>
            <a:r>
              <a:rPr lang="ko-KR" altLang="en-US" baseline="0" dirty="0"/>
              <a:t>과 보간을 통해 근사한 해의 차이</a:t>
            </a:r>
            <a:r>
              <a:rPr lang="en-US" altLang="ko-KR" baseline="0" dirty="0"/>
              <a:t>, error</a:t>
            </a:r>
            <a:r>
              <a:rPr lang="ko-KR" altLang="en-US" baseline="0" dirty="0"/>
              <a:t>를 시각화</a:t>
            </a:r>
            <a:r>
              <a:rPr lang="en-US" altLang="ko-KR" baseline="0" dirty="0"/>
              <a:t>. Error</a:t>
            </a:r>
            <a:r>
              <a:rPr lang="ko-KR" altLang="en-US" baseline="0" dirty="0"/>
              <a:t>가 주파수 형태로 해석될 수 있음을 알 수 있다</a:t>
            </a:r>
            <a:r>
              <a:rPr lang="en-US" altLang="ko-KR" baseline="0" dirty="0"/>
              <a:t>.</a:t>
            </a:r>
          </a:p>
          <a:p>
            <a:r>
              <a:rPr lang="ko-KR" altLang="en-US" dirty="0" err="1"/>
              <a:t>이떄</a:t>
            </a:r>
            <a:r>
              <a:rPr lang="ko-KR" altLang="en-US" dirty="0"/>
              <a:t> 주파수는 오차가 공간적으로 어떻게 분포되어 있는지를 말함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L^k</a:t>
            </a:r>
            <a:r>
              <a:rPr lang="ko-KR" altLang="en-US" dirty="0"/>
              <a:t>는 </a:t>
            </a:r>
            <a:r>
              <a:rPr lang="en-US" altLang="ko-KR" dirty="0"/>
              <a:t>fine grid</a:t>
            </a:r>
            <a:r>
              <a:rPr lang="ko-KR" altLang="en-US" dirty="0"/>
              <a:t>에서의 시스템 연산자</a:t>
            </a:r>
            <a:r>
              <a:rPr lang="en-US" altLang="ko-KR" dirty="0"/>
              <a:t>(ex.</a:t>
            </a:r>
            <a:r>
              <a:rPr lang="ko-KR" altLang="en-US" dirty="0" err="1"/>
              <a:t>라플라시안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R^k-1 </a:t>
            </a:r>
            <a:r>
              <a:rPr lang="ko-KR" altLang="en-US" dirty="0"/>
              <a:t>은</a:t>
            </a:r>
            <a:r>
              <a:rPr lang="en-US" altLang="ko-KR" dirty="0"/>
              <a:t> fine-&gt;coarse </a:t>
            </a:r>
            <a:r>
              <a:rPr lang="ko-KR" altLang="en-US" dirty="0"/>
              <a:t>로 </a:t>
            </a:r>
            <a:r>
              <a:rPr lang="en-US" altLang="ko-KR" dirty="0"/>
              <a:t>restriction</a:t>
            </a:r>
            <a:r>
              <a:rPr lang="ko-KR" altLang="en-US" dirty="0"/>
              <a:t>하는 연산자</a:t>
            </a:r>
            <a:r>
              <a:rPr lang="en-US" altLang="ko-KR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“여기서는 </a:t>
            </a:r>
            <a:r>
              <a:rPr lang="en-US" altLang="ko-KR" b="0" dirty="0"/>
              <a:t>fine grid</a:t>
            </a:r>
            <a:r>
              <a:rPr lang="ko-KR" altLang="en-US" b="0" dirty="0"/>
              <a:t>에서의 연산자를 이용해서</a:t>
            </a:r>
            <a:endParaRPr lang="en-US" altLang="ko-KR" b="0" dirty="0"/>
          </a:p>
          <a:p>
            <a:br>
              <a:rPr lang="ko-KR" altLang="en-US" b="0" dirty="0"/>
            </a:br>
            <a:r>
              <a:rPr lang="en-US" altLang="ko-KR" b="0" dirty="0"/>
              <a:t>coarse grid</a:t>
            </a:r>
            <a:r>
              <a:rPr lang="ko-KR" altLang="en-US" b="0" dirty="0"/>
              <a:t>에서의 연산자를 어떻게 구성하는지를 보여주는 내용입니다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 오른쪽에 있는 수식은 그 관계를 나타내는 공식인데요</a:t>
            </a:r>
            <a:r>
              <a:rPr lang="en-US" altLang="ko-KR" b="0" dirty="0"/>
              <a:t>,</a:t>
            </a:r>
            <a:br>
              <a:rPr lang="en-US" altLang="ko-KR" b="0" dirty="0"/>
            </a:br>
            <a:r>
              <a:rPr lang="ko-KR" altLang="en-US" b="0" dirty="0"/>
              <a:t>간단히 말하면</a:t>
            </a:r>
            <a:r>
              <a:rPr lang="en-US" altLang="ko-KR" b="0" dirty="0"/>
              <a:t>,</a:t>
            </a:r>
            <a:br>
              <a:rPr lang="en-US" altLang="ko-KR" b="0" dirty="0"/>
            </a:br>
            <a:r>
              <a:rPr lang="en-US" altLang="ko-KR" b="0" dirty="0"/>
              <a:t>fine grid</a:t>
            </a:r>
            <a:r>
              <a:rPr lang="ko-KR" altLang="en-US" b="0" dirty="0"/>
              <a:t>에서 정의된 연산자를 </a:t>
            </a:r>
            <a:r>
              <a:rPr lang="en-US" altLang="ko-KR" b="0" dirty="0"/>
              <a:t>coarse grid</a:t>
            </a:r>
            <a:r>
              <a:rPr lang="ko-KR" altLang="en-US" b="0" dirty="0"/>
              <a:t>에서도 유사하게 재현하려는 방식입니다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이런 연산자 관계 덕분에 </a:t>
            </a:r>
            <a:r>
              <a:rPr lang="en-US" altLang="ko-KR" b="0" dirty="0"/>
              <a:t>coarse grid</a:t>
            </a:r>
            <a:r>
              <a:rPr lang="ko-KR" altLang="en-US" b="0" dirty="0"/>
              <a:t>에서도</a:t>
            </a:r>
            <a:endParaRPr lang="en-US" altLang="ko-KR" b="0" dirty="0"/>
          </a:p>
          <a:p>
            <a:br>
              <a:rPr lang="ko-KR" altLang="en-US" b="0" dirty="0"/>
            </a:br>
            <a:r>
              <a:rPr lang="en-US" altLang="ko-KR" b="0" dirty="0"/>
              <a:t>fine grid</a:t>
            </a:r>
            <a:r>
              <a:rPr lang="ko-KR" altLang="en-US" b="0" dirty="0"/>
              <a:t>의 물리적인 의미나 특성이 </a:t>
            </a:r>
            <a:r>
              <a:rPr lang="en-US" altLang="ko-KR" b="0" dirty="0"/>
              <a:t>coarse grid</a:t>
            </a:r>
            <a:r>
              <a:rPr lang="ko-KR" altLang="en-US" b="0" dirty="0"/>
              <a:t>에서도 통일성 있게</a:t>
            </a:r>
            <a:r>
              <a:rPr lang="en-US" altLang="ko-KR" b="0" dirty="0"/>
              <a:t>(homogenization)</a:t>
            </a:r>
            <a:r>
              <a:rPr lang="ko-KR" altLang="en-US" b="0" dirty="0"/>
              <a:t> 유지됩니다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/>
              <a:t>해상도는 낮아지더라도</a:t>
            </a:r>
            <a:r>
              <a:rPr lang="en-US" altLang="ko-KR" b="0" dirty="0"/>
              <a:t>, </a:t>
            </a:r>
            <a:r>
              <a:rPr lang="ko-KR" altLang="en-US" b="0" dirty="0"/>
              <a:t>원래 해가 가진 중요한 특성은 최대한 보존되는 거예요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특히 이런 방식은 비선형 문제나 비정상 유동 문제를 풀 때 매우 중요하게 작용합니다</a:t>
            </a:r>
            <a:r>
              <a:rPr lang="en-US" altLang="ko-KR" b="0" dirty="0"/>
              <a:t>.”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1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17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 </a:t>
            </a:r>
            <a:r>
              <a:rPr lang="ko-KR" altLang="en-US" dirty="0" err="1"/>
              <a:t>이류항이고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보존형은 같은 물리적 의미지만</a:t>
            </a:r>
            <a:r>
              <a:rPr lang="en-US" altLang="ko-KR" dirty="0"/>
              <a:t>, </a:t>
            </a:r>
            <a:r>
              <a:rPr lang="ko-KR" altLang="en-US" dirty="0"/>
              <a:t>수치적으로 더 안정적입니다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6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“여긴 </a:t>
            </a:r>
            <a:r>
              <a:rPr lang="ko-KR" altLang="en-US" b="1" dirty="0"/>
              <a:t>경계조건</a:t>
            </a:r>
            <a:r>
              <a:rPr lang="ko-KR" altLang="en-US" dirty="0"/>
              <a:t>에 대한 설명입니다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 보는 건 위쪽 벽</a:t>
            </a:r>
            <a:r>
              <a:rPr lang="en-US" altLang="ko-KR" dirty="0"/>
              <a:t>, </a:t>
            </a:r>
            <a:r>
              <a:rPr lang="ko-KR" altLang="en-US" dirty="0"/>
              <a:t>즉 **움직이는 벽</a:t>
            </a:r>
            <a:r>
              <a:rPr lang="en-US" altLang="ko-KR" dirty="0"/>
              <a:t>(y = 1)**</a:t>
            </a:r>
            <a:r>
              <a:rPr lang="ko-KR" altLang="en-US" dirty="0"/>
              <a:t>에 대한 조건인데요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 벽은 오른쪽으로 일정한 속도로 움직이고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그렇기 때문에 </a:t>
            </a:r>
            <a:r>
              <a:rPr lang="en-US" altLang="ko-KR" dirty="0"/>
              <a:t>stream function ψ</a:t>
            </a:r>
            <a:r>
              <a:rPr lang="ko-KR" altLang="en-US" dirty="0"/>
              <a:t>는 </a:t>
            </a:r>
            <a:r>
              <a:rPr lang="en-US" altLang="ko-KR" b="1" dirty="0"/>
              <a:t>0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벽을 통과해 흐르지 않는다</a:t>
            </a:r>
            <a:r>
              <a:rPr lang="ko-KR" altLang="en-US" dirty="0"/>
              <a:t>는 것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</a:t>
            </a:r>
            <a:r>
              <a:rPr lang="en-US" altLang="ko-KR" dirty="0"/>
              <a:t>ω, </a:t>
            </a:r>
            <a:r>
              <a:rPr lang="ko-KR" altLang="en-US" dirty="0"/>
              <a:t>즉 </a:t>
            </a:r>
            <a:r>
              <a:rPr lang="en-US" altLang="ko-KR" b="1" dirty="0"/>
              <a:t>vorticity</a:t>
            </a:r>
            <a:r>
              <a:rPr lang="ko-KR" altLang="en-US" dirty="0"/>
              <a:t> 값은 직접적으로 주어지진 않으므로 </a:t>
            </a:r>
            <a:r>
              <a:rPr lang="en-US" altLang="ko-KR" dirty="0"/>
              <a:t>ψ</a:t>
            </a:r>
            <a:r>
              <a:rPr lang="ko-KR" altLang="en-US" dirty="0"/>
              <a:t>와의 관계를 통해 간접적으로 계산하여 구함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여기 보이는 식은 </a:t>
            </a:r>
            <a:r>
              <a:rPr lang="en-US" altLang="ko-KR" dirty="0"/>
              <a:t>ψ</a:t>
            </a:r>
            <a:r>
              <a:rPr lang="ko-KR" altLang="en-US" dirty="0"/>
              <a:t>를 기준으로 미분해서 </a:t>
            </a:r>
            <a:r>
              <a:rPr lang="en-US" altLang="ko-KR" dirty="0"/>
              <a:t>ω</a:t>
            </a:r>
            <a:r>
              <a:rPr lang="ko-KR" altLang="en-US" dirty="0"/>
              <a:t>를 구하는 방식이에요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W_J = -(ψ_{J+1} – 2ψ_J + ψ_{J-1}) / Δy²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이건 </a:t>
            </a:r>
            <a:r>
              <a:rPr lang="en-US" altLang="ko-KR" dirty="0"/>
              <a:t>ψ</a:t>
            </a:r>
            <a:r>
              <a:rPr lang="ko-KR" altLang="en-US" dirty="0"/>
              <a:t>에 대한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중앙차분을</a:t>
            </a:r>
            <a:r>
              <a:rPr lang="ko-KR" altLang="en-US" dirty="0"/>
              <a:t> 적용한 결과로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수치적으로는 </a:t>
            </a:r>
            <a:r>
              <a:rPr lang="en-US" altLang="ko-KR" b="1" dirty="0"/>
              <a:t>second-order accurate</a:t>
            </a:r>
            <a:r>
              <a:rPr lang="ko-KR" altLang="en-US" dirty="0"/>
              <a:t>한 근사입니다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2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Grid </a:t>
            </a:r>
            <a:r>
              <a:rPr lang="en-US" altLang="ko-KR" dirty="0" err="1"/>
              <a:t>clusterin</a:t>
            </a:r>
            <a:r>
              <a:rPr lang="ko-KR" altLang="en-US" dirty="0"/>
              <a:t>은 해가 급격히 변하는 영역은 격자를 더 촘촘하게</a:t>
            </a:r>
            <a:r>
              <a:rPr lang="en-US" altLang="ko-KR" dirty="0"/>
              <a:t>, </a:t>
            </a:r>
            <a:r>
              <a:rPr lang="ko-KR" altLang="en-US" dirty="0"/>
              <a:t>변화가 완만한 곳은 격자를 넓게 배치하는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Mesh</a:t>
            </a:r>
            <a:r>
              <a:rPr lang="ko-KR" altLang="en-US" dirty="0"/>
              <a:t> </a:t>
            </a:r>
            <a:r>
              <a:rPr lang="en-US" altLang="ko-KR" dirty="0"/>
              <a:t>refinement</a:t>
            </a:r>
            <a:r>
              <a:rPr lang="ko-KR" altLang="en-US" dirty="0"/>
              <a:t>는 </a:t>
            </a:r>
            <a:r>
              <a:rPr lang="en-US" altLang="ko-KR" dirty="0"/>
              <a:t>mesh </a:t>
            </a:r>
            <a:r>
              <a:rPr lang="ko-KR" altLang="en-US" dirty="0"/>
              <a:t>사이즈를 줄여가며 해의 정확도를 높이는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9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“이 부분은 </a:t>
            </a:r>
            <a:r>
              <a:rPr lang="en-US" altLang="ko-KR" b="1" dirty="0"/>
              <a:t>relaxation</a:t>
            </a:r>
            <a:r>
              <a:rPr lang="en-US" altLang="ko-KR" dirty="0"/>
              <a:t>, </a:t>
            </a:r>
            <a:r>
              <a:rPr lang="ko-KR" altLang="en-US" dirty="0"/>
              <a:t>즉 반복 완화 기법에 대한 설명입니다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 일반적인 반복법</a:t>
            </a:r>
            <a:r>
              <a:rPr lang="en-US" altLang="ko-KR" dirty="0"/>
              <a:t>(iterative method)</a:t>
            </a:r>
            <a:r>
              <a:rPr lang="ko-KR" altLang="en-US" dirty="0"/>
              <a:t>에서는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반복적으로 해를 계산하면서 전체적인 오차를 점점 줄이는 게 목적이에요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</a:t>
            </a:r>
            <a:r>
              <a:rPr lang="en-US" altLang="ko-KR" b="1" dirty="0"/>
              <a:t>Multigrid </a:t>
            </a:r>
            <a:r>
              <a:rPr lang="ko-KR" altLang="en-US" b="1" dirty="0"/>
              <a:t>기법</a:t>
            </a:r>
            <a:r>
              <a:rPr lang="ko-KR" altLang="en-US" dirty="0"/>
              <a:t>에서는 조금 다릅니다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단순히 해를 구하는 게 아니라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오차를 부드럽게</a:t>
            </a:r>
            <a:r>
              <a:rPr lang="en-US" altLang="ko-KR" b="1" dirty="0"/>
              <a:t>(smooth)</a:t>
            </a:r>
            <a:r>
              <a:rPr lang="ko-KR" altLang="en-US" dirty="0"/>
              <a:t> 만들어주는 게 주된 목적이에요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뭔 말이냐</a:t>
            </a:r>
            <a:r>
              <a:rPr lang="en-US" altLang="ko-KR" dirty="0"/>
              <a:t>, fine grid</a:t>
            </a:r>
            <a:r>
              <a:rPr lang="ko-KR" altLang="en-US" dirty="0"/>
              <a:t>에서는 보통 고주파 오차</a:t>
            </a:r>
            <a:r>
              <a:rPr lang="en-US" altLang="ko-KR" dirty="0"/>
              <a:t>(high-frequency error)</a:t>
            </a:r>
            <a:r>
              <a:rPr lang="ko-KR" altLang="en-US" dirty="0"/>
              <a:t>가 생기는데</a:t>
            </a:r>
            <a:br>
              <a:rPr lang="ko-KR" altLang="en-US" dirty="0"/>
            </a:br>
            <a:r>
              <a:rPr lang="ko-KR" altLang="en-US" dirty="0"/>
              <a:t>이걸 먼저 효과적으로 제거해줘야 다음 단계로 잘 넘어갈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그래서 </a:t>
            </a:r>
            <a:r>
              <a:rPr lang="en-US" altLang="ko-KR" dirty="0"/>
              <a:t>relaxation </a:t>
            </a:r>
            <a:r>
              <a:rPr lang="ko-KR" altLang="en-US" dirty="0"/>
              <a:t>단계에서 이 고주파 성분을 먼저 없애는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논문에서는 </a:t>
            </a:r>
            <a:r>
              <a:rPr lang="en-US" altLang="ko-KR" b="1" dirty="0"/>
              <a:t>CSI </a:t>
            </a:r>
            <a:r>
              <a:rPr lang="ko-KR" altLang="en-US" b="1" dirty="0"/>
              <a:t>방식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b="1" dirty="0"/>
              <a:t>Coupled Strongly Implicit</a:t>
            </a:r>
            <a:r>
              <a:rPr lang="ko-KR" altLang="en-US" dirty="0"/>
              <a:t> 방법을 사용했는데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ψ</a:t>
            </a:r>
            <a:r>
              <a:rPr lang="ko-KR" altLang="en-US" dirty="0"/>
              <a:t>와 </a:t>
            </a:r>
            <a:r>
              <a:rPr lang="en-US" altLang="ko-KR" dirty="0"/>
              <a:t>ω </a:t>
            </a:r>
            <a:r>
              <a:rPr lang="ko-KR" altLang="en-US" dirty="0"/>
              <a:t>두 방정식을 </a:t>
            </a:r>
            <a:r>
              <a:rPr lang="ko-KR" altLang="en-US" b="1" dirty="0"/>
              <a:t>동시에 풀면서</a:t>
            </a:r>
            <a:r>
              <a:rPr lang="ko-KR" altLang="en-US" dirty="0"/>
              <a:t> 이 오차들을 안정적으로 </a:t>
            </a:r>
            <a:r>
              <a:rPr lang="ko-KR" altLang="en-US" dirty="0" err="1"/>
              <a:t>줄여나가는</a:t>
            </a:r>
            <a:r>
              <a:rPr lang="ko-KR" altLang="en-US" dirty="0"/>
              <a:t> 방법입니다</a:t>
            </a:r>
            <a:r>
              <a:rPr lang="en-US" altLang="ko-KR" dirty="0"/>
              <a:t>.”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66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22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문제를 처음 풀 때</a:t>
            </a:r>
            <a:r>
              <a:rPr lang="en-US" altLang="ko-KR" dirty="0"/>
              <a:t>, ψ</a:t>
            </a:r>
            <a:r>
              <a:rPr lang="ko-KR" altLang="en-US" dirty="0"/>
              <a:t>와 </a:t>
            </a:r>
            <a:r>
              <a:rPr lang="en-US" altLang="ko-KR" dirty="0"/>
              <a:t>ω</a:t>
            </a:r>
            <a:r>
              <a:rPr lang="ko-KR" altLang="en-US" dirty="0"/>
              <a:t>에 대한 값을 </a:t>
            </a:r>
            <a:r>
              <a:rPr lang="ko-KR" altLang="en-US" dirty="0" err="1"/>
              <a:t>아무렇게나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) </a:t>
            </a:r>
            <a:r>
              <a:rPr lang="ko-KR" altLang="en-US" dirty="0"/>
              <a:t>넣고 시작해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CSI</a:t>
            </a:r>
            <a:r>
              <a:rPr lang="ko-KR" altLang="en-US" dirty="0"/>
              <a:t>법을 통해  고주파 오차 제거하고 남아있는 오차를 계산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남아있는 오차를 </a:t>
            </a:r>
            <a:r>
              <a:rPr lang="en-US" altLang="ko-KR" dirty="0"/>
              <a:t>coarse grid</a:t>
            </a:r>
            <a:r>
              <a:rPr lang="ko-KR" altLang="en-US" dirty="0"/>
              <a:t>로 </a:t>
            </a:r>
            <a:r>
              <a:rPr lang="en-US" altLang="ko-KR" dirty="0"/>
              <a:t>restriction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Coarse grid</a:t>
            </a:r>
            <a:r>
              <a:rPr lang="ko-KR" altLang="en-US" dirty="0"/>
              <a:t>에서 오차 방정식</a:t>
            </a:r>
            <a:r>
              <a:rPr lang="en-US" altLang="ko-KR" dirty="0"/>
              <a:t>(</a:t>
            </a:r>
            <a:r>
              <a:rPr lang="ko-KR" altLang="en-US" dirty="0" err="1"/>
              <a:t>잔차를</a:t>
            </a:r>
            <a:r>
              <a:rPr lang="ko-KR" altLang="en-US" dirty="0"/>
              <a:t> 줄이는 문제</a:t>
            </a:r>
            <a:r>
              <a:rPr lang="en-US" altLang="ko-KR" dirty="0"/>
              <a:t>)</a:t>
            </a:r>
            <a:r>
              <a:rPr lang="ko-KR" altLang="en-US" dirty="0"/>
              <a:t>을 다시 품 </a:t>
            </a:r>
            <a:r>
              <a:rPr lang="en-US" altLang="ko-KR" dirty="0"/>
              <a:t>-&gt; </a:t>
            </a:r>
            <a:r>
              <a:rPr lang="ko-KR" altLang="en-US" dirty="0"/>
              <a:t>저주파 오차 줄이는데 효과적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b="0" dirty="0"/>
              <a:t>coarse grid</a:t>
            </a:r>
            <a:r>
              <a:rPr lang="ko-KR" altLang="en-US" b="0" dirty="0"/>
              <a:t>에서 구한 해</a:t>
            </a:r>
            <a:r>
              <a:rPr lang="en-US" altLang="ko-KR" b="0" dirty="0"/>
              <a:t>(</a:t>
            </a:r>
            <a:r>
              <a:rPr lang="ko-KR" altLang="en-US" b="0" dirty="0"/>
              <a:t>또는 </a:t>
            </a:r>
            <a:r>
              <a:rPr lang="ko-KR" altLang="en-US" b="0" dirty="0" err="1"/>
              <a:t>보정값</a:t>
            </a:r>
            <a:r>
              <a:rPr lang="en-US" altLang="ko-KR" b="0" dirty="0"/>
              <a:t>)</a:t>
            </a:r>
            <a:r>
              <a:rPr lang="ko-KR" altLang="en-US" b="0" dirty="0"/>
              <a:t>를 </a:t>
            </a:r>
            <a:r>
              <a:rPr lang="en-US" altLang="ko-KR" b="0" dirty="0"/>
              <a:t>fine grid</a:t>
            </a:r>
            <a:r>
              <a:rPr lang="ko-KR" altLang="en-US" b="0" dirty="0"/>
              <a:t>로 다시 가져와서 기존 해에 더해</a:t>
            </a:r>
            <a:r>
              <a:rPr lang="en-US" altLang="ko-KR" b="0" dirty="0"/>
              <a:t>(correction)</a:t>
            </a:r>
            <a:r>
              <a:rPr lang="ko-KR" altLang="en-US" b="0" dirty="0"/>
              <a:t> 업데이트</a:t>
            </a:r>
            <a:r>
              <a:rPr lang="en-US" altLang="ko-KR" b="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fine grid</a:t>
            </a:r>
            <a:r>
              <a:rPr lang="ko-KR" altLang="en-US" dirty="0"/>
              <a:t>에서 다시 </a:t>
            </a:r>
            <a:r>
              <a:rPr lang="en-US" altLang="ko-KR" dirty="0"/>
              <a:t>smoothing</a:t>
            </a:r>
            <a:r>
              <a:rPr lang="ko-KR" altLang="en-US" dirty="0"/>
              <a:t>을 돌려서 남은 고주파 오차를 또 제거해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b="0" dirty="0"/>
          </a:p>
          <a:p>
            <a:pPr marL="0" indent="0">
              <a:buNone/>
            </a:pPr>
            <a:r>
              <a:rPr lang="ko-KR" altLang="en-US" b="0" dirty="0"/>
              <a:t>이러한 과정 </a:t>
            </a:r>
            <a:r>
              <a:rPr lang="ko-KR" altLang="en-US" b="0" dirty="0" err="1"/>
              <a:t>반복시</a:t>
            </a:r>
            <a:r>
              <a:rPr lang="ko-KR" altLang="en-US" b="0" dirty="0"/>
              <a:t> 해가 더 정확해짐</a:t>
            </a:r>
            <a:r>
              <a:rPr lang="en-US" altLang="ko-KR" b="0" dirty="0"/>
              <a:t>.</a:t>
            </a:r>
          </a:p>
          <a:p>
            <a:pPr marL="228600" indent="-228600">
              <a:buAutoNum type="arabicPeriod"/>
            </a:pPr>
            <a:endParaRPr lang="en-US" altLang="ko-KR" b="0" dirty="0"/>
          </a:p>
          <a:p>
            <a:pPr marL="228600" indent="-228600">
              <a:buAutoNum type="arabicPeriod"/>
            </a:pPr>
            <a:endParaRPr lang="en-US" altLang="ko-KR" b="0" dirty="0"/>
          </a:p>
          <a:p>
            <a:pPr marL="0" indent="0">
              <a:buNone/>
            </a:pPr>
            <a:r>
              <a:rPr lang="ko-KR" altLang="en-US" b="0" dirty="0"/>
              <a:t>가장 </a:t>
            </a:r>
            <a:r>
              <a:rPr lang="en-US" altLang="ko-KR" b="0" dirty="0"/>
              <a:t>coarse</a:t>
            </a:r>
            <a:r>
              <a:rPr lang="ko-KR" altLang="en-US" b="0" dirty="0"/>
              <a:t>한 </a:t>
            </a:r>
            <a:r>
              <a:rPr lang="en-US" altLang="ko-KR" b="0" dirty="0"/>
              <a:t>grid</a:t>
            </a:r>
            <a:r>
              <a:rPr lang="ko-KR" altLang="en-US" b="0" dirty="0"/>
              <a:t>에서는 더 이상 갈 곳이 없으니 직접 해를 구한다는 것</a:t>
            </a:r>
            <a:r>
              <a:rPr lang="en-US" altLang="ko-KR" b="0" dirty="0"/>
              <a:t>.</a:t>
            </a:r>
            <a:endParaRPr lang="ko-KR" altLang="en-US" b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9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Cavity</a:t>
            </a:r>
            <a:r>
              <a:rPr lang="ko-KR" altLang="en-US" dirty="0"/>
              <a:t>의 기하학적 중심과 </a:t>
            </a:r>
            <a:r>
              <a:rPr lang="en-US" altLang="ko-KR" dirty="0"/>
              <a:t>primary vortex</a:t>
            </a:r>
            <a:r>
              <a:rPr lang="ko-KR" altLang="en-US" dirty="0"/>
              <a:t>의 중심을 통과하는 수직선을 따라 </a:t>
            </a:r>
            <a:r>
              <a:rPr lang="en-US" altLang="ko-KR" dirty="0"/>
              <a:t>u </a:t>
            </a:r>
            <a:r>
              <a:rPr lang="ko-KR" altLang="en-US" dirty="0"/>
              <a:t>속도의 비교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88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Cavity</a:t>
            </a:r>
            <a:r>
              <a:rPr lang="ko-KR" altLang="en-US" dirty="0"/>
              <a:t>의 기하학적 중심과 </a:t>
            </a:r>
            <a:r>
              <a:rPr lang="en-US" altLang="ko-KR" dirty="0"/>
              <a:t>primary vortex</a:t>
            </a:r>
            <a:r>
              <a:rPr lang="ko-KR" altLang="en-US" dirty="0"/>
              <a:t>의 중심을 통과하는 수평선을 따라 </a:t>
            </a:r>
            <a:r>
              <a:rPr lang="en-US" altLang="ko-KR" dirty="0"/>
              <a:t>v </a:t>
            </a:r>
            <a:r>
              <a:rPr lang="ko-KR" altLang="en-US" dirty="0"/>
              <a:t>속도 프로파일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 </a:t>
            </a:r>
            <a:r>
              <a:rPr lang="ko-KR" altLang="en-US" dirty="0"/>
              <a:t>수가 커질수록 벽면 근처의 경계층은 점점 얇아지고</a:t>
            </a:r>
            <a:r>
              <a:rPr lang="en-US" altLang="ko-KR" dirty="0"/>
              <a:t>, </a:t>
            </a:r>
            <a:r>
              <a:rPr lang="ko-KR" altLang="en-US" dirty="0"/>
              <a:t>이로 인해 속도 변화가 매우 </a:t>
            </a:r>
            <a:r>
              <a:rPr lang="ko-KR" altLang="en-US" dirty="0" err="1"/>
              <a:t>급격해진다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고</a:t>
            </a:r>
            <a:r>
              <a:rPr lang="en-US" altLang="ko-KR" dirty="0"/>
              <a:t>Re</a:t>
            </a:r>
            <a:r>
              <a:rPr lang="ko-KR" altLang="en-US" dirty="0"/>
              <a:t>일수록 유동장의 </a:t>
            </a:r>
            <a:r>
              <a:rPr lang="ko-KR" altLang="en-US" b="1" dirty="0"/>
              <a:t>기울기</a:t>
            </a:r>
            <a:r>
              <a:rPr lang="en-US" altLang="ko-KR" b="1" dirty="0"/>
              <a:t>(gradient)</a:t>
            </a:r>
            <a:r>
              <a:rPr lang="ko-KR" altLang="en-US" b="1" dirty="0"/>
              <a:t>가 커지고</a:t>
            </a:r>
            <a:r>
              <a:rPr lang="en-US" altLang="ko-KR" dirty="0"/>
              <a:t>, </a:t>
            </a:r>
            <a:r>
              <a:rPr lang="ko-KR" altLang="en-US" dirty="0"/>
              <a:t>특히 경계층 내에서의 흐름이 세밀하게 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Fig. 2</a:t>
            </a:r>
            <a:r>
              <a:rPr lang="ko-KR" altLang="en-US" dirty="0"/>
              <a:t>의 속도 분포 그래프를 보면</a:t>
            </a:r>
            <a:r>
              <a:rPr lang="en-US" altLang="ko-KR" dirty="0"/>
              <a:t>, </a:t>
            </a:r>
            <a:r>
              <a:rPr lang="ko-KR" altLang="en-US" b="1" dirty="0"/>
              <a:t>낮은 </a:t>
            </a:r>
            <a:r>
              <a:rPr lang="en-US" altLang="ko-KR" b="1" dirty="0"/>
              <a:t>Re</a:t>
            </a:r>
            <a:r>
              <a:rPr lang="ko-KR" altLang="en-US" b="1" dirty="0"/>
              <a:t>에서는 기존 문헌들의 결과와 본 논문의 결과가 잘 일치</a:t>
            </a:r>
            <a:r>
              <a:rPr lang="ko-KR" altLang="en-US" dirty="0"/>
              <a:t>하는 반면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/>
              <a:t>Re</a:t>
            </a:r>
            <a:r>
              <a:rPr lang="ko-KR" altLang="en-US" b="1" dirty="0"/>
              <a:t>가 커질수록 기존 </a:t>
            </a:r>
            <a:r>
              <a:rPr lang="ko-KR" altLang="en-US" b="1" dirty="0" err="1"/>
              <a:t>문헌들과의</a:t>
            </a:r>
            <a:r>
              <a:rPr lang="ko-KR" altLang="en-US" b="1" dirty="0"/>
              <a:t> 차이가 점점 커지는 것</a:t>
            </a:r>
            <a:r>
              <a:rPr lang="ko-KR" altLang="en-US" dirty="0"/>
              <a:t>을 확인할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이는 기존 문헌의 결과가 ‘</a:t>
            </a:r>
            <a:r>
              <a:rPr lang="ko-KR" altLang="en-US" dirty="0" err="1"/>
              <a:t>틀렸다’는</a:t>
            </a:r>
            <a:r>
              <a:rPr lang="ko-KR" altLang="en-US" dirty="0"/>
              <a:t> 의미는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차이는 주로 **격자 수</a:t>
            </a:r>
            <a:r>
              <a:rPr lang="en-US" altLang="ko-KR" dirty="0"/>
              <a:t>(mesh resolution)**</a:t>
            </a:r>
            <a:r>
              <a:rPr lang="ko-KR" altLang="en-US" dirty="0"/>
              <a:t>와 </a:t>
            </a:r>
            <a:r>
              <a:rPr lang="ko-KR" altLang="en-US" b="1" dirty="0"/>
              <a:t>수치 해석 기법의 정확도 차이</a:t>
            </a:r>
            <a:r>
              <a:rPr lang="ko-KR" altLang="en-US" dirty="0"/>
              <a:t>에서 비롯된다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기존 문헌들은 대부분 비교적 **조밀하지 않은 </a:t>
            </a:r>
            <a:r>
              <a:rPr lang="en-US" altLang="ko-KR" dirty="0"/>
              <a:t>coarse grid (</a:t>
            </a:r>
            <a:r>
              <a:rPr lang="ko-KR" altLang="en-US" dirty="0"/>
              <a:t>예</a:t>
            </a:r>
            <a:r>
              <a:rPr lang="en-US" altLang="ko-KR" dirty="0"/>
              <a:t>: 17×17, 33×33 </a:t>
            </a:r>
            <a:r>
              <a:rPr lang="ko-KR" altLang="en-US" dirty="0"/>
              <a:t>등</a:t>
            </a:r>
            <a:r>
              <a:rPr lang="en-US" altLang="ko-KR" dirty="0"/>
              <a:t>)**</a:t>
            </a:r>
            <a:r>
              <a:rPr lang="ko-KR" altLang="en-US" dirty="0"/>
              <a:t>를 사용했고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Re</a:t>
            </a:r>
            <a:r>
              <a:rPr lang="ko-KR" altLang="en-US" dirty="0"/>
              <a:t>가 낮을 경우에는 이러한 격자만으로도 주요 유동 구조를 포착하는 데에 큰 무리가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Re</a:t>
            </a:r>
            <a:r>
              <a:rPr lang="ko-KR" altLang="en-US" dirty="0"/>
              <a:t>가 커지면 얇아진 경계층 안의 급격한 속도 변화나 </a:t>
            </a:r>
            <a:r>
              <a:rPr lang="en-US" altLang="ko-KR" dirty="0"/>
              <a:t>2</a:t>
            </a:r>
            <a:r>
              <a:rPr lang="ko-KR" altLang="en-US" dirty="0"/>
              <a:t>차 와류 형성 같은 </a:t>
            </a:r>
            <a:r>
              <a:rPr lang="ko-KR" altLang="en-US" b="1" dirty="0"/>
              <a:t>세밀한 유동 현상들</a:t>
            </a:r>
            <a:r>
              <a:rPr lang="ko-KR" altLang="en-US" dirty="0"/>
              <a:t>이 나타나게 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이때 </a:t>
            </a:r>
            <a:r>
              <a:rPr lang="en-US" altLang="ko-KR" dirty="0"/>
              <a:t>coarse grid</a:t>
            </a:r>
            <a:r>
              <a:rPr lang="ko-KR" altLang="en-US" dirty="0"/>
              <a:t>는 그 특성을 제대로 표현하지 못한다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반면 본 논문은 최대 </a:t>
            </a:r>
            <a:r>
              <a:rPr lang="en-US" altLang="ko-KR" b="1" dirty="0"/>
              <a:t>257×257</a:t>
            </a:r>
            <a:r>
              <a:rPr lang="ko-KR" altLang="en-US" b="1" dirty="0"/>
              <a:t>의 고해상도 </a:t>
            </a:r>
            <a:r>
              <a:rPr lang="en-US" altLang="ko-KR" b="1" dirty="0"/>
              <a:t>uniform grid</a:t>
            </a:r>
            <a:r>
              <a:rPr lang="ko-KR" altLang="en-US" dirty="0"/>
              <a:t>와 </a:t>
            </a:r>
            <a:r>
              <a:rPr lang="en-US" altLang="ko-KR" b="1" dirty="0"/>
              <a:t>coupled strongly implicit multigrid method</a:t>
            </a:r>
            <a:r>
              <a:rPr lang="ko-KR" altLang="en-US" dirty="0"/>
              <a:t>를 사용하여</a:t>
            </a:r>
            <a:br>
              <a:rPr lang="ko-KR" altLang="en-US" dirty="0"/>
            </a:br>
            <a:r>
              <a:rPr lang="ko-KR" altLang="en-US" dirty="0"/>
              <a:t>고</a:t>
            </a:r>
            <a:r>
              <a:rPr lang="en-US" altLang="ko-KR" dirty="0"/>
              <a:t>Re</a:t>
            </a:r>
            <a:r>
              <a:rPr lang="ko-KR" altLang="en-US" dirty="0"/>
              <a:t>에서도 정밀한 해를 효과적으로 계산할 수 있었고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이러한 차이가 결과 해석의 정확도에서 나타난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인덱스 </a:t>
            </a:r>
            <a:r>
              <a:rPr lang="en-US" altLang="ko-KR" sz="1200" dirty="0"/>
              <a:t>k</a:t>
            </a:r>
            <a:r>
              <a:rPr lang="ko-KR" altLang="en-US" sz="1200" dirty="0"/>
              <a:t>가 작아질수록 </a:t>
            </a:r>
            <a:r>
              <a:rPr lang="en-US" altLang="ko-KR" sz="1200" dirty="0"/>
              <a:t>coarse </a:t>
            </a:r>
            <a:r>
              <a:rPr lang="ko-KR" altLang="en-US" sz="1200" dirty="0"/>
              <a:t>해진다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격자 간격이 커짐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Restriction operator</a:t>
            </a:r>
            <a:r>
              <a:rPr lang="ko-KR" altLang="en-US" sz="1200" dirty="0"/>
              <a:t> </a:t>
            </a:r>
            <a:r>
              <a:rPr lang="en-US" altLang="ko-KR" sz="1200" dirty="0"/>
              <a:t> Fine grid function -&gt; Coarse grid </a:t>
            </a:r>
            <a:r>
              <a:rPr lang="ko-KR" altLang="en-US" sz="1200" dirty="0"/>
              <a:t>함수로 연장</a:t>
            </a:r>
            <a:r>
              <a:rPr lang="en-US" altLang="ko-KR" sz="1200" dirty="0"/>
              <a:t>(</a:t>
            </a:r>
            <a:r>
              <a:rPr lang="ko-KR" altLang="en-US" sz="1200" dirty="0"/>
              <a:t>전달</a:t>
            </a:r>
            <a:r>
              <a:rPr lang="en-US" altLang="ko-KR" sz="1200" dirty="0"/>
              <a:t>) </a:t>
            </a:r>
            <a:r>
              <a:rPr lang="ko-KR" altLang="en-US" sz="1200" dirty="0"/>
              <a:t>하는 연산자임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24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47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Re = 100</a:t>
            </a:r>
            <a:r>
              <a:rPr lang="ko-KR" altLang="en-US" b="0" dirty="0"/>
              <a:t>에서는 중심 와류</a:t>
            </a:r>
            <a:r>
              <a:rPr lang="en-US" altLang="ko-KR" b="0" dirty="0"/>
              <a:t>(primary vortex)</a:t>
            </a:r>
            <a:r>
              <a:rPr lang="ko-KR" altLang="en-US" b="0" dirty="0"/>
              <a:t>가 </a:t>
            </a:r>
            <a:r>
              <a:rPr lang="en-US" altLang="ko-KR" b="0" dirty="0"/>
              <a:t>cavity </a:t>
            </a:r>
            <a:r>
              <a:rPr lang="ko-KR" altLang="en-US" b="0" dirty="0"/>
              <a:t>중앙보다 오른쪽 상단으로 치우쳐 있음</a:t>
            </a:r>
            <a:r>
              <a:rPr lang="en-US" altLang="ko-KR" b="0" dirty="0"/>
              <a:t>.</a:t>
            </a:r>
          </a:p>
          <a:p>
            <a:r>
              <a:rPr lang="en-US" altLang="ko-KR" dirty="0"/>
              <a:t>Re</a:t>
            </a:r>
            <a:r>
              <a:rPr lang="ko-KR" altLang="en-US" dirty="0"/>
              <a:t>수가 증가함에 따라 </a:t>
            </a:r>
            <a:r>
              <a:rPr lang="en-US" altLang="ko-KR" dirty="0"/>
              <a:t>primary vortex</a:t>
            </a:r>
            <a:r>
              <a:rPr lang="ko-KR" altLang="en-US" dirty="0"/>
              <a:t> </a:t>
            </a:r>
            <a:r>
              <a:rPr lang="en-US" altLang="ko-KR" dirty="0"/>
              <a:t>center</a:t>
            </a:r>
            <a:r>
              <a:rPr lang="ko-KR" altLang="en-US" dirty="0"/>
              <a:t>가</a:t>
            </a:r>
            <a:r>
              <a:rPr lang="en-US" altLang="ko-KR" dirty="0"/>
              <a:t> cavity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중앙으로 이동하는 것을 볼 수 있다</a:t>
            </a:r>
            <a:r>
              <a:rPr lang="en-US" altLang="ko-KR" dirty="0"/>
              <a:t>.</a:t>
            </a:r>
          </a:p>
          <a:p>
            <a:r>
              <a:rPr lang="ko-KR" altLang="en-US" b="0" dirty="0"/>
              <a:t>또한 모서리에 추가적인 </a:t>
            </a:r>
            <a:r>
              <a:rPr lang="en-US" altLang="ko-KR" b="0" dirty="0"/>
              <a:t>vortex</a:t>
            </a:r>
            <a:r>
              <a:rPr lang="ko-KR" altLang="en-US" b="0" dirty="0"/>
              <a:t>이 등장하는 것을 볼 수 있음</a:t>
            </a:r>
            <a:r>
              <a:rPr lang="en-US" altLang="ko-KR" b="0" dirty="0"/>
              <a:t>.</a:t>
            </a:r>
          </a:p>
          <a:p>
            <a:r>
              <a:rPr lang="ko-KR" altLang="en-US" dirty="0"/>
              <a:t>고</a:t>
            </a:r>
            <a:r>
              <a:rPr lang="en-US" altLang="ko-KR" dirty="0"/>
              <a:t>Re</a:t>
            </a:r>
            <a:r>
              <a:rPr lang="ko-KR" altLang="en-US" dirty="0"/>
              <a:t>일수록 </a:t>
            </a:r>
            <a:r>
              <a:rPr lang="ko-KR" altLang="en-US" b="1" dirty="0"/>
              <a:t>경계층이 얇아지고</a:t>
            </a:r>
            <a:r>
              <a:rPr lang="en-US" altLang="ko-KR" dirty="0"/>
              <a:t>, </a:t>
            </a:r>
            <a:r>
              <a:rPr lang="en-US" altLang="ko-KR" b="1" dirty="0"/>
              <a:t>streamline </a:t>
            </a:r>
            <a:r>
              <a:rPr lang="ko-KR" altLang="en-US" b="1" dirty="0"/>
              <a:t>간격이 좁아지기 때문에</a:t>
            </a:r>
            <a:r>
              <a:rPr lang="en-US" altLang="ko-KR" dirty="0"/>
              <a:t>, </a:t>
            </a:r>
            <a:r>
              <a:rPr lang="ko-KR" altLang="en-US" b="1" dirty="0"/>
              <a:t>정확한 수치 해석을 위해 </a:t>
            </a:r>
            <a:r>
              <a:rPr lang="en-US" altLang="ko-KR" b="1" dirty="0"/>
              <a:t>fine grid</a:t>
            </a:r>
            <a:r>
              <a:rPr lang="ko-KR" altLang="en-US" b="1" dirty="0"/>
              <a:t>가 필수</a:t>
            </a:r>
            <a:r>
              <a:rPr lang="ko-KR" altLang="en-US" dirty="0"/>
              <a:t>라는 점이 실험적으로 확인됨</a:t>
            </a:r>
            <a:r>
              <a:rPr lang="en-US" altLang="ko-KR" dirty="0"/>
              <a:t>.</a:t>
            </a:r>
            <a:endParaRPr lang="en-US" altLang="ko-KR" b="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61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레이놀즈 수가 </a:t>
            </a:r>
            <a:r>
              <a:rPr lang="en-US" altLang="ko-KR" dirty="0"/>
              <a:t>vortex center</a:t>
            </a:r>
            <a:r>
              <a:rPr lang="ko-KR" altLang="en-US" dirty="0"/>
              <a:t> 위치에 미치는 영향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Cavity </a:t>
            </a:r>
            <a:r>
              <a:rPr lang="ko-KR" altLang="en-US" dirty="0"/>
              <a:t>내부의 주요 와류 및 </a:t>
            </a:r>
            <a:r>
              <a:rPr lang="en-US" altLang="ko-KR" dirty="0"/>
              <a:t>secondary </a:t>
            </a:r>
            <a:r>
              <a:rPr lang="en-US" altLang="ko-KR" dirty="0" err="1"/>
              <a:t>vorte</a:t>
            </a:r>
            <a:r>
              <a:rPr lang="ko-KR" altLang="en-US" dirty="0"/>
              <a:t>의 중심이 </a:t>
            </a:r>
            <a:r>
              <a:rPr lang="en-US" altLang="ko-KR" dirty="0"/>
              <a:t>Re</a:t>
            </a:r>
            <a:r>
              <a:rPr lang="ko-KR" altLang="en-US" dirty="0"/>
              <a:t>수에 따라 어떻게 이동하는지 보여줌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14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단일 격자와 다중 격자 계산 기법의 수렴 비교</a:t>
            </a:r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/>
              <a:t>Multigrid </a:t>
            </a:r>
            <a:r>
              <a:rPr lang="ko-KR" altLang="en-US" dirty="0"/>
              <a:t>곡선이 훨씬 빠르게 아래로 떨어지며 수렴 속도가 빠름을 보여줌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83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Primary </a:t>
            </a:r>
            <a:r>
              <a:rPr lang="ko-KR" altLang="en-US" dirty="0"/>
              <a:t>의 </a:t>
            </a:r>
            <a:r>
              <a:rPr lang="en-US" altLang="ko-KR" dirty="0"/>
              <a:t>center location</a:t>
            </a:r>
            <a:r>
              <a:rPr lang="ko-KR" altLang="en-US" dirty="0"/>
              <a:t> </a:t>
            </a:r>
            <a:r>
              <a:rPr lang="en-US" altLang="ko-KR" dirty="0" err="1"/>
              <a:t>x,y</a:t>
            </a:r>
            <a:r>
              <a:rPr lang="ko-KR" altLang="en-US" dirty="0"/>
              <a:t>를 보면 </a:t>
            </a:r>
            <a:r>
              <a:rPr lang="en-US" altLang="ko-KR" dirty="0"/>
              <a:t>cavity </a:t>
            </a:r>
            <a:r>
              <a:rPr lang="ko-KR" altLang="en-US" dirty="0"/>
              <a:t>중심으로 이동하는 것을 볼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27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table 1,2</a:t>
            </a:r>
            <a:r>
              <a:rPr lang="ko-KR" altLang="en-US" dirty="0"/>
              <a:t>를 그래프 그리면 </a:t>
            </a:r>
            <a:r>
              <a:rPr lang="en-US" altLang="ko-KR" dirty="0"/>
              <a:t>fig2.b</a:t>
            </a:r>
            <a:r>
              <a:rPr lang="ko-KR" altLang="en-US" dirty="0"/>
              <a:t>처럼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경계층은 </a:t>
            </a:r>
            <a:r>
              <a:rPr lang="ko-KR" altLang="en-US" dirty="0" err="1"/>
              <a:t>관성력보다</a:t>
            </a:r>
            <a:r>
              <a:rPr lang="ko-KR" altLang="en-US" dirty="0"/>
              <a:t> </a:t>
            </a:r>
            <a:r>
              <a:rPr lang="ko-KR" altLang="en-US" dirty="0" err="1"/>
              <a:t>점성력의</a:t>
            </a:r>
            <a:r>
              <a:rPr lang="ko-KR" altLang="en-US" dirty="0"/>
              <a:t> 영향이 더 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점성력의</a:t>
            </a:r>
            <a:r>
              <a:rPr lang="ko-KR" altLang="en-US" dirty="0"/>
              <a:t> 영향이 더 큰 구간 </a:t>
            </a:r>
            <a:r>
              <a:rPr lang="en-US" altLang="ko-KR" dirty="0"/>
              <a:t>= </a:t>
            </a:r>
            <a:r>
              <a:rPr lang="ko-KR" altLang="en-US" dirty="0"/>
              <a:t>경계층을 보면 두 벽면에서 하나는 극댓값</a:t>
            </a:r>
            <a:r>
              <a:rPr lang="en-US" altLang="ko-KR" dirty="0"/>
              <a:t>, </a:t>
            </a:r>
            <a:r>
              <a:rPr lang="ko-KR" altLang="en-US" dirty="0"/>
              <a:t>하나는 극솟값을 가짐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극값은</a:t>
            </a:r>
            <a:r>
              <a:rPr lang="ko-KR" altLang="en-US" dirty="0"/>
              <a:t> 경계층을 지나 유동이 급격히 변화하는 지점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최종 </a:t>
            </a:r>
            <a:r>
              <a:rPr lang="en-US" altLang="ko-KR" dirty="0"/>
              <a:t>project</a:t>
            </a:r>
            <a:r>
              <a:rPr lang="ko-KR" altLang="en-US" dirty="0"/>
              <a:t>의 코딩으로 얻은 값들이 이 </a:t>
            </a:r>
            <a:r>
              <a:rPr lang="ko-KR" altLang="en-US" dirty="0" err="1"/>
              <a:t>극값과</a:t>
            </a:r>
            <a:r>
              <a:rPr lang="ko-KR" altLang="en-US" dirty="0"/>
              <a:t> 같게 나온다면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코딩이 유동의 세부 구조를 정확하게 재현하고 있음을 의미하여</a:t>
            </a:r>
            <a:r>
              <a:rPr lang="en-US" altLang="ko-KR" dirty="0"/>
              <a:t>, </a:t>
            </a:r>
            <a:r>
              <a:rPr lang="ko-KR" altLang="en-US" dirty="0"/>
              <a:t>검증 기준이 된다</a:t>
            </a:r>
            <a:r>
              <a:rPr lang="en-US" altLang="ko-KR" dirty="0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8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"</a:t>
            </a:r>
            <a:r>
              <a:rPr lang="ko-KR" altLang="en-US" b="1" dirty="0"/>
              <a:t>여기 그림을 보시면</a:t>
            </a:r>
            <a:r>
              <a:rPr lang="en-US" altLang="ko-KR" b="1" dirty="0"/>
              <a:t>, </a:t>
            </a:r>
            <a:r>
              <a:rPr lang="ko-KR" altLang="en-US" b="1" dirty="0"/>
              <a:t>검은 선으로 이루어진 격자 안에 빨간 점들이 바깥쪽을 둘러싸고 있죠</a:t>
            </a:r>
            <a:r>
              <a:rPr lang="en-US" altLang="ko-KR" b="1" dirty="0"/>
              <a:t>? </a:t>
            </a:r>
          </a:p>
          <a:p>
            <a:endParaRPr lang="en-US" altLang="ko-KR" b="1" dirty="0"/>
          </a:p>
          <a:p>
            <a:r>
              <a:rPr lang="ko-KR" altLang="en-US" b="1" dirty="0"/>
              <a:t>이 바깥쪽 점들이 바로 경계 조건이 주어지는 부분입니다</a:t>
            </a:r>
            <a:r>
              <a:rPr lang="en-US" altLang="ko-KR" b="1" dirty="0"/>
              <a:t>. </a:t>
            </a:r>
            <a:r>
              <a:rPr lang="ko-KR" altLang="en-US" b="1" dirty="0"/>
              <a:t>그 안쪽에 있는 점들</a:t>
            </a:r>
            <a:r>
              <a:rPr lang="en-US" altLang="ko-KR" b="1" dirty="0"/>
              <a:t>, </a:t>
            </a:r>
            <a:r>
              <a:rPr lang="ko-KR" altLang="en-US" b="1" dirty="0"/>
              <a:t>즉 빨간 점을 제외한 나머지 점들이 우리가 해를 구해야 하는 내부 노드들이고요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  <a:p>
            <a:r>
              <a:rPr lang="ko-KR" altLang="en-US" b="1" dirty="0"/>
              <a:t>위쪽 수식은 내부 노드에 적용되는 방정식입니다</a:t>
            </a:r>
            <a:r>
              <a:rPr lang="en-US" altLang="ko-KR" b="1" dirty="0"/>
              <a:t>. L</a:t>
            </a:r>
            <a:r>
              <a:rPr lang="ko-KR" altLang="en-US" b="1" dirty="0"/>
              <a:t>이라는 기호는 </a:t>
            </a:r>
            <a:r>
              <a:rPr lang="ko-KR" altLang="en-US" b="1" dirty="0" err="1"/>
              <a:t>라플라시안이나</a:t>
            </a:r>
            <a:r>
              <a:rPr lang="ko-KR" altLang="en-US" b="1" dirty="0"/>
              <a:t> 나비에</a:t>
            </a:r>
            <a:r>
              <a:rPr lang="en-US" altLang="ko-KR" b="1" dirty="0"/>
              <a:t>-</a:t>
            </a:r>
            <a:r>
              <a:rPr lang="ko-KR" altLang="en-US" b="1" dirty="0" err="1"/>
              <a:t>스토크스</a:t>
            </a:r>
            <a:r>
              <a:rPr lang="ko-KR" altLang="en-US" b="1" dirty="0"/>
              <a:t> 같은 미분 연산자를 의미하고</a:t>
            </a:r>
            <a:r>
              <a:rPr lang="en-US" altLang="ko-KR" b="1" dirty="0"/>
              <a:t>, </a:t>
            </a:r>
            <a:r>
              <a:rPr lang="ko-KR" altLang="en-US" b="1" dirty="0"/>
              <a:t>오른쪽의 </a:t>
            </a:r>
            <a:r>
              <a:rPr lang="en-US" altLang="ko-KR" b="1" dirty="0"/>
              <a:t>F</a:t>
            </a:r>
            <a:r>
              <a:rPr lang="ko-KR" altLang="en-US" b="1" dirty="0"/>
              <a:t>는 외부로부터 주어지는 </a:t>
            </a:r>
            <a:r>
              <a:rPr lang="ko-KR" altLang="en-US" b="1" dirty="0" err="1"/>
              <a:t>값이에요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  <a:p>
            <a:r>
              <a:rPr lang="ko-KR" altLang="en-US" b="1" dirty="0"/>
              <a:t>아래 수식은 경계에서의 조건 입니다</a:t>
            </a:r>
            <a:r>
              <a:rPr lang="en-US" altLang="ko-KR" b="1" dirty="0"/>
              <a:t>.. </a:t>
            </a:r>
            <a:r>
              <a:rPr lang="ko-KR" altLang="en-US" b="1" dirty="0"/>
              <a:t>경계에서는 내부처럼 자유롭게 해를 구하는 게 아니라</a:t>
            </a:r>
            <a:r>
              <a:rPr lang="en-US" altLang="ko-KR" b="1" dirty="0"/>
              <a:t>, </a:t>
            </a:r>
            <a:r>
              <a:rPr lang="ko-KR" altLang="en-US" b="1" dirty="0"/>
              <a:t>미리 주어진 경계 조건을 만족해야 합니다</a:t>
            </a:r>
            <a:r>
              <a:rPr lang="en-US" altLang="ko-KR" b="1" dirty="0"/>
              <a:t>. </a:t>
            </a:r>
            <a:r>
              <a:rPr lang="ko-KR" altLang="en-US" b="1" dirty="0"/>
              <a:t>그래서 여긴 </a:t>
            </a:r>
            <a:r>
              <a:rPr lang="en-US" altLang="ko-KR" b="1" dirty="0"/>
              <a:t>B</a:t>
            </a:r>
            <a:r>
              <a:rPr lang="ko-KR" altLang="en-US" b="1" dirty="0"/>
              <a:t>라는 또 다른 연산자가 등장하고</a:t>
            </a:r>
            <a:r>
              <a:rPr lang="en-US" altLang="ko-KR" b="1" dirty="0"/>
              <a:t>, G</a:t>
            </a:r>
            <a:r>
              <a:rPr lang="ko-KR" altLang="en-US" b="1" dirty="0"/>
              <a:t>라는 값에 맞춰지는 거예요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  <a:p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b="1" dirty="0"/>
              <a:t>내부에서는 방정식을 풀고</a:t>
            </a:r>
            <a:r>
              <a:rPr lang="en-US" altLang="ko-KR" b="1" dirty="0"/>
              <a:t>, </a:t>
            </a:r>
            <a:r>
              <a:rPr lang="ko-KR" altLang="en-US" b="1" dirty="0"/>
              <a:t>경계에서는 주어진 조건을 맞추는 방식으로 전체 문제를 구성하는 겁니다</a:t>
            </a:r>
            <a:r>
              <a:rPr lang="en-US" altLang="ko-KR" b="1" dirty="0"/>
              <a:t>."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7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k</a:t>
            </a:r>
            <a:r>
              <a:rPr lang="ko-KR" altLang="en-US" sz="1200" dirty="0"/>
              <a:t>가 작아질수록 </a:t>
            </a:r>
            <a:r>
              <a:rPr lang="en-US" altLang="ko-KR" sz="1200" dirty="0"/>
              <a:t>coarse </a:t>
            </a:r>
            <a:r>
              <a:rPr lang="ko-KR" altLang="en-US" sz="1200" dirty="0"/>
              <a:t>해진다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격자 간격이 커짐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Restriction operator</a:t>
            </a:r>
            <a:r>
              <a:rPr lang="ko-KR" altLang="en-US" sz="1200" dirty="0"/>
              <a:t> </a:t>
            </a:r>
            <a:r>
              <a:rPr lang="en-US" altLang="ko-KR" sz="1200" dirty="0"/>
              <a:t> Fine grid function -&gt; Coarse grid </a:t>
            </a:r>
            <a:r>
              <a:rPr lang="ko-KR" altLang="en-US" sz="1200" dirty="0"/>
              <a:t>함수로 연장</a:t>
            </a:r>
            <a:r>
              <a:rPr lang="en-US" altLang="ko-KR" sz="1200" dirty="0"/>
              <a:t>(</a:t>
            </a:r>
            <a:r>
              <a:rPr lang="ko-KR" altLang="en-US" sz="1200" dirty="0"/>
              <a:t>전달</a:t>
            </a:r>
            <a:r>
              <a:rPr lang="en-US" altLang="ko-KR" sz="1200" dirty="0"/>
              <a:t>) </a:t>
            </a:r>
            <a:r>
              <a:rPr lang="ko-KR" altLang="en-US" sz="1200" dirty="0"/>
              <a:t>하는 연산자임</a:t>
            </a:r>
            <a:r>
              <a:rPr lang="en-US" altLang="ko-KR" sz="120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7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Restriction</a:t>
            </a:r>
            <a:r>
              <a:rPr lang="ko-KR" altLang="en-US" dirty="0"/>
              <a:t>은 </a:t>
            </a:r>
            <a:r>
              <a:rPr lang="en-US" altLang="ko-KR" dirty="0"/>
              <a:t>fine grid</a:t>
            </a:r>
            <a:r>
              <a:rPr lang="ko-KR" altLang="en-US" dirty="0"/>
              <a:t>에서 계산된 함수를 </a:t>
            </a:r>
            <a:r>
              <a:rPr lang="en-US" altLang="ko-KR" dirty="0"/>
              <a:t>coarse grid</a:t>
            </a:r>
            <a:r>
              <a:rPr lang="ko-KR" altLang="en-US" dirty="0"/>
              <a:t>로 옮기는 연산임</a:t>
            </a:r>
            <a:r>
              <a:rPr lang="en-US" altLang="ko-KR" dirty="0"/>
              <a:t>.</a:t>
            </a:r>
            <a:r>
              <a:rPr lang="ko-KR" altLang="en-US" b="1" dirty="0"/>
              <a:t>  </a:t>
            </a:r>
            <a:r>
              <a:rPr lang="en-US" altLang="ko-KR" b="1" dirty="0"/>
              <a:t>(residua</a:t>
            </a:r>
            <a:r>
              <a:rPr lang="ko-KR" altLang="en-US" b="1" dirty="0"/>
              <a:t>은 잔차라고 하고</a:t>
            </a:r>
            <a:r>
              <a:rPr lang="en-US" altLang="ko-KR" b="1" dirty="0"/>
              <a:t>, exact </a:t>
            </a:r>
            <a:r>
              <a:rPr lang="en-US" altLang="ko-KR" b="1" dirty="0" err="1"/>
              <a:t>solutio</a:t>
            </a:r>
            <a:r>
              <a:rPr lang="ko-KR" altLang="en-US" b="1" dirty="0"/>
              <a:t>과 근사해의 차이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dirty="0"/>
              <a:t>Multigrid</a:t>
            </a:r>
            <a:r>
              <a:rPr lang="ko-KR" altLang="en-US" dirty="0"/>
              <a:t>의 핵심은</a:t>
            </a:r>
            <a:r>
              <a:rPr lang="en-US" altLang="ko-KR" dirty="0"/>
              <a:t>, fine grid</a:t>
            </a:r>
            <a:r>
              <a:rPr lang="ko-KR" altLang="en-US" dirty="0"/>
              <a:t>에서 고주파 및 저주파 </a:t>
            </a:r>
            <a:r>
              <a:rPr lang="en-US" altLang="ko-KR" dirty="0"/>
              <a:t>error</a:t>
            </a:r>
            <a:r>
              <a:rPr lang="ko-KR" altLang="en-US" dirty="0"/>
              <a:t>가 모두 존재하는 상황에서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fine grid</a:t>
            </a:r>
            <a:r>
              <a:rPr lang="ko-KR" altLang="en-US" dirty="0"/>
              <a:t>에서는 </a:t>
            </a:r>
            <a:r>
              <a:rPr lang="en-US" altLang="ko-KR" dirty="0"/>
              <a:t>relaxation(Gauss-Seidel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통해 고주파 </a:t>
            </a:r>
            <a:r>
              <a:rPr lang="en-US" altLang="ko-KR" dirty="0"/>
              <a:t>error</a:t>
            </a:r>
            <a:r>
              <a:rPr lang="ko-KR" altLang="en-US" dirty="0"/>
              <a:t>를 효과적으로 제거하고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남은 저주파 </a:t>
            </a:r>
            <a:r>
              <a:rPr lang="en-US" altLang="ko-KR" b="1" dirty="0"/>
              <a:t>error</a:t>
            </a:r>
            <a:r>
              <a:rPr lang="ko-KR" altLang="en-US" b="1" dirty="0"/>
              <a:t>는 </a:t>
            </a:r>
            <a:r>
              <a:rPr lang="en-US" altLang="ko-KR" b="1" dirty="0"/>
              <a:t>restriction</a:t>
            </a:r>
            <a:r>
              <a:rPr lang="ko-KR" altLang="en-US" b="1" dirty="0"/>
              <a:t>을 통해 </a:t>
            </a:r>
            <a:r>
              <a:rPr lang="en-US" altLang="ko-KR" b="1" dirty="0"/>
              <a:t>coarse grid</a:t>
            </a:r>
            <a:r>
              <a:rPr lang="ko-KR" altLang="en-US" b="1" dirty="0"/>
              <a:t>에서 제거할 수 있도록 재구성된다</a:t>
            </a:r>
            <a:r>
              <a:rPr lang="en-US" altLang="ko-KR" b="1" dirty="0"/>
              <a:t>.</a:t>
            </a:r>
            <a:br>
              <a:rPr lang="ko-KR" altLang="en-US" dirty="0"/>
            </a:br>
            <a:r>
              <a:rPr lang="en-US" altLang="ko-KR" dirty="0"/>
              <a:t>coarse grid</a:t>
            </a:r>
            <a:r>
              <a:rPr lang="ko-KR" altLang="en-US" dirty="0"/>
              <a:t>에서는 이 저주파 </a:t>
            </a:r>
            <a:r>
              <a:rPr lang="en-US" altLang="ko-KR" dirty="0"/>
              <a:t>error</a:t>
            </a:r>
            <a:r>
              <a:rPr lang="ko-KR" altLang="en-US" dirty="0"/>
              <a:t>가 상대적으로 고주파처럼 보이기 때문에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relaxation</a:t>
            </a:r>
            <a:r>
              <a:rPr lang="ko-KR" altLang="en-US" dirty="0"/>
              <a:t>을 통해 효과적으로 제거된다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과정을 반복함으로써 전체적인 수렴 속도를 크게 향상시키는 것이 </a:t>
            </a:r>
            <a:r>
              <a:rPr lang="en-US" altLang="ko-KR" dirty="0"/>
              <a:t>multigrid </a:t>
            </a:r>
            <a:r>
              <a:rPr lang="ko-KR" altLang="en-US" dirty="0"/>
              <a:t>기법의 핵심 전략이다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1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Injection</a:t>
            </a:r>
            <a:r>
              <a:rPr lang="ko-KR" altLang="en-US" dirty="0"/>
              <a:t>의 정확한 설명은 저게 아닌 것 같은데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injection</a:t>
            </a:r>
            <a:r>
              <a:rPr lang="ko-KR" altLang="en-US" dirty="0"/>
              <a:t>은 </a:t>
            </a:r>
            <a:r>
              <a:rPr lang="en-US" altLang="ko-KR" dirty="0"/>
              <a:t>coarse grid </a:t>
            </a:r>
            <a:r>
              <a:rPr lang="ko-KR" altLang="en-US" dirty="0"/>
              <a:t>셀 중심 인덱스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, j) </a:t>
            </a:r>
            <a:r>
              <a:rPr lang="ko-KR" altLang="en-US" dirty="0"/>
              <a:t>에 대응되는 </a:t>
            </a:r>
            <a:r>
              <a:rPr lang="en-US" altLang="ko-KR" dirty="0"/>
              <a:t>fine grid </a:t>
            </a:r>
            <a:r>
              <a:rPr lang="ko-KR" altLang="en-US" dirty="0"/>
              <a:t>노드 </a:t>
            </a:r>
            <a:r>
              <a:rPr lang="en-US" altLang="ko-KR" dirty="0"/>
              <a:t>(2i+1,2j+1)</a:t>
            </a:r>
            <a:r>
              <a:rPr lang="ko-KR" altLang="en-US" dirty="0"/>
              <a:t> 홀수 인덱스 노드</a:t>
            </a:r>
            <a:r>
              <a:rPr lang="en-US" altLang="ko-KR" dirty="0"/>
              <a:t> </a:t>
            </a:r>
            <a:r>
              <a:rPr lang="ko-KR" altLang="en-US" dirty="0"/>
              <a:t>값을 복사함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3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8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보시는 건 </a:t>
            </a:r>
            <a:r>
              <a:rPr lang="en-US" altLang="ko-KR" b="1" dirty="0"/>
              <a:t>Prolongation Operator</a:t>
            </a:r>
            <a:r>
              <a:rPr lang="en-US" altLang="ko-KR" dirty="0"/>
              <a:t>, </a:t>
            </a:r>
            <a:r>
              <a:rPr lang="ko-KR" altLang="en-US" dirty="0"/>
              <a:t>즉 ‘보간 </a:t>
            </a:r>
            <a:r>
              <a:rPr lang="ko-KR" altLang="en-US" dirty="0" err="1"/>
              <a:t>연산자’에</a:t>
            </a:r>
            <a:r>
              <a:rPr lang="ko-KR" altLang="en-US" dirty="0"/>
              <a:t> 대한 설명입니다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간단히 말해서</a:t>
            </a:r>
            <a:r>
              <a:rPr lang="en-US" altLang="ko-KR" dirty="0"/>
              <a:t>, coarse grid</a:t>
            </a:r>
            <a:r>
              <a:rPr lang="ko-KR" altLang="en-US" dirty="0"/>
              <a:t>에 있는 값들을 가지고 </a:t>
            </a:r>
            <a:r>
              <a:rPr lang="en-US" altLang="ko-KR" dirty="0"/>
              <a:t>fine grid</a:t>
            </a:r>
            <a:r>
              <a:rPr lang="ko-KR" altLang="en-US" dirty="0"/>
              <a:t>의 </a:t>
            </a:r>
            <a:r>
              <a:rPr lang="ko-KR" altLang="en-US" dirty="0" err="1"/>
              <a:t>중간값들을</a:t>
            </a:r>
            <a:r>
              <a:rPr lang="ko-KR" altLang="en-US" dirty="0"/>
              <a:t> 채워 넣는 작업인데요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</a:t>
            </a:r>
            <a:r>
              <a:rPr lang="en-US" altLang="ko-KR" b="1" dirty="0"/>
              <a:t>Wesseling</a:t>
            </a:r>
            <a:r>
              <a:rPr lang="ko-KR" altLang="en-US" b="1" dirty="0"/>
              <a:t>이 제안한 </a:t>
            </a:r>
            <a:r>
              <a:rPr lang="en-US" altLang="ko-KR" b="1" dirty="0"/>
              <a:t>9-point </a:t>
            </a:r>
            <a:r>
              <a:rPr lang="ko-KR" altLang="en-US" b="1" dirty="0"/>
              <a:t>방식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방식은 </a:t>
            </a:r>
            <a:r>
              <a:rPr lang="en-US" altLang="ko-KR" dirty="0"/>
              <a:t>coarse grid</a:t>
            </a:r>
            <a:r>
              <a:rPr lang="ko-KR" altLang="en-US" dirty="0"/>
              <a:t>에서 **네 개의 꼭짓점 값들</a:t>
            </a:r>
            <a:r>
              <a:rPr lang="en-US" altLang="ko-KR" dirty="0"/>
              <a:t>(corner values)**</a:t>
            </a:r>
            <a:r>
              <a:rPr lang="ko-KR" altLang="en-US" dirty="0"/>
              <a:t>을 이용해서</a:t>
            </a:r>
            <a:br>
              <a:rPr lang="ko-KR" altLang="en-US" dirty="0"/>
            </a:br>
            <a:r>
              <a:rPr lang="en-US" altLang="ko-KR" dirty="0"/>
              <a:t>fine grid</a:t>
            </a:r>
            <a:r>
              <a:rPr lang="ko-KR" altLang="en-US" dirty="0"/>
              <a:t>의 </a:t>
            </a:r>
            <a:r>
              <a:rPr lang="ko-KR" altLang="en-US" b="1" dirty="0"/>
              <a:t>중앙이나 모서리 중간 지점들</a:t>
            </a:r>
            <a:r>
              <a:rPr lang="ko-KR" altLang="en-US" dirty="0"/>
              <a:t>에 있는 값을 </a:t>
            </a:r>
            <a:r>
              <a:rPr lang="ko-KR" altLang="en-US" b="1" dirty="0"/>
              <a:t>선형 </a:t>
            </a:r>
            <a:r>
              <a:rPr lang="ko-KR" altLang="en-US" b="1" dirty="0" err="1"/>
              <a:t>보간</a:t>
            </a:r>
            <a:r>
              <a:rPr lang="ko-KR" altLang="en-US" dirty="0" err="1"/>
              <a:t>으로</a:t>
            </a:r>
            <a:r>
              <a:rPr lang="ko-KR" altLang="en-US" dirty="0"/>
              <a:t> 계산하는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어떤 점이 네 꼭짓점의 정중앙에 있다면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 네 값의 평균을 내서 그 위치의 값을 추정하는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없는 값을 억지로 만드는 게 아니라</a:t>
            </a:r>
            <a:r>
              <a:rPr lang="en-US" altLang="ko-KR" dirty="0"/>
              <a:t>, </a:t>
            </a:r>
            <a:r>
              <a:rPr lang="ko-KR" altLang="en-US" dirty="0"/>
              <a:t>주변 </a:t>
            </a:r>
            <a:r>
              <a:rPr lang="en-US" altLang="ko-KR" dirty="0"/>
              <a:t>coarse grid</a:t>
            </a:r>
            <a:r>
              <a:rPr lang="ko-KR" altLang="en-US" dirty="0"/>
              <a:t>에 있는 값들을 가지고 자연스럽게 채워주는 과정이라고 생각하시면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55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63998-82F1-4146-96C3-3B7A75AC8A1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46D21-2846-A2FE-4737-8663B5F2B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AAD5A1-774B-7490-3AB8-D37A99086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E9CE2-1D94-8709-70AE-99BD95A3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CCA7E-46FF-FC87-26A0-C9986092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4F1FD-E491-8E86-063D-B1046FE5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58C48-B089-D7C2-AF10-9B83FA45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8AE83-93D4-89BF-BEC5-3FEAE6B0E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61E86-5B4B-B5E6-1719-6DF663A6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4ABC7-0A7E-5499-0EC2-32B57E3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8CC20-715B-C3F8-7BFA-9B471D02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3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75765-16FE-E9A7-BEF1-430349779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167AA-0684-C0B1-0D64-0E370D6F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5D4F0-13B4-C01B-5EC8-8447652F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FCC51-EA56-9D05-3DAD-85EF999B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EFC21-E6DD-A5A9-E630-A3C01987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A6573-6218-28C6-470B-86038A9E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C204D-F3A0-4A70-F747-36113826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4534E-2B41-EEB6-F0B0-A15B39A8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C5136-B528-A2D3-BD4F-A5D5DBE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9D98B-8FE7-060D-49B8-325A90BC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9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84AAC-4FD1-4A87-3357-E69E9778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2165F-A914-F207-8F17-D36117C7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62510-F3E3-1145-536A-22171CE8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A8583-E426-D1D0-1C1E-03E993EA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19E8C-920A-6369-4D31-84457711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CCC3-BFAA-7ADD-00C3-FA89BBB1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FB327-9B36-9C7C-EC53-29590E630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E9391-B539-9529-7316-A36827463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44525-83B0-E710-98D8-DAB7CC5B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797DB-02F4-8AED-FEE6-074947D2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14FF5-3C37-6B78-BD29-D8F7F990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8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48075-D9FB-D4BF-FD81-AA94E962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7DC8C-FA18-A94E-4F93-47AD1867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EEB41D-625E-ADD8-72A3-F44957AA7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3BDA94-EF78-47AB-F19A-E8D942885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084C77-643E-9A17-EB7A-A02342537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9248FE-4C90-30FF-AE68-AB40A6C7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BB3A6E-A544-B70A-86DF-73CA4D66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75C534-8C86-EA9E-B2F0-CB8CB9DA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8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1331A-B784-1257-DEC4-3FD40177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13808C-632B-B657-A13D-A30C0036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FA916-88E0-14FD-2823-FD215C8D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EEFC13-5C26-68BF-6336-6C23338A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D90F5-E73F-8A17-EA1E-9FD702B2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51A0A7-B685-1EB9-E6C6-CE49F0EC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A05F4-640E-286F-8FA6-B095E2D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7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46D8B-317A-E889-57AD-234F31C8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7EE19-F124-4950-B78F-994A2CA9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28D838-4A1C-B7E0-DAA1-7FA786D3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0E813-37EA-812E-B68E-C0F33201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B4684-3423-A856-7ABD-BAF5F201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86C62-491D-2D0F-23E8-4C5149BD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8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64242-CC70-1924-E393-EF995EC0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2B2863-5672-00FE-6814-C75E63154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240C6-A7F0-3DA0-E4CC-0B7F6CBEB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1453C-6A65-A280-D842-B7F4B20E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F83AA-53FA-2C35-76AB-B04C5DD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BEE6D-96E8-112E-434F-D40B4145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91F3A-CE5E-EE6E-0B78-02217CFF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37EE4-9500-311E-782D-BE0CDA8E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7AFB3-42F0-CC4B-06C3-972EB5DBB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19C80-0518-460B-8BE5-434E3CE600DB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E8FC4-D5AC-951D-FB83-484C7B26B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6157D-D9F7-74F9-3230-CA867C8A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5B88A-534A-49F1-AB05-C1A33F31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1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customXml" Target="../ink/ink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A3C0-02F2-84C2-6238-0C02B43FF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82" y="1554747"/>
            <a:ext cx="10603833" cy="2387600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High-Re Solutions for Incompressible Flow Using the Navier-Stokes Equations and a Multigrid Method</a:t>
            </a:r>
            <a:br>
              <a:rPr lang="en-US" altLang="ko-KR" sz="4400" dirty="0"/>
            </a:b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50F3CA-EBFA-ACD4-C09E-66F27E078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7580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박기성</a:t>
            </a:r>
          </a:p>
        </p:txBody>
      </p:sp>
    </p:spTree>
    <p:extLst>
      <p:ext uri="{BB962C8B-B14F-4D97-AF65-F5344CB8AC3E}">
        <p14:creationId xmlns:p14="http://schemas.microsoft.com/office/powerpoint/2010/main" val="91651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C4580-8210-717E-A8A2-0A0D4842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Prolongation operator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31BE9-7123-4F0A-3AE9-5E841446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방식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linear interpolation</a:t>
            </a:r>
            <a:r>
              <a:rPr lang="ko-KR" altLang="en-US" dirty="0"/>
              <a:t>을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Wesseling </a:t>
            </a:r>
            <a:r>
              <a:rPr lang="ko-KR" altLang="en-US" dirty="0"/>
              <a:t>이 정의한 </a:t>
            </a:r>
            <a:r>
              <a:rPr lang="en-US" altLang="ko-KR" dirty="0"/>
              <a:t>9-point </a:t>
            </a:r>
            <a:r>
              <a:rPr lang="ko-KR" altLang="en-US" dirty="0"/>
              <a:t>보간 연산자를 따름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Coarse grid</a:t>
            </a:r>
            <a:r>
              <a:rPr lang="ko-KR" altLang="en-US" dirty="0"/>
              <a:t>상의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corner </a:t>
            </a:r>
            <a:r>
              <a:rPr lang="ko-KR" altLang="en-US" dirty="0"/>
              <a:t>값을 이용해 </a:t>
            </a:r>
            <a:r>
              <a:rPr lang="en-US" altLang="ko-KR" dirty="0"/>
              <a:t>fine grid</a:t>
            </a:r>
            <a:r>
              <a:rPr lang="ko-KR" altLang="en-US" dirty="0"/>
              <a:t>의 </a:t>
            </a:r>
            <a:r>
              <a:rPr lang="en-US" altLang="ko-KR" dirty="0"/>
              <a:t>center</a:t>
            </a:r>
            <a:r>
              <a:rPr lang="ko-KR" altLang="en-US" dirty="0"/>
              <a:t>나 </a:t>
            </a:r>
            <a:r>
              <a:rPr lang="en-US" altLang="ko-KR" dirty="0"/>
              <a:t>edge </a:t>
            </a:r>
            <a:r>
              <a:rPr lang="ko-KR" altLang="en-US" dirty="0"/>
              <a:t>중간 값을 선형적으로 </a:t>
            </a:r>
            <a:r>
              <a:rPr lang="ko-KR" altLang="en-US" dirty="0" err="1"/>
              <a:t>보간하여</a:t>
            </a:r>
            <a:r>
              <a:rPr lang="ko-KR" altLang="en-US" dirty="0"/>
              <a:t> 계산하는 방식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584AA-BA0C-4404-9191-73CA102C9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38" y="2816058"/>
            <a:ext cx="7769734" cy="202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3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154BD-91D3-CD07-221D-962C1964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/>
              <a:t>Operaters</a:t>
            </a:r>
            <a:r>
              <a:rPr lang="en-US" altLang="ko-KR" sz="4000" b="1" dirty="0"/>
              <a:t>’ Property</a:t>
            </a:r>
            <a:endParaRPr lang="ko-KR" altLang="en-US" sz="4000" b="1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944E3B7-EFBA-1B33-8634-BDBD232A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&lt;,&gt; : </a:t>
            </a:r>
            <a:r>
              <a:rPr lang="ko-KR" altLang="en-US" dirty="0"/>
              <a:t>격자 함수 간의 내적</a:t>
            </a:r>
            <a:r>
              <a:rPr lang="en-US" altLang="ko-KR" dirty="0"/>
              <a:t>(inner product) </a:t>
            </a:r>
            <a:r>
              <a:rPr lang="ko-KR" altLang="en-US" dirty="0"/>
              <a:t>의미 </a:t>
            </a:r>
            <a:endParaRPr lang="en-US" altLang="ko-KR" dirty="0"/>
          </a:p>
          <a:p>
            <a:r>
              <a:rPr lang="en-US" altLang="ko-KR" dirty="0"/>
              <a:t>Restriction</a:t>
            </a:r>
            <a:r>
              <a:rPr lang="ko-KR" altLang="en-US" dirty="0"/>
              <a:t>한 </a:t>
            </a:r>
            <a:r>
              <a:rPr lang="en-US" altLang="ko-KR" dirty="0" err="1"/>
              <a:t>u^k</a:t>
            </a:r>
            <a:r>
              <a:rPr lang="ko-KR" altLang="en-US" dirty="0"/>
              <a:t>와 </a:t>
            </a:r>
            <a:r>
              <a:rPr lang="en-US" altLang="ko-KR" dirty="0"/>
              <a:t>v^k-1</a:t>
            </a:r>
            <a:r>
              <a:rPr lang="ko-KR" altLang="en-US" dirty="0"/>
              <a:t>과 </a:t>
            </a:r>
            <a:r>
              <a:rPr lang="ko-KR" altLang="en-US" dirty="0" err="1"/>
              <a:t>내적한것은</a:t>
            </a:r>
            <a:r>
              <a:rPr lang="ko-KR" altLang="en-US" dirty="0"/>
              <a:t> </a:t>
            </a:r>
            <a:r>
              <a:rPr lang="en-US" altLang="ko-KR" dirty="0" err="1"/>
              <a:t>u^k</a:t>
            </a:r>
            <a:r>
              <a:rPr lang="ko-KR" altLang="en-US" dirty="0"/>
              <a:t>와 </a:t>
            </a:r>
            <a:r>
              <a:rPr lang="en-US" altLang="ko-KR" dirty="0"/>
              <a:t>prolongation</a:t>
            </a:r>
            <a:r>
              <a:rPr lang="ko-KR" altLang="en-US" dirty="0"/>
              <a:t>한 </a:t>
            </a:r>
            <a:r>
              <a:rPr lang="en-US" altLang="ko-KR" dirty="0"/>
              <a:t>v^k-1</a:t>
            </a:r>
            <a:r>
              <a:rPr lang="ko-KR" altLang="en-US" dirty="0"/>
              <a:t>와 </a:t>
            </a:r>
            <a:r>
              <a:rPr lang="ko-KR" altLang="en-US" dirty="0" err="1"/>
              <a:t>내적한</a:t>
            </a:r>
            <a:r>
              <a:rPr lang="ko-KR" altLang="en-US" dirty="0"/>
              <a:t> 결과와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en-US" altLang="ko-KR" dirty="0" err="1"/>
              <a:t>P^k</a:t>
            </a:r>
            <a:r>
              <a:rPr lang="ko-KR" altLang="en-US" dirty="0"/>
              <a:t>가 </a:t>
            </a:r>
            <a:r>
              <a:rPr lang="en-US" altLang="ko-KR" dirty="0"/>
              <a:t>R^k-1</a:t>
            </a:r>
            <a:r>
              <a:rPr lang="ko-KR" altLang="en-US" dirty="0"/>
              <a:t>의 </a:t>
            </a:r>
            <a:r>
              <a:rPr lang="en-US" altLang="ko-KR" dirty="0"/>
              <a:t>adjoint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Adjoint</a:t>
            </a:r>
            <a:r>
              <a:rPr lang="ko-KR" altLang="en-US" dirty="0"/>
              <a:t>는 행렬에서 </a:t>
            </a:r>
            <a:r>
              <a:rPr lang="en-US" altLang="ko-KR" dirty="0"/>
              <a:t>adjoint</a:t>
            </a:r>
            <a:r>
              <a:rPr lang="ko-KR" altLang="en-US" dirty="0"/>
              <a:t>와 다름</a:t>
            </a:r>
            <a:r>
              <a:rPr lang="en-US" altLang="ko-KR" dirty="0"/>
              <a:t>. </a:t>
            </a:r>
            <a:r>
              <a:rPr lang="ko-KR" altLang="en-US" dirty="0"/>
              <a:t>이는 내적 보존 조건을 만족하는 연산자를 의미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170667-B57F-3238-FD71-66595F24A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8" y="2866947"/>
            <a:ext cx="5273383" cy="5620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675F54-D336-0CC4-0D17-F783E953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870" y="4932205"/>
            <a:ext cx="3671660" cy="9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2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7AA41-2B88-0A8F-7C6B-E735E359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Fine grid</a:t>
            </a:r>
            <a:r>
              <a:rPr lang="ko-KR" altLang="en-US" sz="2400" dirty="0"/>
              <a:t>의 연산자</a:t>
            </a:r>
            <a:r>
              <a:rPr lang="en-US" altLang="ko-KR" sz="2400" dirty="0"/>
              <a:t> </a:t>
            </a:r>
            <a:r>
              <a:rPr lang="ko-KR" altLang="en-US" sz="2400" dirty="0"/>
              <a:t>사용 </a:t>
            </a:r>
            <a:r>
              <a:rPr lang="en-US" altLang="ko-KR" sz="2400" dirty="0"/>
              <a:t>-&gt; coarse grid</a:t>
            </a:r>
            <a:r>
              <a:rPr lang="ko-KR" altLang="en-US" sz="2400" dirty="0"/>
              <a:t>에서의 연산자 </a:t>
            </a:r>
            <a:r>
              <a:rPr lang="en-US" altLang="ko-KR" sz="2400" dirty="0"/>
              <a:t>L^k-1</a:t>
            </a:r>
            <a:r>
              <a:rPr lang="ko-KR" altLang="en-US" sz="2400" dirty="0"/>
              <a:t>구성하는 공식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이러한 성질들 덕분에</a:t>
            </a:r>
            <a:r>
              <a:rPr lang="en-US" altLang="ko-KR" sz="2400" dirty="0"/>
              <a:t>, coarse-grid </a:t>
            </a:r>
            <a:r>
              <a:rPr lang="ko-KR" altLang="en-US" sz="2400" dirty="0"/>
              <a:t>방정식이 </a:t>
            </a:r>
            <a:r>
              <a:rPr lang="en-US" altLang="ko-KR" sz="2400" dirty="0"/>
              <a:t>fine-grid </a:t>
            </a:r>
            <a:r>
              <a:rPr lang="ko-KR" altLang="en-US" sz="2400" dirty="0"/>
              <a:t>방정식의 </a:t>
            </a:r>
            <a:r>
              <a:rPr lang="en-US" altLang="ko-KR" sz="2400" dirty="0"/>
              <a:t>‘homogenization(</a:t>
            </a:r>
            <a:r>
              <a:rPr lang="ko-KR" altLang="en-US" sz="2400" dirty="0"/>
              <a:t>동질화</a:t>
            </a:r>
            <a:r>
              <a:rPr lang="en-US" altLang="ko-KR" sz="2400" dirty="0"/>
              <a:t>)’ </a:t>
            </a:r>
            <a:r>
              <a:rPr lang="ko-KR" altLang="en-US" sz="2400" dirty="0"/>
              <a:t>역할을 하게 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(=fine-&gt;coarse </a:t>
            </a:r>
            <a:r>
              <a:rPr lang="ko-KR" altLang="en-US" sz="2400" dirty="0"/>
              <a:t>시 원래 물리적 성질을 최대한 보존함</a:t>
            </a:r>
            <a:r>
              <a:rPr lang="en-US" altLang="ko-KR" sz="2400" dirty="0"/>
              <a:t>.)</a:t>
            </a:r>
          </a:p>
          <a:p>
            <a:r>
              <a:rPr lang="en-US" altLang="ko-KR" sz="2400" dirty="0"/>
              <a:t>Fine grid</a:t>
            </a:r>
            <a:r>
              <a:rPr lang="ko-KR" altLang="en-US" sz="2400" dirty="0"/>
              <a:t>에 정의된 물리법칙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L^k</a:t>
            </a:r>
            <a:r>
              <a:rPr lang="en-US" altLang="ko-KR" sz="2400" dirty="0"/>
              <a:t>)</a:t>
            </a:r>
            <a:r>
              <a:rPr lang="ko-KR" altLang="en-US" sz="2400" dirty="0"/>
              <a:t>를 </a:t>
            </a:r>
            <a:r>
              <a:rPr lang="en-US" altLang="ko-KR" sz="2400" dirty="0"/>
              <a:t>coarse grid</a:t>
            </a:r>
            <a:r>
              <a:rPr lang="ko-KR" altLang="en-US" sz="2400" dirty="0"/>
              <a:t>에서도 유사하게 재현하고 싶을 때 사용함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-&gt; </a:t>
            </a:r>
            <a:r>
              <a:rPr lang="ko-KR" altLang="en-US" sz="2400" dirty="0"/>
              <a:t>특히</a:t>
            </a:r>
            <a:r>
              <a:rPr lang="en-US" altLang="ko-KR" sz="2400" dirty="0"/>
              <a:t>, </a:t>
            </a:r>
            <a:r>
              <a:rPr lang="ko-KR" altLang="en-US" sz="2400" dirty="0"/>
              <a:t>비선형 문제에서 매우  중요하게 작용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2074EE-A0B8-F445-9FE0-136E225A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19" y="681037"/>
            <a:ext cx="6220595" cy="89376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27816D2-8054-2461-CF8C-15EF68E0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Operaters</a:t>
            </a:r>
            <a:r>
              <a:rPr lang="en-US" altLang="ko-KR" sz="4000" b="1" dirty="0"/>
              <a:t>’ Property</a:t>
            </a:r>
            <a:endParaRPr lang="ko-KR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8CF065-0DDB-B794-D87A-860C3AC942D9}"/>
                  </a:ext>
                </a:extLst>
              </p:cNvPr>
              <p:cNvSpPr txBox="1"/>
              <p:nvPr/>
            </p:nvSpPr>
            <p:spPr>
              <a:xfrm>
                <a:off x="6273800" y="5986137"/>
                <a:ext cx="7442200" cy="651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𝑎𝑑𝑗𝑜𝑖𝑛𝑡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𝑡𝑟𝑎𝑛𝑠𝑝𝑜𝑠𝑒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𝑓𝑖𝑛𝑒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𝑔𝑟𝑖𝑑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서의 시스템 연산자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8CF065-0DDB-B794-D87A-860C3AC94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0" y="5986137"/>
                <a:ext cx="7442200" cy="651525"/>
              </a:xfrm>
              <a:prstGeom prst="rect">
                <a:avLst/>
              </a:prstGeom>
              <a:blipFill>
                <a:blip r:embed="rId4"/>
                <a:stretch>
                  <a:fillRect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9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F25E1-6135-E7A9-CFF2-5DB69D86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50" y="768350"/>
            <a:ext cx="7705725" cy="5321300"/>
          </a:xfrm>
        </p:spPr>
        <p:txBody>
          <a:bodyPr>
            <a:normAutofit/>
          </a:bodyPr>
          <a:lstStyle/>
          <a:p>
            <a:r>
              <a:rPr lang="en-US" altLang="ko-KR" dirty="0"/>
              <a:t>Application to Navier-Stokes equation for shear-driven cavity flow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8B563F-EE21-2DB3-072A-A08EDFB76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388" y="1509712"/>
            <a:ext cx="3972037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3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55D81-4583-0AEE-F712-AA9BF32A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지배방정식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B399A2-DB6A-7A81-64A6-81FE54937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11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2400" dirty="0"/>
                  <a:t>Cavity </a:t>
                </a:r>
                <a:r>
                  <a:rPr lang="ko-KR" altLang="en-US" sz="2400" dirty="0"/>
                  <a:t>내부 </a:t>
                </a:r>
                <a:r>
                  <a:rPr lang="en-US" altLang="ko-KR" sz="2400" dirty="0"/>
                  <a:t>2</a:t>
                </a:r>
                <a:r>
                  <a:rPr lang="ko-KR" altLang="en-US" sz="2400" dirty="0"/>
                  <a:t>차원 유동은 </a:t>
                </a:r>
                <a:r>
                  <a:rPr lang="en-US" altLang="ko-KR" sz="2400" dirty="0"/>
                  <a:t>“Stream </a:t>
                </a:r>
                <a:r>
                  <a:rPr lang="en-US" altLang="ko-KR" sz="2400" dirty="0" err="1"/>
                  <a:t>fuction</a:t>
                </a:r>
                <a:r>
                  <a:rPr lang="en-US" altLang="ko-KR" sz="2400" dirty="0"/>
                  <a:t>(</a:t>
                </a:r>
                <a:r>
                  <a:rPr lang="el-GR" altLang="ko-KR" sz="2400" dirty="0"/>
                  <a:t>ψ)</a:t>
                </a:r>
                <a:r>
                  <a:rPr lang="en-US" altLang="ko-KR" sz="2400" dirty="0"/>
                  <a:t>” </a:t>
                </a:r>
                <a:r>
                  <a:rPr lang="ko-KR" altLang="en-US" sz="2400" dirty="0"/>
                  <a:t>와 </a:t>
                </a:r>
                <a:r>
                  <a:rPr lang="en-US" altLang="ko-KR" sz="2400" dirty="0"/>
                  <a:t>“vorticity(</a:t>
                </a:r>
                <a:r>
                  <a:rPr lang="el-GR" altLang="ko-KR" sz="2400" dirty="0"/>
                  <a:t>ω</a:t>
                </a:r>
                <a:r>
                  <a:rPr lang="en-US" altLang="ko-KR" sz="2400" dirty="0"/>
                  <a:t>)”</a:t>
                </a:r>
                <a:r>
                  <a:rPr lang="ko-KR" altLang="en-US" sz="2400" dirty="0"/>
                  <a:t>을 통해 표현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2400" dirty="0"/>
                  <a:t>                           점성확산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항</a:t>
                </a:r>
                <a:r>
                  <a:rPr lang="en-US" altLang="ko-KR" sz="2400" dirty="0"/>
                  <a:t>      </a:t>
                </a:r>
                <a:r>
                  <a:rPr lang="ko-KR" altLang="en-US" sz="2400" dirty="0"/>
                  <a:t>이류 항</a:t>
                </a:r>
                <a:r>
                  <a:rPr lang="en-US" altLang="ko-KR" sz="2400" dirty="0"/>
                  <a:t>      </a:t>
                </a:r>
                <a:r>
                  <a:rPr lang="ko-KR" altLang="en-US" sz="2400" dirty="0"/>
                  <a:t>시간 변화 항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이류 항</a:t>
                </a:r>
                <a:r>
                  <a:rPr lang="en-US" altLang="ko-KR" sz="2400" dirty="0"/>
                  <a:t>(advection terms)</a:t>
                </a:r>
                <a:r>
                  <a:rPr lang="ko-KR" altLang="en-US" sz="2400" dirty="0"/>
                  <a:t>는 보존형</a:t>
                </a:r>
                <a:r>
                  <a:rPr lang="en-US" altLang="ko-KR" sz="2400" dirty="0"/>
                  <a:t>(conservation form)</a:t>
                </a:r>
                <a:r>
                  <a:rPr lang="ko-KR" altLang="en-US" sz="2400" dirty="0"/>
                  <a:t>으로 쓰임</a:t>
                </a:r>
                <a:r>
                  <a:rPr lang="en-US" altLang="ko-KR" sz="2400" dirty="0"/>
                  <a:t>.</a:t>
                </a:r>
              </a:p>
              <a:p>
                <a:endParaRPr lang="en-US" altLang="ko-K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2400" b="0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류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항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𝜕𝜔</m:t>
                        </m:r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sz="2400" dirty="0"/>
                  <a:t>      </a:t>
                </a:r>
                <a:r>
                  <a:rPr lang="ko-KR" altLang="en-US" sz="2000" dirty="0"/>
                  <a:t>보존형</a:t>
                </a:r>
                <a:r>
                  <a:rPr lang="en-US" altLang="ko-KR" sz="2000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B399A2-DB6A-7A81-64A6-81FE54937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110"/>
                <a:ext cx="10515600" cy="4351338"/>
              </a:xfrm>
              <a:blipFill>
                <a:blip r:embed="rId3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BD8CBE1-2FFF-A09E-58FC-0EAA80C7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443" y="2199807"/>
            <a:ext cx="5889113" cy="154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544EFE-3BDB-2921-57E0-09968B85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300" y="9129"/>
            <a:ext cx="3538775" cy="34198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FCC157-09BD-EA02-5C97-D1AFAD97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ko-KR" altLang="en-US" dirty="0"/>
              <a:t>경계조건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F6F35-C6B7-9DC2-5035-821F61153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9064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움직이는 벽 </a:t>
                </a:r>
                <a:r>
                  <a:rPr lang="en-US" altLang="ko-KR" dirty="0"/>
                  <a:t>y=1, j =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2400"/>
                          <m:t>ψ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벽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을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뚫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흐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르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지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않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음</m:t>
                        </m:r>
                      </m:e>
                    </m:d>
                  </m:oMath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altLang="ko-KR"/>
                          <m:t>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/>
                          <m:t>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/>
                          <m:t>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식은 </a:t>
                </a:r>
                <a:r>
                  <a:rPr lang="en-US" altLang="ko-KR" sz="2000" dirty="0"/>
                  <a:t>stream function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2000" i="0" dirty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altLang="ko-KR" sz="2000" dirty="0"/>
                  <a:t>ψ=−ω</a:t>
                </a:r>
                <a:r>
                  <a:rPr lang="en-US" altLang="ko-KR" sz="2000" dirty="0"/>
                  <a:t> </a:t>
                </a:r>
                <a:r>
                  <a:rPr lang="el-GR" altLang="ko-KR" sz="2000" dirty="0"/>
                  <a:t>⇒</a:t>
                </a:r>
                <a:r>
                  <a:rPr lang="en-US" altLang="ko-KR" sz="2000" dirty="0"/>
                  <a:t> </a:t>
                </a:r>
                <a:r>
                  <a:rPr lang="el-GR" altLang="ko-KR" sz="2000" dirty="0"/>
                  <a:t>ω=−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ko-KR" sz="20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altLang="ko-KR" sz="2000" dirty="0"/>
                  <a:t>ψ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second-order accurate</a:t>
                </a:r>
                <a:r>
                  <a:rPr lang="ko-KR" altLang="en-US" sz="2000" dirty="0"/>
                  <a:t>로 유한 차분 근사한 것임</a:t>
                </a:r>
                <a:r>
                  <a:rPr lang="en-US" altLang="ko-KR" sz="2000" dirty="0"/>
                  <a:t>. (</a:t>
                </a:r>
                <a:r>
                  <a:rPr lang="ko-KR" altLang="en-US" sz="2000" dirty="0"/>
                  <a:t>이산화</a:t>
                </a:r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Third-order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accurate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altLang="ko-KR" sz="2000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​=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altLang="ko-KR" sz="2000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​+3</m:t>
                        </m:r>
                        <m:sSub>
                          <m:sSubPr>
                            <m:ctrlPr>
                              <a:rPr lang="el-GR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2000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​−6</m:t>
                        </m:r>
                        <m:sSub>
                          <m:sSubPr>
                            <m:ctrlPr>
                              <a:rPr lang="el-GR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2000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−1​+</m:t>
                        </m:r>
                        <m:sSub>
                          <m:sSubPr>
                            <m:ctrlPr>
                              <a:rPr lang="el-GR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ko-KR" sz="2000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​)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altLang="ko-KR" sz="2000"/>
                          <m:t>6</m:t>
                        </m:r>
                        <m: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다른 경계에서의 </a:t>
                </a:r>
                <a:r>
                  <a:rPr lang="en-US" altLang="ko-KR" sz="2000" dirty="0"/>
                  <a:t>w</a:t>
                </a:r>
                <a:r>
                  <a:rPr lang="ko-KR" altLang="en-US" sz="2000" dirty="0"/>
                  <a:t>에 대한 표현식들도 유사한 방식으로 </a:t>
                </a:r>
                <a:r>
                  <a:rPr lang="ko-KR" altLang="en-US" sz="2000" dirty="0" err="1"/>
                  <a:t>구해짐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AF6F35-C6B7-9DC2-5035-821F61153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9064"/>
                <a:ext cx="10515600" cy="4351338"/>
              </a:xfrm>
              <a:blipFill>
                <a:blip r:embed="rId4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96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8C58-2189-2DAA-B1DD-5A1D6554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Discretization in Multigrid Method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90EF-F612-6AB5-0883-EA6A89B87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6075"/>
            <a:ext cx="10777539" cy="4876800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이산화는 균일 격자</a:t>
            </a:r>
            <a:r>
              <a:rPr lang="en-US" altLang="ko-KR" sz="2400" dirty="0"/>
              <a:t>(uniform mesh) </a:t>
            </a:r>
            <a:r>
              <a:rPr lang="ko-KR" altLang="en-US" sz="2400" dirty="0"/>
              <a:t>위에서 수행됨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Multigrid technique </a:t>
            </a:r>
            <a:r>
              <a:rPr lang="ko-KR" altLang="en-US" sz="2400" dirty="0"/>
              <a:t>사용할 경우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비균일</a:t>
            </a:r>
            <a:r>
              <a:rPr lang="ko-KR" altLang="en-US" sz="2400" dirty="0"/>
              <a:t> 격자</a:t>
            </a:r>
            <a:r>
              <a:rPr lang="en-US" altLang="ko-KR" sz="2400" dirty="0"/>
              <a:t>(nonuniform mesh)</a:t>
            </a:r>
            <a:r>
              <a:rPr lang="ko-KR" altLang="en-US" sz="2400" dirty="0"/>
              <a:t>나 격자 군집</a:t>
            </a:r>
            <a:r>
              <a:rPr lang="en-US" altLang="ko-KR" sz="2400" dirty="0"/>
              <a:t>(grid-clustering)</a:t>
            </a:r>
            <a:r>
              <a:rPr lang="ko-KR" altLang="en-US" sz="2400" dirty="0"/>
              <a:t>같은 좌표 변환 기법은 필수가 아님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계산 영역의 </a:t>
            </a:r>
            <a:r>
              <a:rPr lang="en-US" altLang="ko-KR" sz="2400" dirty="0"/>
              <a:t>subdomains</a:t>
            </a:r>
            <a:r>
              <a:rPr lang="ko-KR" altLang="en-US" sz="2400" dirty="0"/>
              <a:t>를 </a:t>
            </a:r>
            <a:r>
              <a:rPr lang="en-US" altLang="ko-KR" sz="2400" dirty="0"/>
              <a:t>finer grids</a:t>
            </a:r>
            <a:r>
              <a:rPr lang="ko-KR" altLang="en-US" sz="2400" dirty="0"/>
              <a:t>로 정의함으로써 </a:t>
            </a:r>
            <a:r>
              <a:rPr lang="en-US" altLang="ko-KR" sz="2400" dirty="0"/>
              <a:t>local mesh refinement</a:t>
            </a:r>
            <a:r>
              <a:rPr lang="ko-KR" altLang="en-US" sz="2400" dirty="0"/>
              <a:t>를 달성할 수 있기 때문이다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-&gt; </a:t>
            </a:r>
            <a:r>
              <a:rPr lang="en-US" altLang="ko-KR" sz="2400" dirty="0" err="1"/>
              <a:t>Multigird</a:t>
            </a:r>
            <a:r>
              <a:rPr lang="ko-KR" altLang="en-US" sz="2400" dirty="0"/>
              <a:t>는 이런 변형 없이도 </a:t>
            </a:r>
            <a:r>
              <a:rPr lang="en-US" altLang="ko-KR" sz="2400" dirty="0"/>
              <a:t>coarse -&gt; fine grid </a:t>
            </a:r>
            <a:r>
              <a:rPr lang="ko-KR" altLang="en-US" sz="2400" dirty="0"/>
              <a:t>이동을 통해 </a:t>
            </a:r>
            <a:r>
              <a:rPr lang="en-US" altLang="ko-KR" sz="2400" dirty="0"/>
              <a:t>refinement </a:t>
            </a:r>
            <a:r>
              <a:rPr lang="ko-KR" altLang="en-US" sz="2400" dirty="0"/>
              <a:t>효과를 가지기 때문임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/>
              <a:t>multigrid method</a:t>
            </a:r>
            <a:r>
              <a:rPr lang="ko-KR" altLang="en-US" sz="2400" dirty="0"/>
              <a:t>는 </a:t>
            </a:r>
            <a:r>
              <a:rPr lang="en-US" altLang="ko-KR" sz="2400" dirty="0"/>
              <a:t>fine grid ↔ coarse grid </a:t>
            </a:r>
            <a:r>
              <a:rPr lang="ko-KR" altLang="en-US" sz="2400" dirty="0"/>
              <a:t>사이를 반복적으로 오가며 오차를 줄이고</a:t>
            </a:r>
            <a:r>
              <a:rPr lang="en-US" altLang="ko-KR" sz="2400" dirty="0"/>
              <a:t>, </a:t>
            </a:r>
            <a:r>
              <a:rPr lang="ko-KR" altLang="en-US" sz="2400" dirty="0"/>
              <a:t>해의 정확도를 높이는 방식으로 작동함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003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3F1FA-0A83-D213-D253-4A04CDC9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Relaxation Scheme (Smoothing Operator)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79CC5-17D4-718C-6EB8-6096250B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7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일반적 </a:t>
            </a:r>
            <a:r>
              <a:rPr lang="en-US" altLang="ko-KR" dirty="0"/>
              <a:t>iterative method</a:t>
            </a:r>
            <a:r>
              <a:rPr lang="ko-KR" altLang="en-US" dirty="0"/>
              <a:t>에서 </a:t>
            </a:r>
            <a:r>
              <a:rPr lang="en-US" altLang="ko-KR" dirty="0"/>
              <a:t>relaxation</a:t>
            </a:r>
            <a:r>
              <a:rPr lang="ko-KR" altLang="en-US" dirty="0"/>
              <a:t>은 반복적으로 해를 계산하며 전체 오차를 줄이는 것이 목표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Multigrid method</a:t>
            </a:r>
            <a:r>
              <a:rPr lang="ko-KR" altLang="en-US" dirty="0"/>
              <a:t>에서 </a:t>
            </a:r>
            <a:r>
              <a:rPr lang="en-US" altLang="ko-KR" dirty="0"/>
              <a:t>iterative relaxation scheme(</a:t>
            </a:r>
            <a:r>
              <a:rPr lang="ko-KR" altLang="en-US" dirty="0"/>
              <a:t>반복 완화 기법</a:t>
            </a:r>
            <a:r>
              <a:rPr lang="en-US" altLang="ko-KR" dirty="0"/>
              <a:t>)</a:t>
            </a:r>
            <a:r>
              <a:rPr lang="ko-KR" altLang="en-US" dirty="0"/>
              <a:t>은 단순히 해를 구하는 것이 아니라 오차를 </a:t>
            </a:r>
            <a:r>
              <a:rPr lang="en-US" altLang="ko-KR" dirty="0"/>
              <a:t>(smooth)</a:t>
            </a:r>
            <a:r>
              <a:rPr lang="ko-KR" altLang="en-US" dirty="0"/>
              <a:t>하게 만들어서 </a:t>
            </a:r>
            <a:r>
              <a:rPr lang="en-US" altLang="ko-KR" dirty="0"/>
              <a:t>, </a:t>
            </a:r>
            <a:r>
              <a:rPr lang="ko-KR" altLang="en-US" dirty="0"/>
              <a:t>즉 고주파 오차 성분</a:t>
            </a:r>
            <a:r>
              <a:rPr lang="en-US" altLang="ko-KR" dirty="0"/>
              <a:t>(high-frequency error components)</a:t>
            </a:r>
            <a:r>
              <a:rPr lang="ko-KR" altLang="en-US" dirty="0"/>
              <a:t>를 줄이는 것이 주된 목적임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논문에서는 </a:t>
            </a:r>
            <a:r>
              <a:rPr lang="en-US" altLang="ko-KR" dirty="0"/>
              <a:t>CSI (Coupled Strongly Implicit) </a:t>
            </a:r>
            <a:r>
              <a:rPr lang="ko-KR" altLang="en-US" dirty="0"/>
              <a:t>방법으로 수행됨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46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12967-C3C5-B3AE-C5C7-E9493C4B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CSI (coupled strong implicit)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A721-E825-5BEA-0276-EBCB8DDB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Implicit</a:t>
            </a:r>
            <a:r>
              <a:rPr lang="ko-KR" altLang="en-US" dirty="0"/>
              <a:t>방식</a:t>
            </a:r>
            <a:r>
              <a:rPr lang="en-US" altLang="ko-KR" dirty="0"/>
              <a:t>: </a:t>
            </a:r>
            <a:r>
              <a:rPr lang="ko-KR" altLang="en-US" dirty="0"/>
              <a:t>해를 구할 때 다음 시점</a:t>
            </a:r>
            <a:r>
              <a:rPr lang="en-US" altLang="ko-KR" dirty="0"/>
              <a:t>(</a:t>
            </a:r>
            <a:r>
              <a:rPr lang="ko-KR" altLang="en-US" dirty="0"/>
              <a:t>또는 현재 미지수</a:t>
            </a:r>
            <a:r>
              <a:rPr lang="en-US" altLang="ko-KR" dirty="0"/>
              <a:t>)</a:t>
            </a:r>
            <a:r>
              <a:rPr lang="ko-KR" altLang="en-US" dirty="0"/>
              <a:t>들이 식의 양변에 포함되어</a:t>
            </a:r>
            <a:r>
              <a:rPr lang="en-US" altLang="ko-KR" dirty="0"/>
              <a:t>, </a:t>
            </a:r>
            <a:r>
              <a:rPr lang="ko-KR" altLang="en-US" dirty="0"/>
              <a:t>연립방정식을 풀어야 하는 방식이다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해를 직접 계산하지 않고</a:t>
            </a:r>
            <a:r>
              <a:rPr lang="en-US" altLang="ko-KR" dirty="0"/>
              <a:t>, </a:t>
            </a:r>
            <a:r>
              <a:rPr lang="ko-KR" altLang="en-US" dirty="0"/>
              <a:t>미지수가 포함된 연립 방정식을 풀어야 하며</a:t>
            </a:r>
            <a:r>
              <a:rPr lang="en-US" altLang="ko-KR" dirty="0"/>
              <a:t>, </a:t>
            </a:r>
            <a:r>
              <a:rPr lang="ko-KR" altLang="en-US" dirty="0"/>
              <a:t>안정성은 높지만 </a:t>
            </a:r>
            <a:r>
              <a:rPr lang="ko-KR" altLang="en-US" dirty="0" err="1"/>
              <a:t>계산량은</a:t>
            </a:r>
            <a:r>
              <a:rPr lang="ko-KR" altLang="en-US" dirty="0"/>
              <a:t> 많다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CSI</a:t>
            </a:r>
            <a:r>
              <a:rPr lang="ko-KR" altLang="en-US" dirty="0"/>
              <a:t>는 </a:t>
            </a:r>
            <a:r>
              <a:rPr lang="en-US" altLang="ko-KR" dirty="0"/>
              <a:t>ψ-ω </a:t>
            </a:r>
            <a:r>
              <a:rPr lang="ko-KR" altLang="en-US" dirty="0"/>
              <a:t>방정식을 동시에 풀기 위한 </a:t>
            </a:r>
            <a:r>
              <a:rPr lang="ko-KR" altLang="en-US" dirty="0" err="1"/>
              <a:t>강결합된</a:t>
            </a:r>
            <a:r>
              <a:rPr lang="ko-KR" altLang="en-US" dirty="0"/>
              <a:t> 암시</a:t>
            </a:r>
            <a:r>
              <a:rPr lang="en-US" altLang="ko-KR" dirty="0"/>
              <a:t>(implicit) </a:t>
            </a:r>
            <a:r>
              <a:rPr lang="ko-KR" altLang="en-US" dirty="0"/>
              <a:t>방식의 반복법으로</a:t>
            </a:r>
            <a:r>
              <a:rPr lang="en-US" altLang="ko-KR" dirty="0"/>
              <a:t>, ILU(incomplete LU decomposition)</a:t>
            </a:r>
            <a:r>
              <a:rPr lang="ko-KR" altLang="en-US" dirty="0"/>
              <a:t>분해법과 유사한 방식으로 고효율의 </a:t>
            </a:r>
            <a:r>
              <a:rPr lang="en-US" altLang="ko-KR" dirty="0"/>
              <a:t>smoothing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2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74294-9138-50E8-4F03-5A398DC7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FAS(Full Approximation Scheme)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957F0-4F99-E433-154E-BC281B805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비선형 문제에서 전체 해를 </a:t>
            </a:r>
            <a:r>
              <a:rPr lang="en-US" altLang="ko-KR" dirty="0"/>
              <a:t>coarse grid</a:t>
            </a:r>
            <a:r>
              <a:rPr lang="ko-KR" altLang="en-US" dirty="0"/>
              <a:t>에서도 풀도록 하는 </a:t>
            </a:r>
            <a:r>
              <a:rPr lang="en-US" altLang="ko-KR" dirty="0"/>
              <a:t>multigrid</a:t>
            </a:r>
            <a:r>
              <a:rPr lang="ko-KR" altLang="en-US" dirty="0"/>
              <a:t>의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ψ–ω </a:t>
            </a:r>
            <a:r>
              <a:rPr lang="ko-KR" altLang="en-US" dirty="0"/>
              <a:t>방정식이 비선형이라 </a:t>
            </a:r>
            <a:r>
              <a:rPr lang="en-US" altLang="ko-KR" dirty="0"/>
              <a:t>correction scheme </a:t>
            </a:r>
            <a:r>
              <a:rPr lang="ko-KR" altLang="en-US" dirty="0"/>
              <a:t>대신 </a:t>
            </a:r>
            <a:r>
              <a:rPr lang="en-US" altLang="ko-KR" dirty="0"/>
              <a:t>FAS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</a:t>
            </a:r>
            <a:r>
              <a:rPr lang="en-US" altLang="ko-KR" dirty="0"/>
              <a:t>grid level</a:t>
            </a:r>
            <a:r>
              <a:rPr lang="ko-KR" altLang="en-US" dirty="0"/>
              <a:t>에서 </a:t>
            </a:r>
            <a:r>
              <a:rPr lang="en-US" altLang="ko-KR" dirty="0"/>
              <a:t>nonlinearity </a:t>
            </a:r>
            <a:r>
              <a:rPr lang="ko-KR" altLang="en-US" dirty="0"/>
              <a:t>반영 가능 → 더 정확한 해</a:t>
            </a:r>
            <a:r>
              <a:rPr lang="en-US" altLang="ko-KR" dirty="0"/>
              <a:t>, </a:t>
            </a:r>
            <a:r>
              <a:rPr lang="ko-KR" altLang="en-US" dirty="0"/>
              <a:t>더 안정적 수렴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59420-90C6-E25B-6461-30FACD8B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23FFF-A5CF-7EBB-1BF3-B02234DF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40528" cy="44862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정상상태 비압축성 </a:t>
            </a:r>
            <a:r>
              <a:rPr lang="ko-KR" altLang="en-US" dirty="0" err="1"/>
              <a:t>층류가</a:t>
            </a:r>
            <a:r>
              <a:rPr lang="ko-KR" altLang="en-US" dirty="0"/>
              <a:t> 위쪽 벽이 일정한 속도로 움직이는 정사각형 </a:t>
            </a:r>
            <a:r>
              <a:rPr lang="en-US" altLang="ko-KR" dirty="0"/>
              <a:t>cavity </a:t>
            </a:r>
            <a:r>
              <a:rPr lang="ko-KR" altLang="en-US" dirty="0"/>
              <a:t>내에서 흐르는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계산 시간을 훨씬 단축하면서도 고해상도 격자</a:t>
            </a:r>
            <a:r>
              <a:rPr lang="en-US" altLang="ko-KR" dirty="0"/>
              <a:t>(</a:t>
            </a:r>
            <a:r>
              <a:rPr lang="ko-KR" altLang="en-US" dirty="0"/>
              <a:t>최대</a:t>
            </a:r>
            <a:r>
              <a:rPr lang="en-US" altLang="ko-KR" dirty="0"/>
              <a:t>257X257)</a:t>
            </a:r>
            <a:r>
              <a:rPr lang="ko-KR" altLang="en-US" dirty="0"/>
              <a:t> 에서 고</a:t>
            </a:r>
            <a:r>
              <a:rPr lang="en-US" altLang="ko-KR" dirty="0"/>
              <a:t>Re(</a:t>
            </a:r>
            <a:r>
              <a:rPr lang="ko-KR" altLang="en-US" dirty="0"/>
              <a:t>최대 </a:t>
            </a:r>
            <a:r>
              <a:rPr lang="en-US" altLang="ko-KR" dirty="0"/>
              <a:t>Re = 10,000)</a:t>
            </a:r>
            <a:r>
              <a:rPr lang="ko-KR" altLang="en-US" dirty="0"/>
              <a:t>에서의 해를 </a:t>
            </a:r>
            <a:r>
              <a:rPr lang="ko-KR" altLang="en-US" dirty="0" err="1"/>
              <a:t>구하는것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연산 효율과 수치적 안정성</a:t>
            </a:r>
            <a:r>
              <a:rPr lang="en-US" altLang="ko-KR" dirty="0"/>
              <a:t>, </a:t>
            </a:r>
            <a:r>
              <a:rPr lang="ko-KR" altLang="en-US" dirty="0"/>
              <a:t>정확도 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유동 형상 및 수치 데이터 제시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와도 분포</a:t>
            </a:r>
            <a:r>
              <a:rPr lang="en-US" altLang="ko-KR" dirty="0"/>
              <a:t>, 1</a:t>
            </a:r>
            <a:r>
              <a:rPr lang="ko-KR" altLang="en-US" dirty="0"/>
              <a:t>차</a:t>
            </a:r>
            <a:r>
              <a:rPr lang="en-US" altLang="ko-KR" dirty="0"/>
              <a:t>/2</a:t>
            </a:r>
            <a:r>
              <a:rPr lang="ko-KR" altLang="en-US" dirty="0"/>
              <a:t>차 와류의 위치 및 강도 </a:t>
            </a:r>
          </a:p>
        </p:txBody>
      </p:sp>
    </p:spTree>
    <p:extLst>
      <p:ext uri="{BB962C8B-B14F-4D97-AF65-F5344CB8AC3E}">
        <p14:creationId xmlns:p14="http://schemas.microsoft.com/office/powerpoint/2010/main" val="3441761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DC9B4-9CCD-8D40-2112-E8EBE655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b="1" dirty="0"/>
              <a:t>Prolongation and Restriction Operators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95574-A794-8339-8323-3167CD97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Prolongation </a:t>
            </a:r>
            <a:r>
              <a:rPr lang="ko-KR" altLang="en-US" dirty="0"/>
              <a:t>연산자는 대부분 </a:t>
            </a:r>
            <a:r>
              <a:rPr lang="en-US" altLang="ko-KR" dirty="0"/>
              <a:t>9-point operator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수렴된 </a:t>
            </a:r>
            <a:r>
              <a:rPr lang="en-US" altLang="ko-KR" dirty="0"/>
              <a:t>coarse-grid </a:t>
            </a:r>
            <a:r>
              <a:rPr lang="ko-KR" altLang="en-US" dirty="0"/>
              <a:t>해에는 </a:t>
            </a:r>
            <a:r>
              <a:rPr lang="en-US" altLang="ko-KR" dirty="0"/>
              <a:t>cubic interpolation</a:t>
            </a:r>
            <a:r>
              <a:rPr lang="ko-KR" altLang="en-US" dirty="0"/>
              <a:t>도 사용됨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Restriction </a:t>
            </a:r>
            <a:r>
              <a:rPr lang="ko-KR" altLang="en-US" dirty="0"/>
              <a:t>연산자는 단순 </a:t>
            </a:r>
            <a:r>
              <a:rPr lang="en-US" altLang="ko-KR" dirty="0"/>
              <a:t>injection, 5-point(optimal weighting)</a:t>
            </a:r>
            <a:r>
              <a:rPr lang="ko-KR" altLang="en-US" dirty="0"/>
              <a:t>과 </a:t>
            </a:r>
            <a:r>
              <a:rPr lang="en-US" altLang="ko-KR" dirty="0"/>
              <a:t>9-point operator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9-point</a:t>
            </a:r>
            <a:r>
              <a:rPr lang="ko-KR" altLang="en-US" dirty="0"/>
              <a:t> </a:t>
            </a:r>
            <a:r>
              <a:rPr lang="en-US" altLang="ko-KR" dirty="0"/>
              <a:t>restriction</a:t>
            </a:r>
            <a:r>
              <a:rPr lang="ko-KR" altLang="en-US" dirty="0"/>
              <a:t> </a:t>
            </a:r>
            <a:r>
              <a:rPr lang="en-US" altLang="ko-KR" dirty="0"/>
              <a:t>operator</a:t>
            </a:r>
            <a:r>
              <a:rPr lang="ko-KR" altLang="en-US" dirty="0"/>
              <a:t>는 </a:t>
            </a:r>
            <a:r>
              <a:rPr lang="en-US" altLang="ko-KR" dirty="0"/>
              <a:t>high Re </a:t>
            </a:r>
            <a:r>
              <a:rPr lang="ko-KR" altLang="en-US" dirty="0"/>
              <a:t>조건에서 더 나은 </a:t>
            </a:r>
            <a:r>
              <a:rPr lang="ko-KR" altLang="en-US" dirty="0" err="1"/>
              <a:t>수렴성</a:t>
            </a:r>
            <a:r>
              <a:rPr lang="ko-KR" altLang="en-US" dirty="0"/>
              <a:t> 향상을 보임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8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FFECE-1A91-524B-6488-347B7A3D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905"/>
            <a:ext cx="10515600" cy="1325563"/>
          </a:xfrm>
        </p:spPr>
        <p:txBody>
          <a:bodyPr/>
          <a:lstStyle/>
          <a:p>
            <a:r>
              <a:rPr lang="en-US" altLang="ko-KR" dirty="0"/>
              <a:t>Multigrid Procedure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87285-6627-D6E5-E1B5-3184ED47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8407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초기 </a:t>
            </a:r>
            <a:r>
              <a:rPr lang="en-US" altLang="ko-KR" dirty="0"/>
              <a:t>guess </a:t>
            </a:r>
            <a:r>
              <a:rPr lang="ko-KR" altLang="en-US" dirty="0"/>
              <a:t>를 </a:t>
            </a:r>
            <a:r>
              <a:rPr lang="en-US" altLang="ko-KR" dirty="0"/>
              <a:t>fine grid </a:t>
            </a:r>
            <a:r>
              <a:rPr lang="ko-KR" altLang="en-US" dirty="0"/>
              <a:t>에서 시작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몇 번 </a:t>
            </a:r>
            <a:r>
              <a:rPr lang="en-US" altLang="ko-KR" dirty="0"/>
              <a:t>smoothing -&gt; residual (</a:t>
            </a:r>
            <a:r>
              <a:rPr lang="ko-KR" altLang="en-US" dirty="0" err="1"/>
              <a:t>잔차</a:t>
            </a:r>
            <a:r>
              <a:rPr lang="en-US" altLang="ko-KR" dirty="0"/>
              <a:t>) </a:t>
            </a:r>
            <a:r>
              <a:rPr lang="ko-KR" altLang="en-US" dirty="0"/>
              <a:t>계산 </a:t>
            </a:r>
            <a:r>
              <a:rPr lang="en-US" altLang="ko-KR" dirty="0"/>
              <a:t>(</a:t>
            </a:r>
            <a:r>
              <a:rPr lang="ko-KR" altLang="en-US" dirty="0"/>
              <a:t>고주파 </a:t>
            </a:r>
            <a:r>
              <a:rPr lang="en-US" altLang="ko-KR" dirty="0"/>
              <a:t>error </a:t>
            </a:r>
            <a:r>
              <a:rPr lang="ko-KR" altLang="en-US" dirty="0"/>
              <a:t>줄임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residual </a:t>
            </a:r>
            <a:r>
              <a:rPr lang="ko-KR" altLang="en-US" dirty="0"/>
              <a:t>을 </a:t>
            </a:r>
            <a:r>
              <a:rPr lang="en-US" altLang="ko-KR" dirty="0"/>
              <a:t>restriction </a:t>
            </a:r>
            <a:r>
              <a:rPr lang="ko-KR" altLang="en-US" dirty="0"/>
              <a:t>하여 </a:t>
            </a:r>
            <a:r>
              <a:rPr lang="en-US" altLang="ko-KR" dirty="0"/>
              <a:t>coarse grid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/>
              <a:t>4.Coarse grid</a:t>
            </a:r>
            <a:r>
              <a:rPr lang="ko-KR" altLang="en-US" dirty="0"/>
              <a:t>에서 오차 문제</a:t>
            </a:r>
            <a:r>
              <a:rPr lang="en-US" altLang="ko-KR" dirty="0"/>
              <a:t>(error</a:t>
            </a:r>
            <a:r>
              <a:rPr lang="ko-KR" altLang="en-US" dirty="0"/>
              <a:t> </a:t>
            </a:r>
            <a:r>
              <a:rPr lang="en-US" altLang="ko-KR" dirty="0"/>
              <a:t>equation) </a:t>
            </a:r>
            <a:r>
              <a:rPr lang="ko-KR" altLang="en-US" dirty="0"/>
              <a:t>풀기</a:t>
            </a:r>
            <a:endParaRPr lang="en-US" altLang="ko-KR" dirty="0"/>
          </a:p>
          <a:p>
            <a:r>
              <a:rPr lang="en-US" altLang="ko-KR" dirty="0"/>
              <a:t>5.Solution</a:t>
            </a:r>
            <a:r>
              <a:rPr lang="ko-KR" altLang="en-US" dirty="0"/>
              <a:t>을 </a:t>
            </a:r>
            <a:r>
              <a:rPr lang="en-US" altLang="ko-KR" dirty="0"/>
              <a:t>prolongation </a:t>
            </a:r>
            <a:r>
              <a:rPr lang="ko-KR" altLang="en-US" dirty="0"/>
              <a:t>하여 </a:t>
            </a:r>
            <a:r>
              <a:rPr lang="en-US" altLang="ko-KR" dirty="0"/>
              <a:t>fine grid</a:t>
            </a:r>
            <a:r>
              <a:rPr lang="ko-KR" altLang="en-US" dirty="0"/>
              <a:t>로 되돌리고 </a:t>
            </a:r>
            <a:r>
              <a:rPr lang="en-US" altLang="ko-KR" dirty="0"/>
              <a:t>correction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다시 </a:t>
            </a:r>
            <a:r>
              <a:rPr lang="en-US" altLang="ko-KR" dirty="0"/>
              <a:t>smoothing </a:t>
            </a:r>
            <a:r>
              <a:rPr lang="ko-KR" altLang="en-US" dirty="0"/>
              <a:t>반복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방식은 특히 저주파 </a:t>
            </a:r>
            <a:r>
              <a:rPr lang="en-US" altLang="ko-KR" dirty="0"/>
              <a:t>error</a:t>
            </a:r>
            <a:r>
              <a:rPr lang="ko-KR" altLang="en-US" dirty="0"/>
              <a:t>가 문제되는 고</a:t>
            </a:r>
            <a:r>
              <a:rPr lang="en-US" altLang="ko-KR" dirty="0"/>
              <a:t>Re </a:t>
            </a:r>
            <a:r>
              <a:rPr lang="ko-KR" altLang="en-US" dirty="0"/>
              <a:t>유동이나 큰 </a:t>
            </a:r>
            <a:r>
              <a:rPr lang="en-US" altLang="ko-KR" dirty="0"/>
              <a:t>mesh</a:t>
            </a:r>
            <a:r>
              <a:rPr lang="ko-KR" altLang="en-US" dirty="0"/>
              <a:t>에서 매우 효과적이다</a:t>
            </a:r>
            <a:r>
              <a:rPr lang="en-US" altLang="ko-KR" dirty="0"/>
              <a:t>. coarse grid</a:t>
            </a:r>
            <a:r>
              <a:rPr lang="ko-KR" altLang="en-US" dirty="0"/>
              <a:t>에서도 </a:t>
            </a:r>
            <a:r>
              <a:rPr lang="en-US" altLang="ko-KR" dirty="0"/>
              <a:t>ψ-ω </a:t>
            </a:r>
            <a:r>
              <a:rPr lang="ko-KR" altLang="en-US" dirty="0"/>
              <a:t>방정식이 </a:t>
            </a:r>
            <a:r>
              <a:rPr lang="en-US" altLang="ko-KR" dirty="0"/>
              <a:t>nonlinear</a:t>
            </a:r>
            <a:r>
              <a:rPr lang="ko-KR" altLang="en-US" dirty="0"/>
              <a:t>이므로 </a:t>
            </a:r>
            <a:r>
              <a:rPr lang="en-US" altLang="ko-KR" dirty="0"/>
              <a:t>FAS </a:t>
            </a:r>
            <a:r>
              <a:rPr lang="ko-KR" altLang="en-US" dirty="0"/>
              <a:t>방식으로 풀며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en-US" altLang="ko-KR" dirty="0"/>
              <a:t>coarse</a:t>
            </a:r>
            <a:r>
              <a:rPr lang="ko-KR" altLang="en-US" dirty="0"/>
              <a:t>한 </a:t>
            </a:r>
            <a:r>
              <a:rPr lang="en-US" altLang="ko-KR" dirty="0"/>
              <a:t>grid</a:t>
            </a:r>
            <a:r>
              <a:rPr lang="ko-KR" altLang="en-US" dirty="0"/>
              <a:t>에서는 직접 해를 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802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A79EA-5D64-A652-2F1F-83553179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Multigrid Method </a:t>
            </a:r>
            <a:r>
              <a:rPr lang="ko-KR" altLang="en-US" dirty="0"/>
              <a:t>핵심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DDFC0-2FCD-0A7F-A158-319E899D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91"/>
            <a:ext cx="10515600" cy="49329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Multigrid</a:t>
            </a:r>
            <a:r>
              <a:rPr lang="ko-KR" altLang="en-US" sz="2400" dirty="0"/>
              <a:t>의 핵심은</a:t>
            </a:r>
            <a:r>
              <a:rPr lang="en-US" altLang="ko-KR" sz="2400" dirty="0"/>
              <a:t>, fine grid</a:t>
            </a:r>
            <a:r>
              <a:rPr lang="ko-KR" altLang="en-US" sz="2400" dirty="0"/>
              <a:t>에서 고주파 및 저주파 </a:t>
            </a:r>
            <a:r>
              <a:rPr lang="en-US" altLang="ko-KR" sz="2400" dirty="0"/>
              <a:t>error</a:t>
            </a:r>
            <a:r>
              <a:rPr lang="ko-KR" altLang="en-US" sz="2400" dirty="0"/>
              <a:t>가 모두 존재하는 상황에서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br>
              <a:rPr lang="en-US" altLang="ko-KR" sz="2400" dirty="0"/>
            </a:br>
            <a:r>
              <a:rPr lang="en-US" altLang="ko-KR" sz="2400" dirty="0"/>
              <a:t>fine grid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relaxation(CSI</a:t>
            </a:r>
            <a:r>
              <a:rPr lang="ko-KR" altLang="en-US" sz="2400" dirty="0"/>
              <a:t>법</a:t>
            </a:r>
            <a:r>
              <a:rPr lang="en-US" altLang="ko-KR" sz="2400" dirty="0"/>
              <a:t>)</a:t>
            </a:r>
            <a:r>
              <a:rPr lang="ko-KR" altLang="en-US" sz="2400" dirty="0"/>
              <a:t>을 통해 고주파 </a:t>
            </a:r>
            <a:r>
              <a:rPr lang="en-US" altLang="ko-KR" sz="2400" dirty="0"/>
              <a:t>error</a:t>
            </a:r>
            <a:r>
              <a:rPr lang="ko-KR" altLang="en-US" sz="2400" dirty="0"/>
              <a:t>를 효과적으로 제거하고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br>
              <a:rPr lang="en-US" altLang="ko-KR" sz="2400" dirty="0"/>
            </a:br>
            <a:r>
              <a:rPr lang="ko-KR" altLang="en-US" sz="2400" dirty="0"/>
              <a:t>남은 저주파 </a:t>
            </a:r>
            <a:r>
              <a:rPr lang="en-US" altLang="ko-KR" sz="2400" dirty="0"/>
              <a:t>error</a:t>
            </a:r>
            <a:r>
              <a:rPr lang="ko-KR" altLang="en-US" sz="2400" dirty="0"/>
              <a:t>는 </a:t>
            </a:r>
            <a:r>
              <a:rPr lang="en-US" altLang="ko-KR" sz="2400" dirty="0"/>
              <a:t>restriction</a:t>
            </a:r>
            <a:r>
              <a:rPr lang="ko-KR" altLang="en-US" sz="2400" dirty="0"/>
              <a:t>을 통해 </a:t>
            </a:r>
            <a:r>
              <a:rPr lang="en-US" altLang="ko-KR" sz="2400" dirty="0"/>
              <a:t>coarse grid</a:t>
            </a:r>
            <a:r>
              <a:rPr lang="ko-KR" altLang="en-US" sz="2400" dirty="0"/>
              <a:t>에서 제거할 수 있도록 재구성된다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br>
              <a:rPr lang="ko-KR" altLang="en-US" sz="2400" dirty="0"/>
            </a:br>
            <a:r>
              <a:rPr lang="en-US" altLang="ko-KR" sz="2400" dirty="0"/>
              <a:t>coarse grid</a:t>
            </a:r>
            <a:r>
              <a:rPr lang="ko-KR" altLang="en-US" sz="2400" dirty="0"/>
              <a:t>에서는 이 저주파 </a:t>
            </a:r>
            <a:r>
              <a:rPr lang="en-US" altLang="ko-KR" sz="2400" dirty="0"/>
              <a:t>error</a:t>
            </a:r>
            <a:r>
              <a:rPr lang="ko-KR" altLang="en-US" sz="2400" dirty="0"/>
              <a:t>가 상대적으로 고주파처럼 보이기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다시 </a:t>
            </a:r>
            <a:r>
              <a:rPr lang="en-US" altLang="ko-KR" sz="2400" dirty="0"/>
              <a:t>relaxation</a:t>
            </a:r>
            <a:r>
              <a:rPr lang="ko-KR" altLang="en-US" sz="2400" dirty="0"/>
              <a:t>을 통해 효과적으로 제거된다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br>
              <a:rPr lang="en-US" altLang="ko-KR" sz="2400" dirty="0"/>
            </a:br>
            <a:r>
              <a:rPr lang="ko-KR" altLang="en-US" sz="2400" dirty="0"/>
              <a:t>이 과정을 반복함으로써 전체적인 수렴 속도 및 해의 정확도 향상시키는 것이 </a:t>
            </a:r>
            <a:r>
              <a:rPr lang="en-US" altLang="ko-KR" sz="2400" dirty="0"/>
              <a:t>multigrid </a:t>
            </a:r>
            <a:r>
              <a:rPr lang="ko-KR" altLang="en-US" sz="2400" dirty="0"/>
              <a:t>기법의 핵심 전략이다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8373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4588E-1801-CCED-5A55-862CEE42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수렴 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52C3B-5BD9-99E2-EF15-4B2BA0724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9875"/>
                <a:ext cx="10515600" cy="50752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각 </a:t>
                </a:r>
                <a:r>
                  <a:rPr lang="en-US" altLang="ko-KR" dirty="0"/>
                  <a:t>grid </a:t>
                </a:r>
                <a:r>
                  <a:rPr lang="ko-KR" altLang="en-US" dirty="0"/>
                  <a:t>단계에서 계산된 해가 방정식을 거의 정확하게 만족하면</a:t>
                </a:r>
                <a:br>
                  <a:rPr lang="ko-KR" altLang="en-US" dirty="0"/>
                </a:br>
                <a:endParaRPr lang="en-US" altLang="ko-KR" dirty="0"/>
              </a:p>
              <a:p>
                <a:r>
                  <a:rPr lang="ko-KR" altLang="en-US" dirty="0"/>
                  <a:t> 즉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잔차</a:t>
                </a:r>
                <a:r>
                  <a:rPr lang="en-US" altLang="ko-KR" dirty="0"/>
                  <a:t>(residual)</a:t>
                </a:r>
                <a:r>
                  <a:rPr lang="ko-KR" altLang="en-US" dirty="0"/>
                  <a:t>가 아주 작아지면 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그때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수렴했다고 판단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본 논문은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fine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𝑟𝑖𝑑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dirty="0"/>
                  <a:t>다 작아지면 수렴했다고 판단함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Coarse grid</a:t>
                </a:r>
                <a:r>
                  <a:rPr lang="ko-KR" altLang="en-US" dirty="0"/>
                  <a:t>에는 오차 보정이 잘 되는지 판단하기 위해 수렴 조건을 사용하는데</a:t>
                </a:r>
                <a:r>
                  <a:rPr lang="en-US" altLang="ko-KR" dirty="0"/>
                  <a:t>, coarse grid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잔차가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fine grid </a:t>
                </a:r>
                <a:r>
                  <a:rPr lang="ko-KR" altLang="en-US" dirty="0" err="1"/>
                  <a:t>잔차의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20% </a:t>
                </a:r>
                <a:r>
                  <a:rPr lang="ko-KR" altLang="en-US"/>
                  <a:t>보다 작으면 수렴했다고 </a:t>
                </a:r>
                <a:r>
                  <a:rPr lang="ko-KR" altLang="en-US" dirty="0"/>
                  <a:t>간주하고 다음단계로 넘어감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952C3B-5BD9-99E2-EF15-4B2BA0724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9875"/>
                <a:ext cx="10515600" cy="5075238"/>
              </a:xfrm>
              <a:blipFill>
                <a:blip r:embed="rId2"/>
                <a:stretch>
                  <a:fillRect l="-1043" t="-2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57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7F5CA-4C06-7CCC-D6FE-34415562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47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FINE GRID AND HIGH RE RESULTS FOR DRIVEN CAVITY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293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245A4A-9218-DCFB-EEA9-21E2766C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85" y="960114"/>
            <a:ext cx="9437117" cy="45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2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C5979-C370-5CEB-939F-8C2DDB5A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85" y="2219176"/>
            <a:ext cx="5194434" cy="343358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Re</a:t>
            </a:r>
            <a:r>
              <a:rPr lang="ko-KR" altLang="en-US" sz="2000" dirty="0"/>
              <a:t> 수가 증가할수록 </a:t>
            </a:r>
            <a:r>
              <a:rPr lang="en-US" altLang="ko-KR" sz="2000" dirty="0"/>
              <a:t>, cavity </a:t>
            </a:r>
            <a:r>
              <a:rPr lang="ko-KR" altLang="en-US" sz="2000" dirty="0"/>
              <a:t>위쪽 벽 근처에서 급격한 속도 변화 발생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중심부를 지나가는 속도 프로파일은 선형적임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이러한 속도 프로파일의 중심부 근처에서의 선형성은 고</a:t>
            </a:r>
            <a:r>
              <a:rPr lang="en-US" altLang="ko-KR" sz="2000" dirty="0"/>
              <a:t>Re </a:t>
            </a:r>
            <a:r>
              <a:rPr lang="ko-KR" altLang="en-US" sz="2000" dirty="0"/>
              <a:t>수에서 </a:t>
            </a:r>
            <a:r>
              <a:rPr lang="en-US" altLang="ko-KR" sz="2000" dirty="0"/>
              <a:t>cavity </a:t>
            </a:r>
            <a:r>
              <a:rPr lang="ko-KR" altLang="en-US" sz="2000" dirty="0"/>
              <a:t>내부 중심영역에 균일한 와도 영역</a:t>
            </a:r>
            <a:r>
              <a:rPr lang="en-US" altLang="ko-KR" sz="2000" dirty="0"/>
              <a:t>(uniform vorticity region)</a:t>
            </a:r>
            <a:r>
              <a:rPr lang="ko-KR" altLang="en-US" sz="2000" dirty="0"/>
              <a:t> 이 형성되었음을 의미함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B7F879-C442-1BBE-FED6-46A0B1550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9" y="1212320"/>
            <a:ext cx="6147155" cy="467183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3FB6C91-B143-010B-14A7-0DFB425AD704}"/>
              </a:ext>
            </a:extLst>
          </p:cNvPr>
          <p:cNvSpPr/>
          <p:nvPr/>
        </p:nvSpPr>
        <p:spPr>
          <a:xfrm>
            <a:off x="7852047" y="1336145"/>
            <a:ext cx="3343275" cy="771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8B30DC-6B03-6C01-3A2C-2D241CE462B8}"/>
              </a:ext>
            </a:extLst>
          </p:cNvPr>
          <p:cNvSpPr/>
          <p:nvPr/>
        </p:nvSpPr>
        <p:spPr>
          <a:xfrm>
            <a:off x="8629649" y="2776713"/>
            <a:ext cx="3343275" cy="771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9B839-BC45-A510-B5DD-D548EC7CB1FE}"/>
              </a:ext>
            </a:extLst>
          </p:cNvPr>
          <p:cNvSpPr txBox="1"/>
          <p:nvPr/>
        </p:nvSpPr>
        <p:spPr>
          <a:xfrm>
            <a:off x="570271" y="343102"/>
            <a:ext cx="11618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Comparison of u-velocity along vertical lines through geometric center and primary vortex center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619CB-E9E2-ABD4-8715-85BEACBD7D79}"/>
              </a:ext>
            </a:extLst>
          </p:cNvPr>
          <p:cNvSpPr txBox="1"/>
          <p:nvPr/>
        </p:nvSpPr>
        <p:spPr>
          <a:xfrm>
            <a:off x="7121859" y="4150457"/>
            <a:ext cx="7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Re </a:t>
            </a:r>
            <a:r>
              <a:rPr lang="ko-KR" altLang="en-US" b="1" dirty="0">
                <a:solidFill>
                  <a:schemeClr val="accent6"/>
                </a:solidFill>
              </a:rPr>
              <a:t>↑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7E93887-4939-2FC7-1881-4909E6F9B5A1}"/>
              </a:ext>
            </a:extLst>
          </p:cNvPr>
          <p:cNvSpPr/>
          <p:nvPr/>
        </p:nvSpPr>
        <p:spPr>
          <a:xfrm>
            <a:off x="6957504" y="2317372"/>
            <a:ext cx="1865283" cy="55494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970281-8301-186A-D553-312A57D92091}"/>
              </a:ext>
            </a:extLst>
          </p:cNvPr>
          <p:cNvSpPr/>
          <p:nvPr/>
        </p:nvSpPr>
        <p:spPr>
          <a:xfrm>
            <a:off x="7828593" y="4039004"/>
            <a:ext cx="1865283" cy="55494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51C05A-0B46-9EC8-221B-38EBB3C284D3}"/>
              </a:ext>
            </a:extLst>
          </p:cNvPr>
          <p:cNvCxnSpPr/>
          <p:nvPr/>
        </p:nvCxnSpPr>
        <p:spPr>
          <a:xfrm flipH="1">
            <a:off x="6709048" y="4519789"/>
            <a:ext cx="174307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90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D54C6-F60D-BE58-2D9B-3578AC5E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677525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Comparison of profiles of v-velocity along horizontal lines through geometric center and primary vortex center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FD669-AE20-0600-86DD-B62FE71C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122"/>
            <a:ext cx="4800178" cy="5473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en-US" altLang="ko-KR" sz="1600" dirty="0"/>
              <a:t>Re</a:t>
            </a:r>
            <a:r>
              <a:rPr lang="ko-KR" altLang="en-US" sz="1600" dirty="0"/>
              <a:t>가 커질수록 벽면 경계층은 얇아지고</a:t>
            </a:r>
            <a:r>
              <a:rPr lang="en-US" altLang="ko-KR" sz="1600" dirty="0"/>
              <a:t>, </a:t>
            </a:r>
            <a:r>
              <a:rPr lang="ko-KR" altLang="en-US" sz="1600" dirty="0"/>
              <a:t>속도 변화는 급격해짐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낮은 </a:t>
            </a:r>
            <a:r>
              <a:rPr lang="en-US" altLang="ko-KR" sz="1600" dirty="0"/>
              <a:t>Re:</a:t>
            </a:r>
            <a:r>
              <a:rPr lang="ko-KR" altLang="en-US" sz="1600" dirty="0"/>
              <a:t> 기존 문헌과 본 논문의 결과가 유사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높은 </a:t>
            </a:r>
            <a:r>
              <a:rPr lang="en-US" altLang="ko-KR" sz="1600" dirty="0"/>
              <a:t>Re:</a:t>
            </a:r>
            <a:r>
              <a:rPr lang="ko-KR" altLang="en-US" sz="1600" dirty="0"/>
              <a:t> 기존 문헌과의 차이 증가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>
                <a:sym typeface="Wingdings" panose="05000000000000000000" pitchFamily="2" charset="2"/>
              </a:rPr>
              <a:t>이는 기존 문헌의 결과가 틀렸다는 것은 아님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600" dirty="0">
                <a:sym typeface="Wingdings" panose="05000000000000000000" pitchFamily="2" charset="2"/>
              </a:rPr>
              <a:t>기존 문헌과의 차이 증가 이유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ym typeface="Wingdings" panose="05000000000000000000" pitchFamily="2" charset="2"/>
              </a:rPr>
              <a:t>격자 수</a:t>
            </a:r>
            <a:r>
              <a:rPr lang="en-US" altLang="ko-KR" sz="1600" dirty="0">
                <a:sym typeface="Wingdings" panose="05000000000000000000" pitchFamily="2" charset="2"/>
              </a:rPr>
              <a:t>(mesh size)</a:t>
            </a:r>
            <a:r>
              <a:rPr lang="ko-KR" altLang="en-US" sz="1600" dirty="0">
                <a:sym typeface="Wingdings" panose="05000000000000000000" pitchFamily="2" charset="2"/>
              </a:rPr>
              <a:t>와 수치 기법 정확도 차이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600" dirty="0"/>
              <a:t>기존 문헌</a:t>
            </a:r>
            <a:r>
              <a:rPr lang="en-US" altLang="ko-KR" sz="1600" dirty="0"/>
              <a:t>: coarse grid (</a:t>
            </a:r>
            <a:r>
              <a:rPr lang="ko-KR" altLang="en-US" sz="1600" dirty="0"/>
              <a:t>예</a:t>
            </a:r>
            <a:r>
              <a:rPr lang="en-US" altLang="ko-KR" sz="1600" dirty="0"/>
              <a:t>: 17×17)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본 논문</a:t>
            </a:r>
            <a:r>
              <a:rPr lang="en-US" altLang="ko-KR" sz="1600" dirty="0"/>
              <a:t>: </a:t>
            </a:r>
            <a:r>
              <a:rPr lang="ko-KR" altLang="en-US" sz="1600" dirty="0"/>
              <a:t>최대 </a:t>
            </a:r>
            <a:r>
              <a:rPr lang="en-US" altLang="ko-KR" sz="1600" dirty="0"/>
              <a:t>257×257 fine grid, </a:t>
            </a:r>
            <a:r>
              <a:rPr lang="ko-KR" altLang="en-US" sz="1600" dirty="0"/>
              <a:t>고정확도 </a:t>
            </a:r>
            <a:r>
              <a:rPr lang="en-US" altLang="ko-KR" sz="1600" dirty="0"/>
              <a:t>multigrid </a:t>
            </a:r>
            <a:r>
              <a:rPr lang="ko-KR" altLang="en-US" sz="1600" dirty="0"/>
              <a:t>기법 적용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고</a:t>
            </a:r>
            <a:r>
              <a:rPr lang="en-US" altLang="ko-KR" sz="1600" dirty="0"/>
              <a:t>Re </a:t>
            </a:r>
            <a:r>
              <a:rPr lang="ko-KR" altLang="en-US" sz="1600" dirty="0"/>
              <a:t>유동 특성</a:t>
            </a:r>
            <a:r>
              <a:rPr lang="en-US" altLang="ko-KR" sz="1600" dirty="0"/>
              <a:t>(</a:t>
            </a:r>
            <a:r>
              <a:rPr lang="ko-KR" altLang="en-US" sz="1600" dirty="0"/>
              <a:t>얇은 경계층</a:t>
            </a:r>
            <a:r>
              <a:rPr lang="en-US" altLang="ko-KR" sz="1600" dirty="0"/>
              <a:t>, 2</a:t>
            </a:r>
            <a:r>
              <a:rPr lang="ko-KR" altLang="en-US" sz="1600" dirty="0"/>
              <a:t>차 와류 등</a:t>
            </a:r>
            <a:r>
              <a:rPr lang="en-US" altLang="ko-KR" sz="1600" dirty="0"/>
              <a:t>)</a:t>
            </a:r>
            <a:r>
              <a:rPr lang="ko-KR" altLang="en-US" sz="1600" dirty="0"/>
              <a:t>은 </a:t>
            </a:r>
            <a:r>
              <a:rPr lang="en-US" altLang="ko-KR" sz="1600" dirty="0"/>
              <a:t>coarse grid</a:t>
            </a:r>
            <a:r>
              <a:rPr lang="ko-KR" altLang="en-US" sz="1600" dirty="0"/>
              <a:t>로 정확히 표현 불가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본 논문은 고해상도 격자와 수치기법을 통해 보다 정확한 해석 가능하게 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895414-32A0-2473-B496-F9D42A63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02" y="1738791"/>
            <a:ext cx="6058746" cy="45250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6CF8034-5D45-2D61-D199-E0E31E168B35}"/>
              </a:ext>
            </a:extLst>
          </p:cNvPr>
          <p:cNvCxnSpPr>
            <a:cxnSpLocks/>
          </p:cNvCxnSpPr>
          <p:nvPr/>
        </p:nvCxnSpPr>
        <p:spPr>
          <a:xfrm flipV="1">
            <a:off x="7515225" y="3571875"/>
            <a:ext cx="0" cy="17621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A11E4B-B483-DDBF-A434-A4C8BE42282C}"/>
              </a:ext>
            </a:extLst>
          </p:cNvPr>
          <p:cNvSpPr txBox="1"/>
          <p:nvPr/>
        </p:nvSpPr>
        <p:spPr>
          <a:xfrm>
            <a:off x="6756463" y="4703285"/>
            <a:ext cx="76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Re </a:t>
            </a:r>
            <a:r>
              <a:rPr lang="ko-KR" altLang="en-US" b="1" dirty="0">
                <a:solidFill>
                  <a:schemeClr val="accent6"/>
                </a:solidFill>
              </a:rPr>
              <a:t>↑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D99E5570-D019-7087-279B-EB2396BA8479}"/>
                  </a:ext>
                </a:extLst>
              </p14:cNvPr>
              <p14:cNvContentPartPr/>
              <p14:nvPr/>
            </p14:nvContentPartPr>
            <p14:xfrm>
              <a:off x="6090278" y="1951358"/>
              <a:ext cx="1070280" cy="23871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D99E5570-D019-7087-279B-EB2396BA84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4158" y="1945238"/>
                <a:ext cx="1082520" cy="23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0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812D5-4DB2-C8EB-6053-DF14AA41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Table 1. Results for u-velocity along vertical Line through Geometric Center of Cavity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55C4B-D42D-64B5-465A-D9A4D0CD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385248"/>
            <a:ext cx="4504804" cy="5037854"/>
          </a:xfrm>
        </p:spPr>
        <p:txBody>
          <a:bodyPr>
            <a:normAutofit lnSpcReduction="10000"/>
          </a:bodyPr>
          <a:lstStyle/>
          <a:p>
            <a:r>
              <a:rPr lang="en-US" altLang="ko-KR" sz="1600" dirty="0"/>
              <a:t>Y=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에서 조금만 내려가도 </a:t>
            </a:r>
            <a:r>
              <a:rPr lang="en-US" altLang="ko-KR" sz="1600" dirty="0"/>
              <a:t>u</a:t>
            </a:r>
            <a:r>
              <a:rPr lang="ko-KR" altLang="en-US" sz="1600" dirty="0"/>
              <a:t>값이 급격히 감소함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Re </a:t>
            </a:r>
            <a:r>
              <a:rPr lang="ko-KR" altLang="en-US" sz="1600" dirty="0"/>
              <a:t>↑ </a:t>
            </a:r>
            <a:r>
              <a:rPr lang="en-US" altLang="ko-KR" sz="1600" dirty="0"/>
              <a:t>-&gt; </a:t>
            </a:r>
            <a:r>
              <a:rPr lang="ko-KR" altLang="en-US" sz="1600" dirty="0"/>
              <a:t>감소 폭 ↑</a:t>
            </a:r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ko-KR" altLang="en-US" sz="1600" dirty="0"/>
              <a:t>더 가파른 </a:t>
            </a:r>
            <a:r>
              <a:rPr lang="en-US" altLang="ko-KR" sz="1600" dirty="0"/>
              <a:t>velocity gradient </a:t>
            </a:r>
            <a:r>
              <a:rPr lang="ko-KR" altLang="en-US" sz="1600" dirty="0"/>
              <a:t>형성</a:t>
            </a:r>
            <a:endParaRPr lang="en-US" altLang="ko-KR" sz="1600" dirty="0"/>
          </a:p>
          <a:p>
            <a:r>
              <a:rPr lang="en-US" altLang="ko-KR" sz="1600" dirty="0"/>
              <a:t>= Re </a:t>
            </a:r>
            <a:r>
              <a:rPr lang="ko-KR" altLang="en-US" sz="1600" dirty="0"/>
              <a:t>↑</a:t>
            </a:r>
            <a:r>
              <a:rPr lang="en-US" altLang="ko-KR" sz="1600" dirty="0"/>
              <a:t>- </a:t>
            </a:r>
            <a:r>
              <a:rPr lang="ko-KR" altLang="en-US" sz="1600" dirty="0"/>
              <a:t>경계층 </a:t>
            </a:r>
            <a:r>
              <a:rPr lang="ko-KR" altLang="en-US" sz="1600" dirty="0" err="1"/>
              <a:t>얇아짐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Y = 0</a:t>
            </a:r>
            <a:r>
              <a:rPr lang="ko-KR" altLang="en-US" sz="1600" dirty="0"/>
              <a:t>에서 </a:t>
            </a:r>
            <a:r>
              <a:rPr lang="en-US" altLang="ko-KR" sz="1600" dirty="0"/>
              <a:t>No slip condition </a:t>
            </a:r>
            <a:r>
              <a:rPr lang="ko-KR" altLang="en-US" sz="1600" dirty="0"/>
              <a:t>정확히 만족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Re </a:t>
            </a:r>
            <a:r>
              <a:rPr lang="ko-KR" altLang="en-US" sz="1600" dirty="0"/>
              <a:t>↑ </a:t>
            </a:r>
            <a:r>
              <a:rPr lang="en-US" altLang="ko-KR" sz="1600" dirty="0"/>
              <a:t>- </a:t>
            </a:r>
            <a:r>
              <a:rPr lang="ko-KR" altLang="en-US" sz="1600" dirty="0"/>
              <a:t>벽면 경계층 얇아지는 현상 명확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Re&gt;5000 </a:t>
            </a:r>
            <a:r>
              <a:rPr lang="ko-KR" altLang="en-US" sz="1600" dirty="0"/>
              <a:t>초과시</a:t>
            </a:r>
            <a:r>
              <a:rPr lang="en-US" altLang="ko-KR" sz="1600" dirty="0"/>
              <a:t>, </a:t>
            </a:r>
            <a:r>
              <a:rPr lang="ko-KR" altLang="en-US" sz="1600" dirty="0"/>
              <a:t>경계층 얇아지는 속도는 매우 느려짐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수직 속도 프로파일에서 경계층 근처에서의 기울기가 </a:t>
            </a:r>
            <a:r>
              <a:rPr lang="en-US" altLang="ko-KR" sz="1600" dirty="0"/>
              <a:t>Re = 5000 </a:t>
            </a:r>
            <a:r>
              <a:rPr lang="ko-KR" altLang="en-US" sz="1600" dirty="0"/>
              <a:t>이후로는 큰 변화 없이 거의 비슷하게 유지되기 때문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Table 1</a:t>
            </a:r>
            <a:r>
              <a:rPr lang="ko-KR" altLang="en-US" sz="1600" dirty="0"/>
              <a:t>에서 경계층 근처에서의 </a:t>
            </a:r>
            <a:r>
              <a:rPr lang="en-US" altLang="ko-KR" sz="1600" dirty="0"/>
              <a:t>u</a:t>
            </a:r>
            <a:r>
              <a:rPr lang="ko-KR" altLang="en-US" sz="1600" dirty="0"/>
              <a:t>값은 </a:t>
            </a:r>
            <a:r>
              <a:rPr lang="en-US" altLang="ko-KR" sz="1600" dirty="0"/>
              <a:t>Re 5000 </a:t>
            </a:r>
            <a:r>
              <a:rPr lang="ko-KR" altLang="en-US" sz="1600" dirty="0"/>
              <a:t>이후 거의 동일하게 유지됨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더 높은 </a:t>
            </a:r>
            <a:r>
              <a:rPr lang="en-US" altLang="ko-KR" sz="1600" dirty="0"/>
              <a:t>Re</a:t>
            </a:r>
            <a:r>
              <a:rPr lang="ko-KR" altLang="en-US" sz="1600" dirty="0"/>
              <a:t>에서도 경계층이 더 </a:t>
            </a:r>
            <a:r>
              <a:rPr lang="ko-KR" altLang="en-US" sz="1600" dirty="0" err="1"/>
              <a:t>얇아지긴</a:t>
            </a:r>
            <a:r>
              <a:rPr lang="ko-KR" altLang="en-US" sz="1600" dirty="0"/>
              <a:t> 하나</a:t>
            </a:r>
            <a:r>
              <a:rPr lang="en-US" altLang="ko-KR" sz="1600" dirty="0"/>
              <a:t>, </a:t>
            </a:r>
            <a:r>
              <a:rPr lang="ko-KR" altLang="en-US" sz="1600" dirty="0"/>
              <a:t>그 변화폭이 작음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0150DD-F73E-2D58-B3C1-70BF0D1F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97" y="1355882"/>
            <a:ext cx="7059010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BEE9C-92AB-DA47-A4CC-4DE7D90D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02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2400" b="1" dirty="0"/>
              <a:t>Table 1. Results for V-velocity along Horizontal  Line through Geometric Center of Cavity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8D8BE-54AB-9EF9-7999-0991DD57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02" y="1343818"/>
            <a:ext cx="4634552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X=0, 1</a:t>
            </a:r>
            <a:r>
              <a:rPr lang="ko-KR" altLang="en-US" sz="1600" dirty="0"/>
              <a:t>에서 </a:t>
            </a:r>
            <a:r>
              <a:rPr lang="en-US" altLang="ko-KR" sz="1600" dirty="0"/>
              <a:t>non-slip condition </a:t>
            </a:r>
            <a:r>
              <a:rPr lang="ko-KR" altLang="en-US" sz="1600" dirty="0"/>
              <a:t>만족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A5FBFD-17F6-519C-F6C4-25BFF8F5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368" y="1825625"/>
            <a:ext cx="60344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7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라인, 그래프, 텍스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83E829F-414F-B511-93C1-576E30C68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47" y="376544"/>
            <a:ext cx="7053682" cy="52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36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F9A5F-DACA-FE95-B105-37C010B1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63" y="-11961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Re</a:t>
            </a:r>
            <a:r>
              <a:rPr lang="ko-KR" altLang="en-US" sz="2400" b="1" dirty="0"/>
              <a:t>수와 격자 수에 따른 </a:t>
            </a:r>
            <a:r>
              <a:rPr lang="en-US" altLang="ko-KR" sz="2400" b="1" dirty="0"/>
              <a:t>cavity </a:t>
            </a:r>
            <a:r>
              <a:rPr lang="ko-KR" altLang="en-US" sz="2400" b="1" dirty="0"/>
              <a:t>내 </a:t>
            </a:r>
            <a:r>
              <a:rPr lang="en-US" altLang="ko-KR" sz="2400" b="1" dirty="0"/>
              <a:t>streamline pattern</a:t>
            </a:r>
            <a:endParaRPr lang="ko-KR" altLang="en-US" sz="2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7C825F-5A4D-0CDE-D5E2-5F8B20DFD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86" y="1313991"/>
            <a:ext cx="2191056" cy="2467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4C8E24-B4CC-6F23-F2BD-C6F7D6438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194" y="1399728"/>
            <a:ext cx="2248214" cy="23815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4E1F993-C119-81B1-C7B5-8E855C29D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960" y="1409254"/>
            <a:ext cx="2229161" cy="23720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B891FA1-4582-220A-4B8A-E603D841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867" y="1037727"/>
            <a:ext cx="2229161" cy="27435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228D6D-D882-45D8-9F1B-58E454A1E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481" y="4022974"/>
            <a:ext cx="2410161" cy="27340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6340F6-7F01-5869-84DF-DEFE6AA837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9094" y="3998943"/>
            <a:ext cx="2353003" cy="27340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9C16D35-0E70-35A7-15B8-C40852EEB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9512" y="4042027"/>
            <a:ext cx="2372056" cy="271500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38AA333-845A-D770-37FA-B0BDB10930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8986" y="4051553"/>
            <a:ext cx="252447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44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E3719-0779-8E86-873B-2061EF5F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41" y="-14165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Effect of Reynolds number on location of vortex centers.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17559-71C9-AB75-1599-002F43C36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41" y="966309"/>
            <a:ext cx="5656455" cy="5059918"/>
          </a:xfrm>
        </p:spPr>
        <p:txBody>
          <a:bodyPr/>
          <a:lstStyle/>
          <a:p>
            <a:r>
              <a:rPr lang="en-US" altLang="ko-KR" dirty="0"/>
              <a:t>Primary vortex</a:t>
            </a:r>
            <a:r>
              <a:rPr lang="ko-KR" altLang="en-US" dirty="0"/>
              <a:t>는 </a:t>
            </a:r>
            <a:r>
              <a:rPr lang="en-US" altLang="ko-KR" dirty="0"/>
              <a:t>Re </a:t>
            </a:r>
            <a:r>
              <a:rPr lang="ko-KR" altLang="en-US" dirty="0"/>
              <a:t>증가할 수록 </a:t>
            </a:r>
            <a:r>
              <a:rPr lang="en-US" altLang="ko-KR" dirty="0"/>
              <a:t>cavity </a:t>
            </a:r>
            <a:r>
              <a:rPr lang="ko-KR" altLang="en-US" dirty="0"/>
              <a:t>중심으로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Secondary vortex</a:t>
            </a:r>
            <a:r>
              <a:rPr lang="ko-KR" altLang="en-US" dirty="0"/>
              <a:t>들은 처음엔 벽 가까이에 있다가 </a:t>
            </a:r>
            <a:r>
              <a:rPr lang="en-US" altLang="ko-KR" dirty="0"/>
              <a:t>Re </a:t>
            </a:r>
            <a:r>
              <a:rPr lang="ko-KR" altLang="en-US" dirty="0"/>
              <a:t>증가할 수록 </a:t>
            </a:r>
            <a:r>
              <a:rPr lang="en-US" altLang="ko-KR" dirty="0"/>
              <a:t>Cavity </a:t>
            </a:r>
            <a:r>
              <a:rPr lang="ko-KR" altLang="en-US" dirty="0"/>
              <a:t>내부로 이동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이 이동은 </a:t>
            </a:r>
            <a:r>
              <a:rPr lang="en-US" altLang="ko-KR" dirty="0"/>
              <a:t>Re</a:t>
            </a:r>
            <a:r>
              <a:rPr lang="ko-KR" altLang="en-US" dirty="0"/>
              <a:t>수가 커질수록 </a:t>
            </a:r>
            <a:r>
              <a:rPr lang="ko-KR" altLang="en-US" dirty="0" err="1"/>
              <a:t>관성력이</a:t>
            </a:r>
            <a:r>
              <a:rPr lang="ko-KR" altLang="en-US" dirty="0"/>
              <a:t> </a:t>
            </a:r>
            <a:r>
              <a:rPr lang="ko-KR" altLang="en-US" dirty="0" err="1"/>
              <a:t>점성력보다</a:t>
            </a:r>
            <a:r>
              <a:rPr lang="ko-KR" altLang="en-US" dirty="0"/>
              <a:t> 커지면서 유동이 자유롭게 흐를 수 있게 되기 때문</a:t>
            </a:r>
            <a:r>
              <a:rPr lang="ko-KR" altLang="en-US" dirty="0">
                <a:sym typeface="Wingdings" panose="05000000000000000000" pitchFamily="2" charset="2"/>
              </a:rPr>
              <a:t>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B826AA-59C8-DBB2-884D-B44910DB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96" y="966309"/>
            <a:ext cx="6011114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27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981F9B-1FD0-89BF-D56E-8A1AF4DCA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525" y="837327"/>
            <a:ext cx="3566314" cy="55920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AB330B8-9E66-6BDD-98C8-F71162EC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27" y="-11588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Convergence of single grid and multigrid computational procedures.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91C58-4E52-F48E-1CE8-7570567A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7" y="1639504"/>
            <a:ext cx="4934639" cy="400882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단일 격자 방식에서는 초기에 오차가 빠르게 감소하지만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몇 차례 반복 이후 수렴 속도가 급격히 저하됨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Multigrid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coarse grid</a:t>
            </a:r>
            <a:r>
              <a:rPr lang="ko-KR" altLang="en-US" sz="2000" dirty="0"/>
              <a:t>에서 저주파 에러를 효율적으로 제거하여 전체 수렴 속도가 훨씬 빠름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축 </a:t>
            </a:r>
            <a:r>
              <a:rPr lang="en-US" altLang="ko-KR" sz="2000" dirty="0"/>
              <a:t>– </a:t>
            </a:r>
            <a:r>
              <a:rPr lang="ko-KR" altLang="en-US" sz="2000" dirty="0"/>
              <a:t>반복 횟수 또는 계산 시간 단위</a:t>
            </a:r>
            <a:endParaRPr lang="en-US" altLang="ko-KR" sz="2000" dirty="0"/>
          </a:p>
          <a:p>
            <a:r>
              <a:rPr lang="en-US" altLang="ko-KR" sz="2000" dirty="0"/>
              <a:t>Y</a:t>
            </a:r>
            <a:r>
              <a:rPr lang="ko-KR" altLang="en-US" sz="2000" dirty="0"/>
              <a:t>축 </a:t>
            </a:r>
            <a:r>
              <a:rPr lang="en-US" altLang="ko-KR" sz="2000" dirty="0"/>
              <a:t>– </a:t>
            </a:r>
            <a:r>
              <a:rPr lang="ko-KR" altLang="en-US" sz="2000" dirty="0"/>
              <a:t>해의 </a:t>
            </a:r>
            <a:r>
              <a:rPr lang="ko-KR" altLang="en-US" sz="2000" dirty="0" err="1"/>
              <a:t>잔차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오차 크기</a:t>
            </a:r>
            <a:r>
              <a:rPr lang="en-US" altLang="ko-KR" sz="2000" dirty="0"/>
              <a:t>)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93FDD0-407C-24DB-4F4F-A5AF2AAB5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7" y="5648325"/>
            <a:ext cx="6024456" cy="6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45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60FD87-E3E3-DB8E-EE37-3821A9F56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75" y="0"/>
            <a:ext cx="5191850" cy="6735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12E37A-612A-AA49-A01D-305D84A8A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19" y="75732"/>
            <a:ext cx="5239481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65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2D031-1F48-FBEA-1365-D683C43E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43E81-1975-F319-8378-47F7395BF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Benchmark Data</a:t>
            </a:r>
            <a:r>
              <a:rPr lang="ko-KR" altLang="en-US" dirty="0"/>
              <a:t>를 제시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본 논문의 수치 해석 결과는 향후 프로젝트의 최종 코드가 정확한지</a:t>
            </a:r>
            <a:r>
              <a:rPr lang="en-US" altLang="ko-KR" dirty="0"/>
              <a:t>, </a:t>
            </a:r>
            <a:r>
              <a:rPr lang="ko-KR" altLang="en-US" dirty="0"/>
              <a:t>그리고 유동 현상을 올바르게 묘사하고 있는지를 검증하는 기준</a:t>
            </a:r>
            <a:r>
              <a:rPr lang="en-US" altLang="ko-KR" dirty="0"/>
              <a:t>(reference)</a:t>
            </a:r>
            <a:r>
              <a:rPr lang="ko-KR" altLang="en-US" dirty="0"/>
              <a:t>으로 활용될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시뮬레이션 결과를 본 논문과 비교함으로써 계산 코드의 신뢰성과 물리적 타당성을 평가할 수 있다</a:t>
            </a:r>
            <a:r>
              <a:rPr lang="en-US" altLang="ko-KR" dirty="0"/>
              <a:t>.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876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FA76-325A-6184-23BD-7445D026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668" y="2766218"/>
            <a:ext cx="3300663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359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6A66B-B33A-93AB-349D-03C89BF4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5D668F-FAE7-24CC-1BF1-7BC680D50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1236"/>
            <a:ext cx="5893355" cy="3283441"/>
          </a:xfrm>
        </p:spPr>
      </p:pic>
    </p:spTree>
    <p:extLst>
      <p:ext uri="{BB962C8B-B14F-4D97-AF65-F5344CB8AC3E}">
        <p14:creationId xmlns:p14="http://schemas.microsoft.com/office/powerpoint/2010/main" val="405991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E614EB-D5AA-5FF5-473A-CBE5D9A0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4" y="991815"/>
            <a:ext cx="5257801" cy="702693"/>
          </a:xfrm>
        </p:spPr>
        <p:txBody>
          <a:bodyPr anchor="b">
            <a:normAutofit/>
          </a:bodyPr>
          <a:lstStyle/>
          <a:p>
            <a:r>
              <a:rPr lang="en-US" altLang="ko-KR" sz="4000" b="1" dirty="0"/>
              <a:t>grid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7D4CC-0C38-435F-676D-140BB645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4" y="2159705"/>
            <a:ext cx="8115301" cy="343358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Fine grid 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격자가 더 조밀함</a:t>
            </a:r>
            <a:r>
              <a:rPr lang="en-US" altLang="ko-KR" sz="2000" dirty="0"/>
              <a:t>, </a:t>
            </a:r>
            <a:r>
              <a:rPr lang="ko-KR" altLang="en-US" sz="2000" dirty="0"/>
              <a:t>간격 </a:t>
            </a:r>
            <a:r>
              <a:rPr lang="en-US" altLang="ko-KR" sz="2000" dirty="0"/>
              <a:t>h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r>
              <a:rPr lang="en-US" altLang="ko-KR" sz="2000" dirty="0"/>
              <a:t>Coarse grid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간격 </a:t>
            </a:r>
            <a:r>
              <a:rPr lang="en-US" altLang="ko-KR" sz="2000" dirty="0"/>
              <a:t>2h</a:t>
            </a:r>
          </a:p>
          <a:p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C90C91-1CE3-FE78-8496-BD134F98D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888" y="1974794"/>
            <a:ext cx="2819731" cy="28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8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8EDAD-C89B-78B9-D435-570C7605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Multigrid Method?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47CCC-FC48-F219-7C7E-DE6E41C47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1ACAB2-C98F-5BAA-9244-2D77D3D4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961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895783-B66D-0514-CE27-1F435A0B2638}"/>
              </a:ext>
            </a:extLst>
          </p:cNvPr>
          <p:cNvSpPr/>
          <p:nvPr/>
        </p:nvSpPr>
        <p:spPr>
          <a:xfrm>
            <a:off x="1432193" y="495759"/>
            <a:ext cx="4869455" cy="94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03BF2-23BA-9933-BED6-5D06164303FA}"/>
              </a:ext>
            </a:extLst>
          </p:cNvPr>
          <p:cNvSpPr txBox="1"/>
          <p:nvPr/>
        </p:nvSpPr>
        <p:spPr>
          <a:xfrm>
            <a:off x="1432192" y="681037"/>
            <a:ext cx="80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Basic Principle of Multigrid technique</a:t>
            </a:r>
          </a:p>
        </p:txBody>
      </p:sp>
    </p:spTree>
    <p:extLst>
      <p:ext uri="{BB962C8B-B14F-4D97-AF65-F5344CB8AC3E}">
        <p14:creationId xmlns:p14="http://schemas.microsoft.com/office/powerpoint/2010/main" val="218573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13CD9-1AF9-C270-3423-F4286BFE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/>
              <a:t>다른 해상도의 격자 간 정보를 전송할 때 사용되는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64662-376A-1118-4029-9D2BA4DC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946"/>
            <a:ext cx="10515600" cy="43513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sz="2400" dirty="0"/>
              <a:t>Restriction (fine-&gt;coarse)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Prolongation (coarse -&gt;fine)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9EDE1A-0254-D29B-C4C2-6FB0E7C7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572" y="2882689"/>
            <a:ext cx="3554180" cy="601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C21D3F-BC18-5DCE-6890-7C4A9C72E30B}"/>
                  </a:ext>
                </a:extLst>
              </p:cNvPr>
              <p:cNvSpPr txBox="1"/>
              <p:nvPr/>
            </p:nvSpPr>
            <p:spPr>
              <a:xfrm>
                <a:off x="838200" y="2714617"/>
                <a:ext cx="6516914" cy="352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𝒓𝒆𝒔𝒕𝒓𝒊𝒄𝒕𝒊𝒐𝒏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𝑜𝑝𝑒𝑟𝑎𝑡𝑜𝑟</m:t>
                      </m:r>
                    </m:oMath>
                  </m:oMathPara>
                </a14:m>
                <a:endParaRPr lang="en-US" altLang="ko-KR" sz="2000" b="0" dirty="0"/>
              </a:p>
              <a:p>
                <a:pPr algn="ctr"/>
                <a:endParaRPr lang="en-US" altLang="ko-KR" sz="20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</a:rPr>
                      <m:t>𝑓𝑖𝑛𝑒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</a:rPr>
                      <m:t>𝑔𝑟𝑖𝑑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effectLst/>
                        <a:latin typeface="Cambria Math" panose="02040503050406030204" pitchFamily="18" charset="0"/>
                      </a:rPr>
                      <m:t>𝑓𝑢𝑐𝑡𝑖𝑜𝑛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, 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𝑐𝑜𝑎𝑟𝑠𝑒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𝑔𝑟𝑖𝑑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𝑓𝑢𝑐𝑡𝑖𝑜𝑛</m:t>
                    </m:r>
                  </m:oMath>
                </a14:m>
                <a:endParaRPr lang="en-US" altLang="ko-KR" sz="2000" b="0" dirty="0"/>
              </a:p>
              <a:p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𝒑𝒓𝒐𝒍𝒐𝒏𝒈𝒂𝒕𝒊𝒐𝒏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𝑜𝑝𝑒𝑟𝑎𝑡𝑜𝑟</m:t>
                      </m:r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단계에서 격자 전체 영역</a:t>
                </a:r>
                <a:endParaRPr lang="en-US" altLang="ko-KR" sz="2000" dirty="0"/>
              </a:p>
              <a:p>
                <a:r>
                  <a:rPr lang="en-US" altLang="ko-KR" sz="2000" dirty="0"/>
                  <a:t>k</a:t>
                </a:r>
                <a:r>
                  <a:rPr lang="ko-KR" altLang="en-US" sz="2000" dirty="0"/>
                  <a:t>는 격자 정밀도 단계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그 격자의 칸 간격</a:t>
                </a:r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C21D3F-BC18-5DCE-6890-7C4A9C72E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14617"/>
                <a:ext cx="6516914" cy="3529428"/>
              </a:xfrm>
              <a:prstGeom prst="rect">
                <a:avLst/>
              </a:prstGeom>
              <a:blipFill>
                <a:blip r:embed="rId4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0F696E4-AD17-B4E4-7211-0BDF7E22D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432" y="1619977"/>
            <a:ext cx="4843272" cy="1262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6C078-C281-12AE-041C-EE628A0F2D9D}"/>
                  </a:ext>
                </a:extLst>
              </p:cNvPr>
              <p:cNvSpPr txBox="1"/>
              <p:nvPr/>
            </p:nvSpPr>
            <p:spPr>
              <a:xfrm>
                <a:off x="5350565" y="4926047"/>
                <a:ext cx="7841816" cy="1169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𝑠𝑡𝑒𝑝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𝑑𝑒𝑐𝑟𝑒𝑎𝑠𝑒𝑠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𝑏𝑒𝑐𝑜𝑚𝑒𝑠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𝑐𝑜𝑎𝑟𝑠𝑒𝑟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6C078-C281-12AE-041C-EE628A0F2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65" y="4926047"/>
                <a:ext cx="7841816" cy="11698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86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8731C-C178-C8BA-413B-654E3677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Restriction</a:t>
            </a:r>
            <a:r>
              <a:rPr lang="ko-KR" altLang="en-US" sz="3600" b="1" dirty="0"/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0AF81-3B3F-0034-F17E-8D91FBA9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28" y="1460499"/>
            <a:ext cx="11194144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Fine grid function -&gt; Coarse grid </a:t>
            </a:r>
            <a:r>
              <a:rPr lang="ko-KR" altLang="en-US" sz="2400" dirty="0"/>
              <a:t>함수로 전달</a:t>
            </a:r>
            <a:r>
              <a:rPr lang="en-US" altLang="ko-KR" sz="2400" dirty="0"/>
              <a:t> (</a:t>
            </a:r>
            <a:r>
              <a:rPr lang="ko-KR" altLang="en-US" sz="2400" dirty="0"/>
              <a:t>실제 해와 </a:t>
            </a:r>
            <a:r>
              <a:rPr lang="en-US" altLang="ko-KR" sz="2400" dirty="0"/>
              <a:t>residual </a:t>
            </a:r>
            <a:r>
              <a:rPr lang="ko-KR" altLang="en-US" sz="2400" dirty="0"/>
              <a:t>전달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Fine grid</a:t>
            </a:r>
            <a:r>
              <a:rPr lang="ko-KR" altLang="en-US" sz="2400" dirty="0"/>
              <a:t>는 격자가 더 조밀하므로 더 많은 정보가 있음</a:t>
            </a:r>
            <a:r>
              <a:rPr lang="en-US" altLang="ko-KR" sz="2400" dirty="0"/>
              <a:t>. Coarse grid</a:t>
            </a:r>
            <a:r>
              <a:rPr lang="ko-KR" altLang="en-US" sz="2400" dirty="0"/>
              <a:t>에 그만큼 정보를 다 담을 수 없으므로 정보를 요약 또는 평균화해서 </a:t>
            </a:r>
            <a:r>
              <a:rPr lang="en-US" altLang="ko-KR" sz="2400" dirty="0"/>
              <a:t>coarse grid</a:t>
            </a:r>
            <a:r>
              <a:rPr lang="ko-KR" altLang="en-US" sz="2400" dirty="0"/>
              <a:t>에 전달함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Fine grid</a:t>
            </a:r>
            <a:r>
              <a:rPr lang="ko-KR" altLang="en-US" sz="2400" dirty="0"/>
              <a:t>에서 표현 가능한 고주파</a:t>
            </a:r>
            <a:r>
              <a:rPr lang="en-US" altLang="ko-KR" sz="2400" dirty="0"/>
              <a:t>(error)</a:t>
            </a:r>
            <a:r>
              <a:rPr lang="ko-KR" altLang="en-US" sz="2400" dirty="0"/>
              <a:t>성분은 </a:t>
            </a:r>
            <a:r>
              <a:rPr lang="en-US" altLang="ko-KR" sz="2400" dirty="0"/>
              <a:t>coarse grid</a:t>
            </a:r>
            <a:r>
              <a:rPr lang="ko-KR" altLang="en-US" sz="2400" dirty="0"/>
              <a:t>에서 표현이 되지 않음</a:t>
            </a:r>
            <a:r>
              <a:rPr lang="en-US" altLang="ko-KR" sz="2400" dirty="0"/>
              <a:t> = coarse</a:t>
            </a:r>
            <a:r>
              <a:rPr lang="ko-KR" altLang="en-US" sz="2400" dirty="0"/>
              <a:t> </a:t>
            </a:r>
            <a:r>
              <a:rPr lang="en-US" altLang="ko-KR" sz="2400" dirty="0"/>
              <a:t>grid</a:t>
            </a:r>
            <a:r>
              <a:rPr lang="ko-KR" altLang="en-US" sz="2400" dirty="0"/>
              <a:t>는 저주파만 보존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400" dirty="0">
                <a:sym typeface="Wingdings" panose="05000000000000000000" pitchFamily="2" charset="2"/>
              </a:rPr>
              <a:t> restriction</a:t>
            </a:r>
            <a:r>
              <a:rPr lang="ko-KR" altLang="en-US" sz="2400" dirty="0">
                <a:sym typeface="Wingdings" panose="05000000000000000000" pitchFamily="2" charset="2"/>
              </a:rPr>
              <a:t>은 </a:t>
            </a:r>
            <a:r>
              <a:rPr lang="en-US" altLang="ko-KR" sz="2400" dirty="0">
                <a:sym typeface="Wingdings" panose="05000000000000000000" pitchFamily="2" charset="2"/>
              </a:rPr>
              <a:t>fine grid</a:t>
            </a:r>
            <a:r>
              <a:rPr lang="ko-KR" altLang="en-US" sz="2400" dirty="0">
                <a:sym typeface="Wingdings" panose="05000000000000000000" pitchFamily="2" charset="2"/>
              </a:rPr>
              <a:t>에서 제거되지 않은 저주파 </a:t>
            </a:r>
            <a:r>
              <a:rPr lang="en-US" altLang="ko-KR" sz="2400" dirty="0">
                <a:sym typeface="Wingdings" panose="05000000000000000000" pitchFamily="2" charset="2"/>
              </a:rPr>
              <a:t>error</a:t>
            </a:r>
            <a:r>
              <a:rPr lang="ko-KR" altLang="en-US" sz="2400" dirty="0">
                <a:sym typeface="Wingdings" panose="05000000000000000000" pitchFamily="2" charset="2"/>
              </a:rPr>
              <a:t>를 </a:t>
            </a:r>
            <a:r>
              <a:rPr lang="en-US" altLang="ko-KR" sz="2400" dirty="0">
                <a:sym typeface="Wingdings" panose="05000000000000000000" pitchFamily="2" charset="2"/>
              </a:rPr>
              <a:t>coarse grid</a:t>
            </a:r>
            <a:r>
              <a:rPr lang="ko-KR" altLang="en-US" sz="2400" dirty="0">
                <a:sym typeface="Wingdings" panose="05000000000000000000" pitchFamily="2" charset="2"/>
              </a:rPr>
              <a:t>로 전달하는 역할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1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A8C4259-47EE-A734-0ACA-F1E388EF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93" y="2281588"/>
            <a:ext cx="4901461" cy="8363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875203F-B9A3-3CD7-F7E0-2B19A434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Restriction</a:t>
            </a:r>
            <a:r>
              <a:rPr lang="en-US" altLang="ko-KR" sz="3600" dirty="0"/>
              <a:t> operator 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3B51F-8974-1617-9935-B25DF1D34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83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b="1" dirty="0"/>
                  <a:t>Injection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삽입법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-</a:t>
                </a:r>
                <a:r>
                  <a:rPr lang="en-US" altLang="ko-KR" sz="2400" dirty="0"/>
                  <a:t>Fine grid</a:t>
                </a:r>
                <a:r>
                  <a:rPr lang="ko-KR" altLang="en-US" sz="2400" dirty="0"/>
                  <a:t>에서 </a:t>
                </a:r>
                <a:r>
                  <a:rPr lang="en-US" altLang="ko-KR" sz="2400" dirty="0"/>
                  <a:t>coarse grid </a:t>
                </a:r>
                <a:r>
                  <a:rPr lang="ko-KR" altLang="en-US" sz="2400" dirty="0"/>
                  <a:t>위치와 정확히 일치하는 점의 값만 복사해서 사용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-</a:t>
                </a:r>
                <a:r>
                  <a:rPr lang="ko-KR" altLang="en-US" sz="2400" dirty="0"/>
                  <a:t>중앙값 반영 </a:t>
                </a:r>
                <a:r>
                  <a:rPr lang="en-US" altLang="ko-KR" sz="2400" dirty="0"/>
                  <a:t>X , </a:t>
                </a:r>
                <a:r>
                  <a:rPr lang="ko-KR" altLang="en-US" sz="2400" dirty="0"/>
                  <a:t>정확도 낮음 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b="1" dirty="0"/>
                  <a:t>Full-weighting</a:t>
                </a:r>
                <a:r>
                  <a:rPr lang="en-US" altLang="ko-KR" dirty="0"/>
                  <a:t> (= 9-point restriction</a:t>
                </a:r>
                <a:r>
                  <a:rPr lang="en-US" altLang="ko-KR" b="1" dirty="0"/>
                  <a:t>)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/>
                  <a:t>Fine grid </a:t>
                </a:r>
                <a:r>
                  <a:rPr lang="ko-KR" altLang="en-US" sz="2400" dirty="0"/>
                  <a:t>주변 값들을 가중 평균해서 </a:t>
                </a:r>
                <a:r>
                  <a:rPr lang="en-US" altLang="ko-KR" sz="2400" dirty="0"/>
                  <a:t>coarse grid </a:t>
                </a:r>
                <a:r>
                  <a:rPr lang="ko-KR" altLang="en-US" sz="2400" dirty="0"/>
                  <a:t>의 </a:t>
                </a:r>
                <a:r>
                  <a:rPr lang="ko-KR" altLang="en-US" sz="2400" dirty="0" err="1"/>
                  <a:t>중심값</a:t>
                </a:r>
                <a:r>
                  <a:rPr lang="ko-KR" altLang="en-US" sz="2400" dirty="0"/>
                  <a:t> 만듦</a:t>
                </a:r>
                <a:r>
                  <a:rPr lang="en-US" altLang="ko-KR" sz="2400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계산 복잡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더 나은 안정성과 수렴 특성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정확도 높음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2600" dirty="0">
                    <a:sym typeface="Wingdings" panose="05000000000000000000" pitchFamily="2" charset="2"/>
                  </a:rPr>
                  <a:t>u</a:t>
                </a:r>
                <a:r>
                  <a:rPr lang="ko-KR" altLang="en-US" sz="2600" dirty="0">
                    <a:sym typeface="Wingdings" panose="05000000000000000000" pitchFamily="2" charset="2"/>
                  </a:rPr>
                  <a:t>는 셀</a:t>
                </a:r>
                <a:r>
                  <a:rPr lang="en-US" altLang="ko-KR" sz="2600" dirty="0">
                    <a:sym typeface="Wingdings" panose="05000000000000000000" pitchFamily="2" charset="2"/>
                  </a:rPr>
                  <a:t>(cell) </a:t>
                </a:r>
                <a:r>
                  <a:rPr lang="ko-KR" altLang="en-US" sz="2600" dirty="0">
                    <a:sym typeface="Wingdings" panose="05000000000000000000" pitchFamily="2" charset="2"/>
                  </a:rPr>
                  <a:t>중앙에 값을 저장</a:t>
                </a:r>
                <a:r>
                  <a:rPr lang="en-US" altLang="ko-KR" sz="2600" dirty="0">
                    <a:sym typeface="Wingdings" panose="05000000000000000000" pitchFamily="2" charset="2"/>
                  </a:rPr>
                  <a:t>. </a:t>
                </a:r>
                <a:r>
                  <a:rPr lang="ko-KR" altLang="en-US" sz="2600" dirty="0">
                    <a:sym typeface="Wingdings" panose="05000000000000000000" pitchFamily="2" charset="2"/>
                  </a:rPr>
                  <a:t>이 위치에는 실제 노드가 존재하지 않을 수 있다</a:t>
                </a:r>
                <a:r>
                  <a:rPr lang="en-US" altLang="ko-KR" sz="2600" dirty="0">
                    <a:sym typeface="Wingdings" panose="05000000000000000000" pitchFamily="2" charset="2"/>
                  </a:rPr>
                  <a:t>.</a:t>
                </a:r>
                <a:endParaRPr lang="ko-KR" altLang="en-US" sz="2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F3B51F-8974-1617-9935-B25DF1D34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836"/>
                <a:ext cx="10515600" cy="4351338"/>
              </a:xfrm>
              <a:blipFill>
                <a:blip r:embed="rId4"/>
                <a:stretch>
                  <a:fillRect l="-1275" t="-3226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06CB20C-D4A7-616C-EC60-71F52E780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901" y="140514"/>
            <a:ext cx="4154407" cy="1801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589D66-4E44-8D07-6FE3-C331A73FC0DC}"/>
              </a:ext>
            </a:extLst>
          </p:cNvPr>
          <p:cNvSpPr txBox="1"/>
          <p:nvPr/>
        </p:nvSpPr>
        <p:spPr>
          <a:xfrm>
            <a:off x="7694020" y="-31422"/>
            <a:ext cx="208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/>
                </a:solidFill>
              </a:rPr>
              <a:t>A    B    C</a:t>
            </a:r>
            <a:endParaRPr lang="ko-KR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5EA22-5301-6F2F-8E23-2E8C7A059E3A}"/>
              </a:ext>
            </a:extLst>
          </p:cNvPr>
          <p:cNvSpPr txBox="1"/>
          <p:nvPr/>
        </p:nvSpPr>
        <p:spPr>
          <a:xfrm>
            <a:off x="7712225" y="598330"/>
            <a:ext cx="250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/>
                </a:solidFill>
              </a:rPr>
              <a:t>D    E     F</a:t>
            </a:r>
            <a:endParaRPr lang="ko-KR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82218-9FBF-D764-FCC3-4E15851BEC6D}"/>
              </a:ext>
            </a:extLst>
          </p:cNvPr>
          <p:cNvSpPr txBox="1"/>
          <p:nvPr/>
        </p:nvSpPr>
        <p:spPr>
          <a:xfrm>
            <a:off x="7694020" y="1302405"/>
            <a:ext cx="239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6"/>
                </a:solidFill>
              </a:rPr>
              <a:t>G    H     I</a:t>
            </a:r>
            <a:endParaRPr lang="ko-KR" altLang="en-US" sz="2800" b="1" dirty="0">
              <a:solidFill>
                <a:schemeClr val="accent6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E171AA-E535-6D76-701C-B29AF1651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736" y="5471420"/>
            <a:ext cx="6475572" cy="13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065A4-B6E4-4001-1DC2-F0CEE345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Prolongation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4B4A2-4D54-0620-D4B5-B2989B6C0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Coarse grid -&gt; fine grid </a:t>
            </a:r>
            <a:r>
              <a:rPr lang="ko-KR" altLang="en-US" sz="2400" dirty="0"/>
              <a:t>함수로 전달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전달 과정에서 </a:t>
            </a:r>
            <a:r>
              <a:rPr lang="en-US" altLang="ko-KR" sz="2400" dirty="0"/>
              <a:t>interpolation(</a:t>
            </a:r>
            <a:r>
              <a:rPr lang="ko-KR" altLang="en-US" sz="2400" dirty="0"/>
              <a:t>보간</a:t>
            </a:r>
            <a:r>
              <a:rPr lang="en-US" altLang="ko-KR" sz="2400" dirty="0"/>
              <a:t>)</a:t>
            </a:r>
            <a:r>
              <a:rPr lang="ko-KR" altLang="en-US" sz="2400" dirty="0"/>
              <a:t>을 이용함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8288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109314-f2d9-428e-9e49-5b5c1f2cf7f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64B6E9C7C686947A4A882621403B989" ma:contentTypeVersion="14" ma:contentTypeDescription="새 문서를 만듭니다." ma:contentTypeScope="" ma:versionID="c6b6338251c8315a0844e54768b409cf">
  <xsd:schema xmlns:xsd="http://www.w3.org/2001/XMLSchema" xmlns:xs="http://www.w3.org/2001/XMLSchema" xmlns:p="http://schemas.microsoft.com/office/2006/metadata/properties" xmlns:ns3="a1109314-f2d9-428e-9e49-5b5c1f2cf7f8" targetNamespace="http://schemas.microsoft.com/office/2006/metadata/properties" ma:root="true" ma:fieldsID="8c25b42b6b34c47d8570d97d0b6c9009" ns3:_="">
    <xsd:import namespace="a1109314-f2d9-428e-9e49-5b5c1f2cf7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09314-f2d9-428e-9e49-5b5c1f2cf7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5D9538-7025-4A87-9BE7-00A371D3198E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a1109314-f2d9-428e-9e49-5b5c1f2cf7f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CBE646-FA35-4EF0-82CC-D5C6DB51A1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109314-f2d9-428e-9e49-5b5c1f2cf7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6F7066-8C90-426B-B4C4-81C18717B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3303</Words>
  <Application>Microsoft Office PowerPoint</Application>
  <PresentationFormat>와이드스크린</PresentationFormat>
  <Paragraphs>333</Paragraphs>
  <Slides>36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Cambria Math</vt:lpstr>
      <vt:lpstr>Wingdings</vt:lpstr>
      <vt:lpstr>Office 테마</vt:lpstr>
      <vt:lpstr>High-Re Solutions for Incompressible Flow Using the Navier-Stokes Equations and a Multigrid Method </vt:lpstr>
      <vt:lpstr>목적</vt:lpstr>
      <vt:lpstr>PowerPoint 프레젠테이션</vt:lpstr>
      <vt:lpstr>grid</vt:lpstr>
      <vt:lpstr>1. Multigrid Method?</vt:lpstr>
      <vt:lpstr>다른 해상도의 격자 간 정보를 전송할 때 사용되는 기법</vt:lpstr>
      <vt:lpstr>Restriction이란</vt:lpstr>
      <vt:lpstr>Restriction operator </vt:lpstr>
      <vt:lpstr>Prolongation란?</vt:lpstr>
      <vt:lpstr>Prolongation operator</vt:lpstr>
      <vt:lpstr>Operaters’ Property</vt:lpstr>
      <vt:lpstr>Operaters’ Property</vt:lpstr>
      <vt:lpstr>Application to Navier-Stokes equation for shear-driven cavity flow</vt:lpstr>
      <vt:lpstr>지배방정식</vt:lpstr>
      <vt:lpstr>경계조건</vt:lpstr>
      <vt:lpstr>Discretization in Multigrid Method</vt:lpstr>
      <vt:lpstr>Relaxation Scheme (Smoothing Operator)</vt:lpstr>
      <vt:lpstr>CSI (coupled strong implicit)</vt:lpstr>
      <vt:lpstr>FAS(Full Approximation Scheme)</vt:lpstr>
      <vt:lpstr>Prolongation and Restriction Operators</vt:lpstr>
      <vt:lpstr>Multigrid Procedure</vt:lpstr>
      <vt:lpstr>Multigrid Method 핵심</vt:lpstr>
      <vt:lpstr>수렴 조건</vt:lpstr>
      <vt:lpstr>FINE GRID AND HIGH RE RESULTS FOR DRIVEN CAVITY</vt:lpstr>
      <vt:lpstr>PowerPoint 프레젠테이션</vt:lpstr>
      <vt:lpstr>PowerPoint 프레젠테이션</vt:lpstr>
      <vt:lpstr>Comparison of profiles of v-velocity along horizontal lines through geometric center and primary vortex center</vt:lpstr>
      <vt:lpstr>Table 1. Results for u-velocity along vertical Line through Geometric Center of Cavity</vt:lpstr>
      <vt:lpstr>Table 1. Results for V-velocity along Horizontal  Line through Geometric Center of Cavity</vt:lpstr>
      <vt:lpstr>Re수와 격자 수에 따른 cavity 내 streamline pattern</vt:lpstr>
      <vt:lpstr>Effect of Reynolds number on location of vortex centers.</vt:lpstr>
      <vt:lpstr>Convergence of single grid and multigrid computational procedures.</vt:lpstr>
      <vt:lpstr>PowerPoint 프레젠테이션</vt:lpstr>
      <vt:lpstr>결론</vt:lpstr>
      <vt:lpstr>감사합니다.</vt:lpstr>
      <vt:lpstr>Appendix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High-Re Solutions for Incompressible Flow Using the Navier-Stokes Equations and a Multigrid Method</dc:title>
  <dc:creator>박기성</dc:creator>
  <cp:lastModifiedBy>박기성</cp:lastModifiedBy>
  <cp:revision>64</cp:revision>
  <dcterms:created xsi:type="dcterms:W3CDTF">2025-07-08T14:23:31Z</dcterms:created>
  <dcterms:modified xsi:type="dcterms:W3CDTF">2025-07-11T04:50:56Z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0x010100D64B6E9C7C686947A4A882621403B989</vt:lpwstr>
  </property>
</Properties>
</file>