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6"/>
  </p:notesMasterIdLst>
  <p:sldIdLst>
    <p:sldId id="277" r:id="rId3"/>
    <p:sldId id="297" r:id="rId4"/>
    <p:sldId id="296" r:id="rId5"/>
    <p:sldId id="298" r:id="rId6"/>
    <p:sldId id="299" r:id="rId7"/>
    <p:sldId id="300" r:id="rId8"/>
    <p:sldId id="301" r:id="rId9"/>
    <p:sldId id="302" r:id="rId10"/>
    <p:sldId id="303" r:id="rId11"/>
    <p:sldId id="304" r:id="rId12"/>
    <p:sldId id="305" r:id="rId13"/>
    <p:sldId id="306" r:id="rId14"/>
    <p:sldId id="30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9825" autoAdjust="0"/>
  </p:normalViewPr>
  <p:slideViewPr>
    <p:cSldViewPr>
      <p:cViewPr varScale="1">
        <p:scale>
          <a:sx n="68" d="100"/>
          <a:sy n="68" d="100"/>
        </p:scale>
        <p:origin x="1386" y="7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9/4/2020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t>
            </a:r>
            <a:r>
              <a:rPr lang="en-US" dirty="0"/>
              <a:t>presentation demonstrates the new capabilities of PowerPoint and it is best viewed in Slide Show. These slides are designed to give you great ideas for the presentations you’ll create in PowerPoint 2010!</a:t>
            </a:r>
          </a:p>
          <a:p>
            <a:endParaRPr lang="en-US" dirty="0"/>
          </a:p>
          <a:p>
            <a:r>
              <a:rPr lang="en-US" dirty="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0119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8728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57091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9/4/2020</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9/4/2020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9/4/2020</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9/4/2020</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9/4/2020</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9/4/2020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9/4/2020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9/4/2020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9/4/2020</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9/4/2020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780928"/>
            <a:ext cx="7367736" cy="2095872"/>
          </a:xfrm>
        </p:spPr>
        <p:txBody>
          <a:bodyPr>
            <a:noAutofit/>
          </a:bodyPr>
          <a:lstStyle/>
          <a:p>
            <a:pPr algn="l"/>
            <a:r>
              <a:rPr lang="en-US" sz="4400" b="0" i="0" dirty="0">
                <a:solidFill>
                  <a:srgbClr val="FFFF00"/>
                </a:solidFill>
                <a:effectLst/>
                <a:latin typeface="+mj-lt"/>
              </a:rPr>
              <a:t>Capstone Project - Car accident severity (Week 2)</a:t>
            </a:r>
            <a:endParaRPr lang="en-US" sz="4400" b="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5F36-5C41-4BF9-80E0-03449820B73D}"/>
              </a:ext>
            </a:extLst>
          </p:cNvPr>
          <p:cNvSpPr>
            <a:spLocks noGrp="1"/>
          </p:cNvSpPr>
          <p:nvPr>
            <p:ph type="title"/>
          </p:nvPr>
        </p:nvSpPr>
        <p:spPr>
          <a:xfrm>
            <a:off x="0" y="1"/>
            <a:ext cx="7596336" cy="838200"/>
          </a:xfrm>
        </p:spPr>
        <p:txBody>
          <a:bodyPr>
            <a:noAutofit/>
          </a:bodyPr>
          <a:lstStyle/>
          <a:p>
            <a:r>
              <a:rPr lang="en-US" dirty="0"/>
              <a:t>Machine learning algorithms and feature engineering</a:t>
            </a:r>
            <a:endParaRPr lang="en-CA" dirty="0"/>
          </a:p>
        </p:txBody>
      </p:sp>
      <p:sp>
        <p:nvSpPr>
          <p:cNvPr id="9" name="TextBox 8">
            <a:extLst>
              <a:ext uri="{FF2B5EF4-FFF2-40B4-BE49-F238E27FC236}">
                <a16:creationId xmlns:a16="http://schemas.microsoft.com/office/drawing/2014/main" id="{978BE680-F92D-41F0-B579-825C12C09D4F}"/>
              </a:ext>
            </a:extLst>
          </p:cNvPr>
          <p:cNvSpPr txBox="1"/>
          <p:nvPr/>
        </p:nvSpPr>
        <p:spPr>
          <a:xfrm>
            <a:off x="458564" y="1945268"/>
            <a:ext cx="4635304" cy="369332"/>
          </a:xfrm>
          <a:prstGeom prst="rect">
            <a:avLst/>
          </a:prstGeom>
          <a:noFill/>
        </p:spPr>
        <p:txBody>
          <a:bodyPr wrap="square">
            <a:spAutoFit/>
          </a:bodyPr>
          <a:lstStyle/>
          <a:p>
            <a:endParaRPr lang="en-CA" dirty="0"/>
          </a:p>
        </p:txBody>
      </p:sp>
      <p:sp>
        <p:nvSpPr>
          <p:cNvPr id="13" name="TextBox 12">
            <a:extLst>
              <a:ext uri="{FF2B5EF4-FFF2-40B4-BE49-F238E27FC236}">
                <a16:creationId xmlns:a16="http://schemas.microsoft.com/office/drawing/2014/main" id="{2F78227A-5A8C-4185-ABFD-3E2D1D42904D}"/>
              </a:ext>
            </a:extLst>
          </p:cNvPr>
          <p:cNvSpPr txBox="1"/>
          <p:nvPr/>
        </p:nvSpPr>
        <p:spPr>
          <a:xfrm>
            <a:off x="26713" y="1061701"/>
            <a:ext cx="8202481" cy="967957"/>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Out of 49, 34 features were selected based on their impact on accidents. </a:t>
            </a:r>
          </a:p>
          <a:p>
            <a:endParaRPr lang="en-CA" dirty="0">
              <a:solidFill>
                <a:srgbClr val="0070C0"/>
              </a:solidFill>
            </a:endParaRPr>
          </a:p>
        </p:txBody>
      </p:sp>
      <p:grpSp>
        <p:nvGrpSpPr>
          <p:cNvPr id="20" name="Group 19">
            <a:extLst>
              <a:ext uri="{FF2B5EF4-FFF2-40B4-BE49-F238E27FC236}">
                <a16:creationId xmlns:a16="http://schemas.microsoft.com/office/drawing/2014/main" id="{95FD961B-5A0C-462F-A4B8-5F1908F514C8}"/>
              </a:ext>
            </a:extLst>
          </p:cNvPr>
          <p:cNvGrpSpPr/>
          <p:nvPr/>
        </p:nvGrpSpPr>
        <p:grpSpPr>
          <a:xfrm>
            <a:off x="179512" y="3140968"/>
            <a:ext cx="8407638" cy="3345631"/>
            <a:chOff x="179512" y="3198167"/>
            <a:chExt cx="8407638" cy="3345631"/>
          </a:xfrm>
        </p:grpSpPr>
        <p:pic>
          <p:nvPicPr>
            <p:cNvPr id="5" name="Picture 4">
              <a:extLst>
                <a:ext uri="{FF2B5EF4-FFF2-40B4-BE49-F238E27FC236}">
                  <a16:creationId xmlns:a16="http://schemas.microsoft.com/office/drawing/2014/main" id="{812E35DD-ADED-4777-A96F-AB711E7256F9}"/>
                </a:ext>
              </a:extLst>
            </p:cNvPr>
            <p:cNvPicPr>
              <a:picLocks noChangeAspect="1"/>
            </p:cNvPicPr>
            <p:nvPr/>
          </p:nvPicPr>
          <p:blipFill>
            <a:blip r:embed="rId2"/>
            <a:stretch>
              <a:fillRect/>
            </a:stretch>
          </p:blipFill>
          <p:spPr>
            <a:xfrm>
              <a:off x="4627673" y="3717032"/>
              <a:ext cx="3959477" cy="2826766"/>
            </a:xfrm>
            <a:prstGeom prst="rect">
              <a:avLst/>
            </a:prstGeom>
          </p:spPr>
        </p:pic>
        <p:sp>
          <p:nvSpPr>
            <p:cNvPr id="10" name="TextBox 9">
              <a:extLst>
                <a:ext uri="{FF2B5EF4-FFF2-40B4-BE49-F238E27FC236}">
                  <a16:creationId xmlns:a16="http://schemas.microsoft.com/office/drawing/2014/main" id="{75B504D7-D375-4F0C-B589-EEBACFDB6C7B}"/>
                </a:ext>
              </a:extLst>
            </p:cNvPr>
            <p:cNvSpPr txBox="1"/>
            <p:nvPr/>
          </p:nvSpPr>
          <p:spPr>
            <a:xfrm>
              <a:off x="659715" y="3933056"/>
              <a:ext cx="3888432" cy="1891287"/>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Logistic Regression</a:t>
              </a:r>
            </a:p>
            <a:p>
              <a:r>
                <a:rPr lang="en-US" dirty="0">
                  <a:solidFill>
                    <a:srgbClr val="0070C0"/>
                  </a:solidFill>
                </a:rPr>
                <a:t>K-Nearest Neighbors (KNN)</a:t>
              </a:r>
            </a:p>
            <a:p>
              <a:r>
                <a:rPr lang="en-US" dirty="0">
                  <a:solidFill>
                    <a:srgbClr val="0070C0"/>
                  </a:solidFill>
                </a:rPr>
                <a:t>Decision Tree</a:t>
              </a:r>
            </a:p>
            <a:p>
              <a:r>
                <a:rPr lang="en-US" dirty="0">
                  <a:solidFill>
                    <a:srgbClr val="0070C0"/>
                  </a:solidFill>
                </a:rPr>
                <a:t>Random Forest Classification</a:t>
              </a:r>
            </a:p>
          </p:txBody>
        </p:sp>
        <p:sp>
          <p:nvSpPr>
            <p:cNvPr id="15" name="TextBox 14">
              <a:extLst>
                <a:ext uri="{FF2B5EF4-FFF2-40B4-BE49-F238E27FC236}">
                  <a16:creationId xmlns:a16="http://schemas.microsoft.com/office/drawing/2014/main" id="{03525EAD-C805-4215-A92A-6535C7AEB89D}"/>
                </a:ext>
              </a:extLst>
            </p:cNvPr>
            <p:cNvSpPr txBox="1"/>
            <p:nvPr/>
          </p:nvSpPr>
          <p:spPr>
            <a:xfrm>
              <a:off x="179512" y="3198167"/>
              <a:ext cx="6628577" cy="461665"/>
            </a:xfrm>
            <a:prstGeom prst="rect">
              <a:avLst/>
            </a:prstGeom>
            <a:noFill/>
          </p:spPr>
          <p:txBody>
            <a:bodyPr wrap="square">
              <a:spAutoFit/>
            </a:bodyPr>
            <a:lstStyle>
              <a:defPPr>
                <a:defRPr lang="en-US"/>
              </a:defPPr>
              <a:lvl1pPr algn="ctr">
                <a:defRPr sz="2400">
                  <a:solidFill>
                    <a:srgbClr val="1F1F1F"/>
                  </a:solidFill>
                  <a:latin typeface="+mj-lt"/>
                  <a:ea typeface="Times New Roman" panose="02020603050405020304" pitchFamily="18" charset="0"/>
                </a:defRPr>
              </a:lvl1pPr>
            </a:lstStyle>
            <a:p>
              <a:r>
                <a:rPr lang="en-CA" dirty="0"/>
                <a:t>Supervised machine learning algorithms </a:t>
              </a:r>
            </a:p>
          </p:txBody>
        </p:sp>
      </p:grpSp>
      <p:sp>
        <p:nvSpPr>
          <p:cNvPr id="21" name="TextBox 20">
            <a:extLst>
              <a:ext uri="{FF2B5EF4-FFF2-40B4-BE49-F238E27FC236}">
                <a16:creationId xmlns:a16="http://schemas.microsoft.com/office/drawing/2014/main" id="{91E29C60-D170-4EC5-9A84-B94023F5BD1E}"/>
              </a:ext>
            </a:extLst>
          </p:cNvPr>
          <p:cNvSpPr txBox="1"/>
          <p:nvPr/>
        </p:nvSpPr>
        <p:spPr>
          <a:xfrm>
            <a:off x="155659" y="1721768"/>
            <a:ext cx="8736821" cy="1077218"/>
          </a:xfrm>
          <a:prstGeom prst="rect">
            <a:avLst/>
          </a:prstGeom>
          <a:noFill/>
        </p:spPr>
        <p:txBody>
          <a:bodyPr wrap="square">
            <a:spAutoFit/>
          </a:bodyPr>
          <a:lstStyle/>
          <a:p>
            <a:r>
              <a:rPr lang="en-CA" sz="1600" dirty="0" err="1">
                <a:solidFill>
                  <a:srgbClr val="0070C0"/>
                </a:solidFill>
              </a:rPr>
              <a:t>feature_lst</a:t>
            </a:r>
            <a:r>
              <a:rPr lang="en-CA" sz="1600" dirty="0">
                <a:solidFill>
                  <a:srgbClr val="0070C0"/>
                </a:solidFill>
              </a:rPr>
              <a:t>=['Source','TMC','Severity','Start_</a:t>
            </a:r>
            <a:r>
              <a:rPr lang="en-CA" sz="1600" dirty="0" err="1">
                <a:solidFill>
                  <a:srgbClr val="0070C0"/>
                </a:solidFill>
              </a:rPr>
              <a:t>Lng</a:t>
            </a:r>
            <a:r>
              <a:rPr lang="en-CA" sz="1600" dirty="0">
                <a:solidFill>
                  <a:srgbClr val="0070C0"/>
                </a:solidFill>
              </a:rPr>
              <a:t>','</a:t>
            </a:r>
            <a:r>
              <a:rPr lang="en-CA" sz="1600" dirty="0" err="1">
                <a:solidFill>
                  <a:srgbClr val="0070C0"/>
                </a:solidFill>
              </a:rPr>
              <a:t>Start_Lat','Distance</a:t>
            </a:r>
            <a:r>
              <a:rPr lang="en-CA" sz="1600" dirty="0">
                <a:solidFill>
                  <a:srgbClr val="0070C0"/>
                </a:solidFill>
              </a:rPr>
              <a:t>(mi)','Side','City','County','State','</a:t>
            </a:r>
            <a:r>
              <a:rPr lang="en-CA" sz="1600" dirty="0" err="1">
                <a:solidFill>
                  <a:srgbClr val="0070C0"/>
                </a:solidFill>
              </a:rPr>
              <a:t>Timezone</a:t>
            </a:r>
            <a:r>
              <a:rPr lang="en-CA" sz="1600" dirty="0">
                <a:solidFill>
                  <a:srgbClr val="0070C0"/>
                </a:solidFill>
              </a:rPr>
              <a:t>','Temperature(F)','Humidity(%)','Pressure(in)','Visibility(mi)','Wind_Direction','Weather_Condition','Amenity','Bump','Crossing','Give_Way','Junction','No_Exit','Railway','Roundabout','Station','Stop','Traffic_Calming','Traffic_Signal','Turning_Loop','Sunrise_Sunset','Hour','Weekday', '</a:t>
            </a:r>
            <a:r>
              <a:rPr lang="en-CA" sz="1600" dirty="0" err="1">
                <a:solidFill>
                  <a:srgbClr val="0070C0"/>
                </a:solidFill>
              </a:rPr>
              <a:t>Time_Duration</a:t>
            </a:r>
            <a:r>
              <a:rPr lang="en-CA" sz="1600" dirty="0">
                <a:solidFill>
                  <a:srgbClr val="0070C0"/>
                </a:solidFill>
              </a:rPr>
              <a:t>(min)']</a:t>
            </a:r>
          </a:p>
        </p:txBody>
      </p:sp>
    </p:spTree>
    <p:extLst>
      <p:ext uri="{BB962C8B-B14F-4D97-AF65-F5344CB8AC3E}">
        <p14:creationId xmlns:p14="http://schemas.microsoft.com/office/powerpoint/2010/main" val="4587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665CB2-18FC-48AB-818F-2BA2F354C460}"/>
              </a:ext>
            </a:extLst>
          </p:cNvPr>
          <p:cNvPicPr>
            <a:picLocks noChangeAspect="1"/>
          </p:cNvPicPr>
          <p:nvPr/>
        </p:nvPicPr>
        <p:blipFill>
          <a:blip r:embed="rId2"/>
          <a:stretch>
            <a:fillRect/>
          </a:stretch>
        </p:blipFill>
        <p:spPr>
          <a:xfrm>
            <a:off x="3563888" y="908720"/>
            <a:ext cx="5418655" cy="3190106"/>
          </a:xfrm>
          <a:prstGeom prst="rect">
            <a:avLst/>
          </a:prstGeom>
        </p:spPr>
      </p:pic>
      <p:sp>
        <p:nvSpPr>
          <p:cNvPr id="9" name="Title 1">
            <a:extLst>
              <a:ext uri="{FF2B5EF4-FFF2-40B4-BE49-F238E27FC236}">
                <a16:creationId xmlns:a16="http://schemas.microsoft.com/office/drawing/2014/main" id="{65EE93D7-6ED0-4DA9-89F2-C35E90BDE5A3}"/>
              </a:ext>
            </a:extLst>
          </p:cNvPr>
          <p:cNvSpPr txBox="1">
            <a:spLocks/>
          </p:cNvSpPr>
          <p:nvPr/>
        </p:nvSpPr>
        <p:spPr>
          <a:xfrm>
            <a:off x="197768" y="-1488"/>
            <a:ext cx="7596336" cy="838200"/>
          </a:xfrm>
          <a:prstGeom prst="rect">
            <a:avLst/>
          </a:prstGeom>
        </p:spPr>
        <p:txBody>
          <a:bodyPr vert="horz" lIns="91440" tIns="45720" rIns="91440" bIns="45720" rtlCol="0" anchor="b">
            <a:no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sz="3200" dirty="0"/>
              <a:t>Machine learning algorithms</a:t>
            </a:r>
            <a:endParaRPr lang="en-CA" sz="3200" dirty="0"/>
          </a:p>
        </p:txBody>
      </p:sp>
      <p:sp>
        <p:nvSpPr>
          <p:cNvPr id="12" name="TextBox 11">
            <a:extLst>
              <a:ext uri="{FF2B5EF4-FFF2-40B4-BE49-F238E27FC236}">
                <a16:creationId xmlns:a16="http://schemas.microsoft.com/office/drawing/2014/main" id="{D45ACB73-04A3-442B-A0C2-0A4057D4AB8E}"/>
              </a:ext>
            </a:extLst>
          </p:cNvPr>
          <p:cNvSpPr txBox="1"/>
          <p:nvPr/>
        </p:nvSpPr>
        <p:spPr>
          <a:xfrm>
            <a:off x="-36512" y="1327297"/>
            <a:ext cx="3546447" cy="4661276"/>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Random Forest classification shows the highest accuracy with a score of 0.92.</a:t>
            </a:r>
          </a:p>
          <a:p>
            <a:r>
              <a:rPr lang="en-US" dirty="0">
                <a:solidFill>
                  <a:srgbClr val="0070C0"/>
                </a:solidFill>
              </a:rPr>
              <a:t>KNN shows the least accuracy (0.68). </a:t>
            </a:r>
          </a:p>
          <a:p>
            <a:r>
              <a:rPr lang="en-US" dirty="0">
                <a:solidFill>
                  <a:srgbClr val="0070C0"/>
                </a:solidFill>
              </a:rPr>
              <a:t>Top ten features for prediction of accident severity for King county was extracted using Random Forest classification model.</a:t>
            </a:r>
          </a:p>
        </p:txBody>
      </p:sp>
      <p:pic>
        <p:nvPicPr>
          <p:cNvPr id="15" name="Picture 14">
            <a:extLst>
              <a:ext uri="{FF2B5EF4-FFF2-40B4-BE49-F238E27FC236}">
                <a16:creationId xmlns:a16="http://schemas.microsoft.com/office/drawing/2014/main" id="{36B56652-C9EB-492C-9ED1-8A4CDF92750D}"/>
              </a:ext>
            </a:extLst>
          </p:cNvPr>
          <p:cNvPicPr>
            <a:picLocks noChangeAspect="1"/>
          </p:cNvPicPr>
          <p:nvPr/>
        </p:nvPicPr>
        <p:blipFill>
          <a:blip r:embed="rId3"/>
          <a:stretch>
            <a:fillRect/>
          </a:stretch>
        </p:blipFill>
        <p:spPr>
          <a:xfrm>
            <a:off x="4486743" y="4189433"/>
            <a:ext cx="4495800" cy="2686050"/>
          </a:xfrm>
          <a:prstGeom prst="rect">
            <a:avLst/>
          </a:prstGeom>
        </p:spPr>
      </p:pic>
    </p:spTree>
    <p:extLst>
      <p:ext uri="{BB962C8B-B14F-4D97-AF65-F5344CB8AC3E}">
        <p14:creationId xmlns:p14="http://schemas.microsoft.com/office/powerpoint/2010/main" val="295626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5F36-5C41-4BF9-80E0-03449820B73D}"/>
              </a:ext>
            </a:extLst>
          </p:cNvPr>
          <p:cNvSpPr>
            <a:spLocks noGrp="1"/>
          </p:cNvSpPr>
          <p:nvPr>
            <p:ph type="title"/>
          </p:nvPr>
        </p:nvSpPr>
        <p:spPr/>
        <p:txBody>
          <a:bodyPr vert="horz" lIns="91440" tIns="45720" rIns="91440" bIns="45720" rtlCol="0" anchor="b">
            <a:normAutofit/>
          </a:bodyPr>
          <a:lstStyle/>
          <a:p>
            <a:pPr>
              <a:spcBef>
                <a:spcPts val="0"/>
              </a:spcBef>
            </a:pPr>
            <a:r>
              <a:rPr lang="en-CA" sz="4000" dirty="0"/>
              <a:t>Conclusion</a:t>
            </a:r>
          </a:p>
        </p:txBody>
      </p:sp>
      <p:sp>
        <p:nvSpPr>
          <p:cNvPr id="7" name="TextBox 6">
            <a:extLst>
              <a:ext uri="{FF2B5EF4-FFF2-40B4-BE49-F238E27FC236}">
                <a16:creationId xmlns:a16="http://schemas.microsoft.com/office/drawing/2014/main" id="{75EA5E16-0968-4A09-9141-7BE306C64C69}"/>
              </a:ext>
            </a:extLst>
          </p:cNvPr>
          <p:cNvSpPr txBox="1"/>
          <p:nvPr/>
        </p:nvSpPr>
        <p:spPr>
          <a:xfrm>
            <a:off x="236777" y="1790859"/>
            <a:ext cx="8670446" cy="3737946"/>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solidFill>
                  <a:srgbClr val="0070C0"/>
                </a:solidFill>
                <a:latin typeface="+mj-lt"/>
                <a:ea typeface="Calibri" panose="020F0502020204030204" pitchFamily="34" charset="0"/>
              </a:defRPr>
            </a:lvl1pPr>
          </a:lstStyle>
          <a:p>
            <a:r>
              <a:rPr lang="en-CA" dirty="0"/>
              <a:t>T</a:t>
            </a:r>
            <a:r>
              <a:rPr lang="en-US" dirty="0" err="1"/>
              <a:t>raffic</a:t>
            </a:r>
            <a:r>
              <a:rPr lang="en-US" dirty="0"/>
              <a:t> collision data for WA state has been analyzed.</a:t>
            </a:r>
          </a:p>
          <a:p>
            <a:r>
              <a:rPr lang="en-US" dirty="0"/>
              <a:t>Factors which could lead to road crash fatalities and disabilities were identified and listed.</a:t>
            </a:r>
          </a:p>
          <a:p>
            <a:r>
              <a:rPr lang="en-US" dirty="0"/>
              <a:t>Machine learning algorithms were applied to predict the accident severity for King county and Random Forest classification shows the highest accuracy  . </a:t>
            </a:r>
          </a:p>
          <a:p>
            <a:r>
              <a:rPr lang="en-US" dirty="0"/>
              <a:t>There is a room for improvement for accuracy of the models . </a:t>
            </a:r>
          </a:p>
          <a:p>
            <a:r>
              <a:rPr lang="en-US" dirty="0"/>
              <a:t>A full weather data could give a more realistic picture and also increase the accuracy of the models. </a:t>
            </a:r>
          </a:p>
        </p:txBody>
      </p:sp>
    </p:spTree>
    <p:extLst>
      <p:ext uri="{BB962C8B-B14F-4D97-AF65-F5344CB8AC3E}">
        <p14:creationId xmlns:p14="http://schemas.microsoft.com/office/powerpoint/2010/main" val="358683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5F36-5C41-4BF9-80E0-03449820B73D}"/>
              </a:ext>
            </a:extLst>
          </p:cNvPr>
          <p:cNvSpPr>
            <a:spLocks noGrp="1"/>
          </p:cNvSpPr>
          <p:nvPr>
            <p:ph type="title"/>
          </p:nvPr>
        </p:nvSpPr>
        <p:spPr/>
        <p:txBody>
          <a:bodyPr vert="horz" lIns="91440" tIns="45720" rIns="91440" bIns="45720" rtlCol="0" anchor="b">
            <a:normAutofit/>
          </a:bodyPr>
          <a:lstStyle/>
          <a:p>
            <a:pPr>
              <a:spcBef>
                <a:spcPts val="0"/>
              </a:spcBef>
            </a:pPr>
            <a:r>
              <a:rPr lang="en-CA" sz="4000" dirty="0"/>
              <a:t>Acknowledgment</a:t>
            </a:r>
          </a:p>
        </p:txBody>
      </p:sp>
      <p:sp>
        <p:nvSpPr>
          <p:cNvPr id="6" name="TextBox 5">
            <a:extLst>
              <a:ext uri="{FF2B5EF4-FFF2-40B4-BE49-F238E27FC236}">
                <a16:creationId xmlns:a16="http://schemas.microsoft.com/office/drawing/2014/main" id="{E1962999-B3D3-4DD5-AA78-757A943C2823}"/>
              </a:ext>
            </a:extLst>
          </p:cNvPr>
          <p:cNvSpPr txBox="1"/>
          <p:nvPr/>
        </p:nvSpPr>
        <p:spPr>
          <a:xfrm>
            <a:off x="236777" y="1790859"/>
            <a:ext cx="8670446" cy="3276282"/>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solidFill>
                  <a:srgbClr val="0070C0"/>
                </a:solidFill>
                <a:latin typeface="+mj-lt"/>
                <a:ea typeface="Calibri" panose="020F0502020204030204" pitchFamily="34" charset="0"/>
              </a:defRPr>
            </a:lvl1pPr>
          </a:lstStyle>
          <a:p>
            <a:r>
              <a:rPr lang="en-CA" dirty="0" err="1"/>
              <a:t>Moosavi</a:t>
            </a:r>
            <a:r>
              <a:rPr lang="en-CA" dirty="0"/>
              <a:t>, </a:t>
            </a:r>
            <a:r>
              <a:rPr lang="en-CA" dirty="0" err="1"/>
              <a:t>Sobhan</a:t>
            </a:r>
            <a:r>
              <a:rPr lang="en-CA" dirty="0"/>
              <a:t>, Mohammad Hossein </a:t>
            </a:r>
            <a:r>
              <a:rPr lang="en-CA" dirty="0" err="1"/>
              <a:t>Samavatian</a:t>
            </a:r>
            <a:r>
              <a:rPr lang="en-CA" dirty="0"/>
              <a:t>, Srinivasan Parthasarathy, and Rajiv Ramnath. “A Countrywide Traffic Accident Dataset.”, 2019.</a:t>
            </a:r>
          </a:p>
          <a:p>
            <a:r>
              <a:rPr lang="en-CA" dirty="0" err="1"/>
              <a:t>Moosavi</a:t>
            </a:r>
            <a:r>
              <a:rPr lang="en-CA" dirty="0"/>
              <a:t>, </a:t>
            </a:r>
            <a:r>
              <a:rPr lang="en-CA" dirty="0" err="1"/>
              <a:t>Sobhan</a:t>
            </a:r>
            <a:r>
              <a:rPr lang="en-CA" dirty="0"/>
              <a:t>, Mohammad Hossein </a:t>
            </a:r>
            <a:r>
              <a:rPr lang="en-CA" dirty="0" err="1"/>
              <a:t>Samavatian</a:t>
            </a:r>
            <a:r>
              <a:rPr lang="en-CA" dirty="0"/>
              <a:t>, Srinivasan Parthasarathy, Radu Teodorescu, and Rajiv Ramnath. "Accident Risk Prediction based on Heterogeneous Sparse Data: New Dataset and Insights." In proceedings of the 27th ACM SIGSPATIAL International Conference on Advances in Geographic Information Systems, ACM, 2019.</a:t>
            </a:r>
          </a:p>
        </p:txBody>
      </p:sp>
    </p:spTree>
    <p:extLst>
      <p:ext uri="{BB962C8B-B14F-4D97-AF65-F5344CB8AC3E}">
        <p14:creationId xmlns:p14="http://schemas.microsoft.com/office/powerpoint/2010/main" val="235679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4000" b="1" dirty="0">
                <a:solidFill>
                  <a:prstClr val="white"/>
                </a:solidFill>
                <a:ea typeface="+mn-ea"/>
                <a:cs typeface="+mn-cs"/>
              </a:rPr>
              <a:t>Background and Problem</a:t>
            </a:r>
            <a:endParaRPr lang="en-US" sz="4000" dirty="0"/>
          </a:p>
        </p:txBody>
      </p:sp>
      <p:pic>
        <p:nvPicPr>
          <p:cNvPr id="2" name="Picture 1">
            <a:extLst>
              <a:ext uri="{FF2B5EF4-FFF2-40B4-BE49-F238E27FC236}">
                <a16:creationId xmlns:a16="http://schemas.microsoft.com/office/drawing/2014/main" id="{9224ABF2-28E9-499B-96A2-D5E025C74A91}"/>
              </a:ext>
            </a:extLst>
          </p:cNvPr>
          <p:cNvPicPr>
            <a:picLocks noChangeAspect="1"/>
          </p:cNvPicPr>
          <p:nvPr/>
        </p:nvPicPr>
        <p:blipFill>
          <a:blip r:embed="rId4"/>
          <a:stretch>
            <a:fillRect/>
          </a:stretch>
        </p:blipFill>
        <p:spPr>
          <a:xfrm>
            <a:off x="4222002" y="2532327"/>
            <a:ext cx="4886502" cy="3278286"/>
          </a:xfrm>
          <a:prstGeom prst="rect">
            <a:avLst/>
          </a:prstGeom>
        </p:spPr>
      </p:pic>
      <p:sp>
        <p:nvSpPr>
          <p:cNvPr id="5" name="TextBox 4">
            <a:extLst>
              <a:ext uri="{FF2B5EF4-FFF2-40B4-BE49-F238E27FC236}">
                <a16:creationId xmlns:a16="http://schemas.microsoft.com/office/drawing/2014/main" id="{44E2F9AF-CD62-45A3-9CBD-C7C732332604}"/>
              </a:ext>
            </a:extLst>
          </p:cNvPr>
          <p:cNvSpPr txBox="1"/>
          <p:nvPr/>
        </p:nvSpPr>
        <p:spPr>
          <a:xfrm>
            <a:off x="81802" y="1289754"/>
            <a:ext cx="8856984" cy="506292"/>
          </a:xfrm>
          <a:prstGeom prst="rect">
            <a:avLst/>
          </a:prstGeom>
          <a:noFill/>
        </p:spPr>
        <p:txBody>
          <a:bodyPr wrap="square">
            <a:spAutoFit/>
          </a:bodyPr>
          <a:lstStyle/>
          <a:p>
            <a:pPr marL="365125" indent="-365125">
              <a:lnSpc>
                <a:spcPct val="150000"/>
              </a:lnSpc>
              <a:buFont typeface="Wingdings" panose="05000000000000000000" pitchFamily="2" charset="2"/>
              <a:buChar char="Ø"/>
            </a:pPr>
            <a:r>
              <a:rPr lang="en-CA" sz="2000" dirty="0">
                <a:solidFill>
                  <a:srgbClr val="0070C0"/>
                </a:solidFill>
                <a:latin typeface="+mj-lt"/>
                <a:ea typeface="Calibri" panose="020F0502020204030204" pitchFamily="34" charset="0"/>
              </a:rPr>
              <a:t>Road crash fatalities and disabilities recognised as a major public health issue.</a:t>
            </a:r>
            <a:endParaRPr lang="en-CA" sz="2000" dirty="0">
              <a:solidFill>
                <a:srgbClr val="0070C0"/>
              </a:solidFill>
              <a:latin typeface="+mj-lt"/>
            </a:endParaRPr>
          </a:p>
        </p:txBody>
      </p:sp>
      <p:sp>
        <p:nvSpPr>
          <p:cNvPr id="4" name="TextBox 3">
            <a:extLst>
              <a:ext uri="{FF2B5EF4-FFF2-40B4-BE49-F238E27FC236}">
                <a16:creationId xmlns:a16="http://schemas.microsoft.com/office/drawing/2014/main" id="{BA6B0B44-0DCD-43C4-A8AC-6586B207D333}"/>
              </a:ext>
            </a:extLst>
          </p:cNvPr>
          <p:cNvSpPr txBox="1"/>
          <p:nvPr/>
        </p:nvSpPr>
        <p:spPr>
          <a:xfrm>
            <a:off x="60808" y="2071664"/>
            <a:ext cx="4237085" cy="3737946"/>
          </a:xfrm>
          <a:prstGeom prst="rect">
            <a:avLst/>
          </a:prstGeom>
          <a:noFill/>
        </p:spPr>
        <p:txBody>
          <a:bodyPr wrap="square">
            <a:spAutoFit/>
          </a:bodyPr>
          <a:lstStyle>
            <a:defPPr>
              <a:defRPr lang="en-US"/>
            </a:defPPr>
            <a:lvl1pPr marL="365125" indent="-365125">
              <a:lnSpc>
                <a:spcPct val="150000"/>
              </a:lnSpc>
              <a:buFont typeface="Wingdings" panose="05000000000000000000" pitchFamily="2" charset="2"/>
              <a:buChar char="Ø"/>
              <a:defRPr sz="2400">
                <a:latin typeface="+mj-lt"/>
                <a:ea typeface="Calibri" panose="020F0502020204030204" pitchFamily="34" charset="0"/>
              </a:defRPr>
            </a:lvl1pPr>
          </a:lstStyle>
          <a:p>
            <a:pPr algn="just"/>
            <a:r>
              <a:rPr lang="en-CA" sz="2000" dirty="0">
                <a:solidFill>
                  <a:srgbClr val="0070C0"/>
                </a:solidFill>
              </a:rPr>
              <a:t>~ 1.35 million people die and 30-50 million suffer non-fatal injuries in every year globally.</a:t>
            </a:r>
          </a:p>
          <a:p>
            <a:pPr algn="just"/>
            <a:r>
              <a:rPr lang="en-US" sz="2000" dirty="0">
                <a:solidFill>
                  <a:srgbClr val="0070C0"/>
                </a:solidFill>
              </a:rPr>
              <a:t>Road accident data for Washington state has been analyzed. </a:t>
            </a:r>
          </a:p>
          <a:p>
            <a:pPr algn="just"/>
            <a:r>
              <a:rPr lang="en-US" sz="2000" dirty="0">
                <a:solidFill>
                  <a:srgbClr val="0070C0"/>
                </a:solidFill>
              </a:rPr>
              <a:t>Machine learning techniques have been used on road accident data for King county.</a:t>
            </a:r>
          </a:p>
        </p:txBody>
      </p:sp>
      <p:sp>
        <p:nvSpPr>
          <p:cNvPr id="10" name="TextBox 9">
            <a:extLst>
              <a:ext uri="{FF2B5EF4-FFF2-40B4-BE49-F238E27FC236}">
                <a16:creationId xmlns:a16="http://schemas.microsoft.com/office/drawing/2014/main" id="{C4F17D24-D18D-4EC5-A07C-9CDD9386265B}"/>
              </a:ext>
            </a:extLst>
          </p:cNvPr>
          <p:cNvSpPr txBox="1"/>
          <p:nvPr/>
        </p:nvSpPr>
        <p:spPr>
          <a:xfrm>
            <a:off x="4571999" y="1919169"/>
            <a:ext cx="4579034" cy="586699"/>
          </a:xfrm>
          <a:prstGeom prst="rect">
            <a:avLst/>
          </a:prstGeom>
          <a:noFill/>
        </p:spPr>
        <p:txBody>
          <a:bodyPr wrap="square">
            <a:spAutoFit/>
          </a:bodyPr>
          <a:lstStyle>
            <a:defPPr>
              <a:defRPr lang="en-US"/>
            </a:defPPr>
            <a:lvl1pPr marL="285750" indent="-285750">
              <a:lnSpc>
                <a:spcPct val="150000"/>
              </a:lnSpc>
              <a:buFont typeface="Wingdings" panose="05000000000000000000" pitchFamily="2" charset="2"/>
              <a:buChar char="Ø"/>
              <a:defRPr sz="2400">
                <a:latin typeface="+mj-lt"/>
                <a:ea typeface="Calibri" panose="020F0502020204030204" pitchFamily="34" charset="0"/>
              </a:defRPr>
            </a:lvl1pPr>
          </a:lstStyle>
          <a:p>
            <a:pPr marL="0" indent="0">
              <a:buNone/>
            </a:pPr>
            <a:r>
              <a:rPr lang="en-CA" dirty="0"/>
              <a:t>Accident visualization - Washington</a:t>
            </a:r>
          </a:p>
        </p:txBody>
      </p:sp>
      <p:sp>
        <p:nvSpPr>
          <p:cNvPr id="13" name="TextBox 12">
            <a:extLst>
              <a:ext uri="{FF2B5EF4-FFF2-40B4-BE49-F238E27FC236}">
                <a16:creationId xmlns:a16="http://schemas.microsoft.com/office/drawing/2014/main" id="{3F8DCEB8-8621-42F1-832E-89982647B97A}"/>
              </a:ext>
            </a:extLst>
          </p:cNvPr>
          <p:cNvSpPr txBox="1"/>
          <p:nvPr/>
        </p:nvSpPr>
        <p:spPr>
          <a:xfrm>
            <a:off x="143507" y="5949280"/>
            <a:ext cx="8856984" cy="506292"/>
          </a:xfrm>
          <a:prstGeom prst="rect">
            <a:avLst/>
          </a:prstGeom>
          <a:noFill/>
        </p:spPr>
        <p:txBody>
          <a:bodyPr wrap="square">
            <a:spAutoFit/>
          </a:bodyPr>
          <a:lstStyle/>
          <a:p>
            <a:pPr marL="365125" indent="-365125">
              <a:lnSpc>
                <a:spcPct val="150000"/>
              </a:lnSpc>
              <a:buFont typeface="Wingdings" panose="05000000000000000000" pitchFamily="2" charset="2"/>
              <a:buChar char="Ø"/>
            </a:pPr>
            <a:r>
              <a:rPr lang="en-CA" sz="2000" dirty="0">
                <a:solidFill>
                  <a:srgbClr val="0070C0"/>
                </a:solidFill>
                <a:latin typeface="+mj-lt"/>
                <a:ea typeface="Calibri" panose="020F0502020204030204" pitchFamily="34" charset="0"/>
              </a:rPr>
              <a:t>The built model could be used for real time accident prediction. </a:t>
            </a:r>
            <a:endParaRPr lang="en-CA" sz="2000" dirty="0">
              <a:solidFill>
                <a:srgbClr val="0070C0"/>
              </a:solidFill>
              <a:latin typeface="+mj-lt"/>
            </a:endParaRPr>
          </a:p>
        </p:txBody>
      </p:sp>
    </p:spTree>
    <p:custDataLst>
      <p:tags r:id="rId1"/>
    </p:custDataLst>
    <p:extLst>
      <p:ext uri="{BB962C8B-B14F-4D97-AF65-F5344CB8AC3E}">
        <p14:creationId xmlns:p14="http://schemas.microsoft.com/office/powerpoint/2010/main" val="102330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4000" dirty="0"/>
              <a:t>Data acquisition and cleaning</a:t>
            </a:r>
          </a:p>
        </p:txBody>
      </p:sp>
      <p:sp>
        <p:nvSpPr>
          <p:cNvPr id="4" name="TextBox 3">
            <a:extLst>
              <a:ext uri="{FF2B5EF4-FFF2-40B4-BE49-F238E27FC236}">
                <a16:creationId xmlns:a16="http://schemas.microsoft.com/office/drawing/2014/main" id="{A7A62957-4C4E-4645-B3AB-D8E4402E79FD}"/>
              </a:ext>
            </a:extLst>
          </p:cNvPr>
          <p:cNvSpPr txBox="1"/>
          <p:nvPr/>
        </p:nvSpPr>
        <p:spPr>
          <a:xfrm>
            <a:off x="434622" y="1749469"/>
            <a:ext cx="8457858" cy="3359061"/>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pPr algn="l"/>
            <a:r>
              <a:rPr lang="en-CA" sz="2400" dirty="0">
                <a:solidFill>
                  <a:srgbClr val="0070C0"/>
                </a:solidFill>
              </a:rPr>
              <a:t>The traffic collision dataset for 49 states of US was downloaded from Kaggle website (2016 to 2020)</a:t>
            </a:r>
            <a:r>
              <a:rPr lang="en-CA" sz="2400" baseline="30000" dirty="0">
                <a:solidFill>
                  <a:srgbClr val="0070C0"/>
                </a:solidFill>
              </a:rPr>
              <a:t>1</a:t>
            </a:r>
            <a:r>
              <a:rPr lang="en-CA" sz="2400" dirty="0">
                <a:solidFill>
                  <a:srgbClr val="0070C0"/>
                </a:solidFill>
              </a:rPr>
              <a:t>. </a:t>
            </a:r>
          </a:p>
          <a:p>
            <a:r>
              <a:rPr lang="en-CA" sz="2400" dirty="0">
                <a:solidFill>
                  <a:srgbClr val="0070C0"/>
                </a:solidFill>
              </a:rPr>
              <a:t>The raw dataset consists of 3513617 rows and 49 columns.</a:t>
            </a:r>
          </a:p>
          <a:p>
            <a:r>
              <a:rPr lang="en-CA" sz="2400" dirty="0">
                <a:solidFill>
                  <a:srgbClr val="0070C0"/>
                </a:solidFill>
              </a:rPr>
              <a:t>Data cleaning was performed.</a:t>
            </a:r>
          </a:p>
          <a:p>
            <a:r>
              <a:rPr lang="en-US" sz="2400" dirty="0">
                <a:solidFill>
                  <a:srgbClr val="0070C0"/>
                </a:solidFill>
              </a:rPr>
              <a:t>34 features were selected for the improved accuracy of the prediction.</a:t>
            </a:r>
            <a:endParaRPr lang="en-CA" sz="2400" dirty="0">
              <a:solidFill>
                <a:srgbClr val="0070C0"/>
              </a:solidFill>
            </a:endParaRPr>
          </a:p>
        </p:txBody>
      </p:sp>
      <p:sp>
        <p:nvSpPr>
          <p:cNvPr id="6" name="TextBox 5">
            <a:extLst>
              <a:ext uri="{FF2B5EF4-FFF2-40B4-BE49-F238E27FC236}">
                <a16:creationId xmlns:a16="http://schemas.microsoft.com/office/drawing/2014/main" id="{14E90FA5-4D7E-4FEB-B9ED-8DCB8EB9046A}"/>
              </a:ext>
            </a:extLst>
          </p:cNvPr>
          <p:cNvSpPr txBox="1"/>
          <p:nvPr/>
        </p:nvSpPr>
        <p:spPr>
          <a:xfrm>
            <a:off x="19323" y="6430190"/>
            <a:ext cx="7128792" cy="369332"/>
          </a:xfrm>
          <a:prstGeom prst="rect">
            <a:avLst/>
          </a:prstGeom>
          <a:noFill/>
        </p:spPr>
        <p:txBody>
          <a:bodyPr wrap="square">
            <a:spAutoFit/>
          </a:bodyPr>
          <a:lstStyle/>
          <a:p>
            <a:pPr algn="l"/>
            <a:r>
              <a:rPr lang="en-CA" dirty="0"/>
              <a:t>1. https://www.kaggle.com/sobhanmoosavi/us-accidents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4000" dirty="0"/>
              <a:t>Exploratory data analysis</a:t>
            </a:r>
          </a:p>
        </p:txBody>
      </p:sp>
      <p:pic>
        <p:nvPicPr>
          <p:cNvPr id="6" name="Picture 5">
            <a:extLst>
              <a:ext uri="{FF2B5EF4-FFF2-40B4-BE49-F238E27FC236}">
                <a16:creationId xmlns:a16="http://schemas.microsoft.com/office/drawing/2014/main" id="{3FC93CAA-EB95-4D9C-9789-C361685B65AB}"/>
              </a:ext>
            </a:extLst>
          </p:cNvPr>
          <p:cNvPicPr>
            <a:picLocks noChangeAspect="1"/>
          </p:cNvPicPr>
          <p:nvPr/>
        </p:nvPicPr>
        <p:blipFill>
          <a:blip r:embed="rId4"/>
          <a:stretch>
            <a:fillRect/>
          </a:stretch>
        </p:blipFill>
        <p:spPr>
          <a:xfrm>
            <a:off x="426028" y="1772816"/>
            <a:ext cx="3569908" cy="4249692"/>
          </a:xfrm>
          <a:prstGeom prst="rect">
            <a:avLst/>
          </a:prstGeom>
        </p:spPr>
      </p:pic>
      <p:pic>
        <p:nvPicPr>
          <p:cNvPr id="7" name="Picture 6">
            <a:extLst>
              <a:ext uri="{FF2B5EF4-FFF2-40B4-BE49-F238E27FC236}">
                <a16:creationId xmlns:a16="http://schemas.microsoft.com/office/drawing/2014/main" id="{4465C084-6BD6-4658-9801-9CF4C4E1FF29}"/>
              </a:ext>
            </a:extLst>
          </p:cNvPr>
          <p:cNvPicPr>
            <a:picLocks noChangeAspect="1"/>
          </p:cNvPicPr>
          <p:nvPr/>
        </p:nvPicPr>
        <p:blipFill>
          <a:blip r:embed="rId5"/>
          <a:stretch>
            <a:fillRect/>
          </a:stretch>
        </p:blipFill>
        <p:spPr>
          <a:xfrm>
            <a:off x="5269922" y="1759529"/>
            <a:ext cx="3448050" cy="4038600"/>
          </a:xfrm>
          <a:prstGeom prst="rect">
            <a:avLst/>
          </a:prstGeom>
        </p:spPr>
      </p:pic>
      <p:sp>
        <p:nvSpPr>
          <p:cNvPr id="10" name="TextBox 9">
            <a:extLst>
              <a:ext uri="{FF2B5EF4-FFF2-40B4-BE49-F238E27FC236}">
                <a16:creationId xmlns:a16="http://schemas.microsoft.com/office/drawing/2014/main" id="{94686BE0-6D64-4C8B-966F-EC04DD6E0C39}"/>
              </a:ext>
            </a:extLst>
          </p:cNvPr>
          <p:cNvSpPr txBox="1"/>
          <p:nvPr/>
        </p:nvSpPr>
        <p:spPr>
          <a:xfrm>
            <a:off x="258910" y="1183744"/>
            <a:ext cx="4176464" cy="589072"/>
          </a:xfrm>
          <a:prstGeom prst="rect">
            <a:avLst/>
          </a:prstGeom>
          <a:noFill/>
        </p:spPr>
        <p:txBody>
          <a:bodyPr wrap="square">
            <a:spAutoFit/>
          </a:bodyPr>
          <a:lstStyle>
            <a:defPPr>
              <a:defRPr lang="en-US"/>
            </a:defPPr>
            <a:lvl1pPr indent="0">
              <a:lnSpc>
                <a:spcPct val="150000"/>
              </a:lnSpc>
              <a:buFont typeface="Wingdings" panose="05000000000000000000" pitchFamily="2" charset="2"/>
              <a:buNone/>
              <a:defRPr sz="2400">
                <a:latin typeface="+mj-lt"/>
                <a:ea typeface="Calibri" panose="020F0502020204030204" pitchFamily="34" charset="0"/>
              </a:defRPr>
            </a:lvl1pPr>
          </a:lstStyle>
          <a:p>
            <a:r>
              <a:rPr lang="en-CA" dirty="0"/>
              <a:t>Number of collisions per month </a:t>
            </a:r>
          </a:p>
        </p:txBody>
      </p:sp>
      <p:sp>
        <p:nvSpPr>
          <p:cNvPr id="12" name="TextBox 11">
            <a:extLst>
              <a:ext uri="{FF2B5EF4-FFF2-40B4-BE49-F238E27FC236}">
                <a16:creationId xmlns:a16="http://schemas.microsoft.com/office/drawing/2014/main" id="{1AD79587-A9F8-443F-A3D2-30F112D07B69}"/>
              </a:ext>
            </a:extLst>
          </p:cNvPr>
          <p:cNvSpPr txBox="1"/>
          <p:nvPr/>
        </p:nvSpPr>
        <p:spPr>
          <a:xfrm>
            <a:off x="5364088" y="1183744"/>
            <a:ext cx="3058380" cy="589072"/>
          </a:xfrm>
          <a:prstGeom prst="rect">
            <a:avLst/>
          </a:prstGeom>
          <a:noFill/>
        </p:spPr>
        <p:txBody>
          <a:bodyPr wrap="square">
            <a:spAutoFit/>
          </a:bodyPr>
          <a:lstStyle>
            <a:defPPr>
              <a:defRPr lang="en-US"/>
            </a:defPPr>
            <a:lvl1pPr indent="0">
              <a:lnSpc>
                <a:spcPct val="150000"/>
              </a:lnSpc>
              <a:buFont typeface="Wingdings" panose="05000000000000000000" pitchFamily="2" charset="2"/>
              <a:buNone/>
              <a:defRPr sz="2400">
                <a:latin typeface="+mj-lt"/>
                <a:ea typeface="Calibri" panose="020F0502020204030204" pitchFamily="34" charset="0"/>
              </a:defRPr>
            </a:lvl1pPr>
          </a:lstStyle>
          <a:p>
            <a:r>
              <a:rPr lang="en-CA" dirty="0"/>
              <a:t>Severity of an accident</a:t>
            </a:r>
          </a:p>
        </p:txBody>
      </p:sp>
      <p:sp>
        <p:nvSpPr>
          <p:cNvPr id="14" name="TextBox 13">
            <a:extLst>
              <a:ext uri="{FF2B5EF4-FFF2-40B4-BE49-F238E27FC236}">
                <a16:creationId xmlns:a16="http://schemas.microsoft.com/office/drawing/2014/main" id="{5E18D67A-6DD6-4379-8B7B-6A405EDAA188}"/>
              </a:ext>
            </a:extLst>
          </p:cNvPr>
          <p:cNvSpPr txBox="1"/>
          <p:nvPr/>
        </p:nvSpPr>
        <p:spPr>
          <a:xfrm>
            <a:off x="458678" y="6092665"/>
            <a:ext cx="8621417" cy="589072"/>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pPr algn="l"/>
            <a:r>
              <a:rPr lang="en-CA" sz="2400" dirty="0">
                <a:solidFill>
                  <a:srgbClr val="0070C0"/>
                </a:solidFill>
              </a:rPr>
              <a:t>M</a:t>
            </a:r>
            <a:r>
              <a:rPr lang="en-US" sz="2400" dirty="0" err="1">
                <a:solidFill>
                  <a:srgbClr val="0070C0"/>
                </a:solidFill>
              </a:rPr>
              <a:t>ost</a:t>
            </a:r>
            <a:r>
              <a:rPr lang="en-US" sz="2400" dirty="0">
                <a:solidFill>
                  <a:srgbClr val="0070C0"/>
                </a:solidFill>
              </a:rPr>
              <a:t> of the accidents are in the severity level 2.</a:t>
            </a:r>
            <a:endParaRPr lang="en-CA" sz="2400" dirty="0">
              <a:solidFill>
                <a:srgbClr val="0070C0"/>
              </a:solidFill>
            </a:endParaRPr>
          </a:p>
        </p:txBody>
      </p:sp>
    </p:spTree>
    <p:custDataLst>
      <p:tags r:id="rId1"/>
    </p:custDataLst>
    <p:extLst>
      <p:ext uri="{BB962C8B-B14F-4D97-AF65-F5344CB8AC3E}">
        <p14:creationId xmlns:p14="http://schemas.microsoft.com/office/powerpoint/2010/main" val="393182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4000" dirty="0"/>
              <a:t>Exploratory data analysis</a:t>
            </a:r>
          </a:p>
        </p:txBody>
      </p:sp>
      <p:pic>
        <p:nvPicPr>
          <p:cNvPr id="4" name="Picture 3">
            <a:extLst>
              <a:ext uri="{FF2B5EF4-FFF2-40B4-BE49-F238E27FC236}">
                <a16:creationId xmlns:a16="http://schemas.microsoft.com/office/drawing/2014/main" id="{FE8DE0C2-6A83-4CE9-BA71-5CE1204E5A75}"/>
              </a:ext>
            </a:extLst>
          </p:cNvPr>
          <p:cNvPicPr>
            <a:picLocks noChangeAspect="1"/>
          </p:cNvPicPr>
          <p:nvPr/>
        </p:nvPicPr>
        <p:blipFill>
          <a:blip r:embed="rId4"/>
          <a:stretch>
            <a:fillRect/>
          </a:stretch>
        </p:blipFill>
        <p:spPr>
          <a:xfrm>
            <a:off x="3871197" y="1414110"/>
            <a:ext cx="5272585" cy="2895010"/>
          </a:xfrm>
          <a:prstGeom prst="rect">
            <a:avLst/>
          </a:prstGeom>
        </p:spPr>
      </p:pic>
      <p:pic>
        <p:nvPicPr>
          <p:cNvPr id="10" name="Picture 9">
            <a:extLst>
              <a:ext uri="{FF2B5EF4-FFF2-40B4-BE49-F238E27FC236}">
                <a16:creationId xmlns:a16="http://schemas.microsoft.com/office/drawing/2014/main" id="{84F80501-E0AB-4104-A129-67C2391005EF}"/>
              </a:ext>
            </a:extLst>
          </p:cNvPr>
          <p:cNvPicPr>
            <a:picLocks noChangeAspect="1"/>
          </p:cNvPicPr>
          <p:nvPr/>
        </p:nvPicPr>
        <p:blipFill>
          <a:blip r:embed="rId5"/>
          <a:stretch>
            <a:fillRect/>
          </a:stretch>
        </p:blipFill>
        <p:spPr>
          <a:xfrm>
            <a:off x="881844" y="4320874"/>
            <a:ext cx="7380312" cy="2429544"/>
          </a:xfrm>
          <a:prstGeom prst="rect">
            <a:avLst/>
          </a:prstGeom>
        </p:spPr>
      </p:pic>
      <p:sp>
        <p:nvSpPr>
          <p:cNvPr id="14" name="TextBox 13">
            <a:extLst>
              <a:ext uri="{FF2B5EF4-FFF2-40B4-BE49-F238E27FC236}">
                <a16:creationId xmlns:a16="http://schemas.microsoft.com/office/drawing/2014/main" id="{F35535A0-3C67-4E4D-9A8C-171B9638B5D6}"/>
              </a:ext>
            </a:extLst>
          </p:cNvPr>
          <p:cNvSpPr txBox="1"/>
          <p:nvPr/>
        </p:nvSpPr>
        <p:spPr>
          <a:xfrm>
            <a:off x="136928" y="1428313"/>
            <a:ext cx="3491880" cy="2352952"/>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A higher rate of accidents observed during daytime.</a:t>
            </a:r>
          </a:p>
          <a:p>
            <a:r>
              <a:rPr lang="en-US" dirty="0">
                <a:solidFill>
                  <a:srgbClr val="0070C0"/>
                </a:solidFill>
              </a:rPr>
              <a:t> More accidents are reported during weekdays than weekends.</a:t>
            </a:r>
            <a:endParaRPr lang="en-CA" dirty="0">
              <a:solidFill>
                <a:srgbClr val="0070C0"/>
              </a:solidFill>
            </a:endParaRPr>
          </a:p>
        </p:txBody>
      </p:sp>
      <p:sp>
        <p:nvSpPr>
          <p:cNvPr id="16" name="TextBox 15">
            <a:extLst>
              <a:ext uri="{FF2B5EF4-FFF2-40B4-BE49-F238E27FC236}">
                <a16:creationId xmlns:a16="http://schemas.microsoft.com/office/drawing/2014/main" id="{34AD7497-3C72-4610-A682-2643D6E4C2D2}"/>
              </a:ext>
            </a:extLst>
          </p:cNvPr>
          <p:cNvSpPr txBox="1"/>
          <p:nvPr/>
        </p:nvSpPr>
        <p:spPr>
          <a:xfrm>
            <a:off x="4355976" y="1091666"/>
            <a:ext cx="4543741" cy="461665"/>
          </a:xfrm>
          <a:prstGeom prst="rect">
            <a:avLst/>
          </a:prstGeom>
          <a:noFill/>
        </p:spPr>
        <p:txBody>
          <a:bodyPr wrap="square">
            <a:spAutoFit/>
          </a:bodyPr>
          <a:lstStyle/>
          <a:p>
            <a:r>
              <a:rPr lang="en-CA" sz="2400" dirty="0">
                <a:solidFill>
                  <a:srgbClr val="1F1F1F"/>
                </a:solidFill>
                <a:latin typeface="+mj-lt"/>
                <a:ea typeface="Times New Roman" panose="02020603050405020304" pitchFamily="18" charset="0"/>
              </a:rPr>
              <a:t>D</a:t>
            </a:r>
            <a:r>
              <a:rPr lang="en-CA" sz="2400" dirty="0">
                <a:solidFill>
                  <a:srgbClr val="1F1F1F"/>
                </a:solidFill>
                <a:effectLst/>
                <a:latin typeface="+mj-lt"/>
                <a:ea typeface="Times New Roman" panose="02020603050405020304" pitchFamily="18" charset="0"/>
              </a:rPr>
              <a:t>ay vs. night and days of a week</a:t>
            </a:r>
            <a:endParaRPr lang="en-CA" sz="2400" dirty="0">
              <a:latin typeface="+mj-lt"/>
            </a:endParaRPr>
          </a:p>
        </p:txBody>
      </p:sp>
    </p:spTree>
    <p:custDataLst>
      <p:tags r:id="rId1"/>
    </p:custDataLst>
    <p:extLst>
      <p:ext uri="{BB962C8B-B14F-4D97-AF65-F5344CB8AC3E}">
        <p14:creationId xmlns:p14="http://schemas.microsoft.com/office/powerpoint/2010/main" val="198957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8">
            <a:extLst>
              <a:ext uri="{FF2B5EF4-FFF2-40B4-BE49-F238E27FC236}">
                <a16:creationId xmlns:a16="http://schemas.microsoft.com/office/drawing/2014/main" id="{109FFE00-6D2E-4A9A-B68E-6F98AC5A7DA9}"/>
              </a:ext>
            </a:extLst>
          </p:cNvPr>
          <p:cNvSpPr>
            <a:spLocks noGrp="1"/>
          </p:cNvSpPr>
          <p:nvPr>
            <p:ph type="title"/>
          </p:nvPr>
        </p:nvSpPr>
        <p:spPr>
          <a:xfrm>
            <a:off x="434622" y="76200"/>
            <a:ext cx="6651978" cy="734291"/>
          </a:xfrm>
        </p:spPr>
        <p:txBody>
          <a:bodyPr anchor="b">
            <a:normAutofit/>
          </a:bodyPr>
          <a:lstStyle/>
          <a:p>
            <a:pPr lvl="0">
              <a:spcBef>
                <a:spcPts val="0"/>
              </a:spcBef>
            </a:pPr>
            <a:r>
              <a:rPr lang="en-US" sz="4000" dirty="0"/>
              <a:t>Exploratory data analysis</a:t>
            </a:r>
          </a:p>
        </p:txBody>
      </p:sp>
      <p:pic>
        <p:nvPicPr>
          <p:cNvPr id="24" name="Picture 23">
            <a:extLst>
              <a:ext uri="{FF2B5EF4-FFF2-40B4-BE49-F238E27FC236}">
                <a16:creationId xmlns:a16="http://schemas.microsoft.com/office/drawing/2014/main" id="{C9B4D031-F705-48CE-B52E-121DE4269EB0}"/>
              </a:ext>
            </a:extLst>
          </p:cNvPr>
          <p:cNvPicPr>
            <a:picLocks noChangeAspect="1"/>
          </p:cNvPicPr>
          <p:nvPr/>
        </p:nvPicPr>
        <p:blipFill>
          <a:blip r:embed="rId2"/>
          <a:stretch>
            <a:fillRect/>
          </a:stretch>
        </p:blipFill>
        <p:spPr>
          <a:xfrm>
            <a:off x="262972" y="1631497"/>
            <a:ext cx="8401016" cy="4041998"/>
          </a:xfrm>
          <a:prstGeom prst="rect">
            <a:avLst/>
          </a:prstGeom>
        </p:spPr>
      </p:pic>
      <p:sp>
        <p:nvSpPr>
          <p:cNvPr id="26" name="TextBox 25">
            <a:extLst>
              <a:ext uri="{FF2B5EF4-FFF2-40B4-BE49-F238E27FC236}">
                <a16:creationId xmlns:a16="http://schemas.microsoft.com/office/drawing/2014/main" id="{1E28F3E3-A9F4-4EE8-A14E-E071F0D3DB52}"/>
              </a:ext>
            </a:extLst>
          </p:cNvPr>
          <p:cNvSpPr txBox="1"/>
          <p:nvPr/>
        </p:nvSpPr>
        <p:spPr>
          <a:xfrm>
            <a:off x="2286000" y="1134485"/>
            <a:ext cx="4572000" cy="461665"/>
          </a:xfrm>
          <a:prstGeom prst="rect">
            <a:avLst/>
          </a:prstGeom>
          <a:noFill/>
        </p:spPr>
        <p:txBody>
          <a:bodyPr wrap="square">
            <a:spAutoFit/>
          </a:bodyPr>
          <a:lstStyle>
            <a:defPPr>
              <a:defRPr lang="en-US"/>
            </a:defPPr>
            <a:lvl1pPr>
              <a:defRPr sz="2400">
                <a:solidFill>
                  <a:srgbClr val="1F1F1F"/>
                </a:solidFill>
                <a:latin typeface="+mj-lt"/>
                <a:ea typeface="Times New Roman" panose="02020603050405020304" pitchFamily="18" charset="0"/>
              </a:defRPr>
            </a:lvl1pPr>
          </a:lstStyle>
          <a:p>
            <a:r>
              <a:rPr lang="en-CA" dirty="0"/>
              <a:t>Hourly distribution of accidents </a:t>
            </a:r>
          </a:p>
        </p:txBody>
      </p:sp>
      <p:sp>
        <p:nvSpPr>
          <p:cNvPr id="28" name="TextBox 27">
            <a:extLst>
              <a:ext uri="{FF2B5EF4-FFF2-40B4-BE49-F238E27FC236}">
                <a16:creationId xmlns:a16="http://schemas.microsoft.com/office/drawing/2014/main" id="{B72AAD3B-4CA7-420A-A4E2-EACE876EE984}"/>
              </a:ext>
            </a:extLst>
          </p:cNvPr>
          <p:cNvSpPr txBox="1"/>
          <p:nvPr/>
        </p:nvSpPr>
        <p:spPr>
          <a:xfrm>
            <a:off x="434622" y="5695021"/>
            <a:ext cx="8709378" cy="967957"/>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It is not recommended to travel around 7-8 am and 4-5pm on weekdays.</a:t>
            </a:r>
          </a:p>
          <a:p>
            <a:r>
              <a:rPr lang="en-US" dirty="0">
                <a:solidFill>
                  <a:srgbClr val="0070C0"/>
                </a:solidFill>
              </a:rPr>
              <a:t>Similarly, early afternoon is not recommended for weekends.</a:t>
            </a:r>
            <a:endParaRPr lang="en-CA" dirty="0">
              <a:solidFill>
                <a:srgbClr val="0070C0"/>
              </a:solidFill>
            </a:endParaRPr>
          </a:p>
        </p:txBody>
      </p:sp>
    </p:spTree>
    <p:extLst>
      <p:ext uri="{BB962C8B-B14F-4D97-AF65-F5344CB8AC3E}">
        <p14:creationId xmlns:p14="http://schemas.microsoft.com/office/powerpoint/2010/main" val="189915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a:extLst>
              <a:ext uri="{FF2B5EF4-FFF2-40B4-BE49-F238E27FC236}">
                <a16:creationId xmlns:a16="http://schemas.microsoft.com/office/drawing/2014/main" id="{F09616F8-C061-4068-B8A1-37785A2419E6}"/>
              </a:ext>
            </a:extLst>
          </p:cNvPr>
          <p:cNvSpPr>
            <a:spLocks noGrp="1"/>
          </p:cNvSpPr>
          <p:nvPr>
            <p:ph type="title"/>
          </p:nvPr>
        </p:nvSpPr>
        <p:spPr>
          <a:xfrm>
            <a:off x="381000" y="0"/>
            <a:ext cx="7067550" cy="838200"/>
          </a:xfrm>
        </p:spPr>
        <p:txBody>
          <a:bodyPr anchor="b">
            <a:normAutofit/>
          </a:bodyPr>
          <a:lstStyle/>
          <a:p>
            <a:pPr lvl="0">
              <a:spcBef>
                <a:spcPts val="0"/>
              </a:spcBef>
            </a:pPr>
            <a:r>
              <a:rPr lang="en-US" sz="4000" dirty="0"/>
              <a:t>Exploratory data analysis</a:t>
            </a:r>
          </a:p>
        </p:txBody>
      </p:sp>
      <p:grpSp>
        <p:nvGrpSpPr>
          <p:cNvPr id="13" name="Group 12">
            <a:extLst>
              <a:ext uri="{FF2B5EF4-FFF2-40B4-BE49-F238E27FC236}">
                <a16:creationId xmlns:a16="http://schemas.microsoft.com/office/drawing/2014/main" id="{8A92FBBC-74AF-47AF-B7C9-4A049E396FCD}"/>
              </a:ext>
            </a:extLst>
          </p:cNvPr>
          <p:cNvGrpSpPr/>
          <p:nvPr/>
        </p:nvGrpSpPr>
        <p:grpSpPr>
          <a:xfrm>
            <a:off x="107504" y="937035"/>
            <a:ext cx="6037705" cy="3055239"/>
            <a:chOff x="1193527" y="937035"/>
            <a:chExt cx="6037705" cy="3055239"/>
          </a:xfrm>
        </p:grpSpPr>
        <p:pic>
          <p:nvPicPr>
            <p:cNvPr id="1026" name="Picture 2">
              <a:extLst>
                <a:ext uri="{FF2B5EF4-FFF2-40B4-BE49-F238E27FC236}">
                  <a16:creationId xmlns:a16="http://schemas.microsoft.com/office/drawing/2014/main" id="{5C947979-07E9-4FAE-9B63-0EC6CE4705E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88024" y="1114718"/>
              <a:ext cx="2443208" cy="2877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7658F19-04B0-4184-9BB5-3DC2486329A3}"/>
                </a:ext>
              </a:extLst>
            </p:cNvPr>
            <p:cNvPicPr>
              <a:picLocks noChangeAspect="1"/>
            </p:cNvPicPr>
            <p:nvPr/>
          </p:nvPicPr>
          <p:blipFill>
            <a:blip r:embed="rId3"/>
            <a:stretch>
              <a:fillRect/>
            </a:stretch>
          </p:blipFill>
          <p:spPr>
            <a:xfrm>
              <a:off x="1193527" y="1398700"/>
              <a:ext cx="3442599" cy="2309592"/>
            </a:xfrm>
            <a:prstGeom prst="rect">
              <a:avLst/>
            </a:prstGeom>
          </p:spPr>
        </p:pic>
        <p:sp>
          <p:nvSpPr>
            <p:cNvPr id="9" name="TextBox 8">
              <a:extLst>
                <a:ext uri="{FF2B5EF4-FFF2-40B4-BE49-F238E27FC236}">
                  <a16:creationId xmlns:a16="http://schemas.microsoft.com/office/drawing/2014/main" id="{EA855675-30DA-4A3E-BF2D-79E289EE54AF}"/>
                </a:ext>
              </a:extLst>
            </p:cNvPr>
            <p:cNvSpPr txBox="1"/>
            <p:nvPr/>
          </p:nvSpPr>
          <p:spPr>
            <a:xfrm>
              <a:off x="2044483" y="937035"/>
              <a:ext cx="4543741" cy="461665"/>
            </a:xfrm>
            <a:prstGeom prst="rect">
              <a:avLst/>
            </a:prstGeom>
            <a:noFill/>
          </p:spPr>
          <p:txBody>
            <a:bodyPr wrap="square">
              <a:spAutoFit/>
            </a:bodyPr>
            <a:lstStyle/>
            <a:p>
              <a:pPr algn="ctr"/>
              <a:r>
                <a:rPr lang="en-CA" sz="2400" dirty="0">
                  <a:solidFill>
                    <a:srgbClr val="1F1F1F"/>
                  </a:solidFill>
                  <a:latin typeface="+mj-lt"/>
                  <a:ea typeface="Times New Roman" panose="02020603050405020304" pitchFamily="18" charset="0"/>
                </a:rPr>
                <a:t>Collisions by county</a:t>
              </a:r>
              <a:endParaRPr lang="en-CA" sz="2400" dirty="0">
                <a:latin typeface="+mj-lt"/>
              </a:endParaRPr>
            </a:p>
          </p:txBody>
        </p:sp>
      </p:grpSp>
      <p:grpSp>
        <p:nvGrpSpPr>
          <p:cNvPr id="16" name="Group 15">
            <a:extLst>
              <a:ext uri="{FF2B5EF4-FFF2-40B4-BE49-F238E27FC236}">
                <a16:creationId xmlns:a16="http://schemas.microsoft.com/office/drawing/2014/main" id="{1C328BA6-4593-47EE-B5EC-838711D1BF3E}"/>
              </a:ext>
            </a:extLst>
          </p:cNvPr>
          <p:cNvGrpSpPr/>
          <p:nvPr/>
        </p:nvGrpSpPr>
        <p:grpSpPr>
          <a:xfrm>
            <a:off x="107504" y="3933056"/>
            <a:ext cx="6633365" cy="2925776"/>
            <a:chOff x="1193527" y="3834199"/>
            <a:chExt cx="6633365" cy="2925776"/>
          </a:xfrm>
        </p:grpSpPr>
        <p:pic>
          <p:nvPicPr>
            <p:cNvPr id="5" name="Picture 4">
              <a:extLst>
                <a:ext uri="{FF2B5EF4-FFF2-40B4-BE49-F238E27FC236}">
                  <a16:creationId xmlns:a16="http://schemas.microsoft.com/office/drawing/2014/main" id="{6E0E66EA-261A-4F4E-A700-A0638A188917}"/>
                </a:ext>
              </a:extLst>
            </p:cNvPr>
            <p:cNvPicPr>
              <a:picLocks noChangeAspect="1"/>
            </p:cNvPicPr>
            <p:nvPr/>
          </p:nvPicPr>
          <p:blipFill>
            <a:blip r:embed="rId4"/>
            <a:stretch>
              <a:fillRect/>
            </a:stretch>
          </p:blipFill>
          <p:spPr>
            <a:xfrm>
              <a:off x="4767060" y="4060972"/>
              <a:ext cx="3059832" cy="2699003"/>
            </a:xfrm>
            <a:prstGeom prst="rect">
              <a:avLst/>
            </a:prstGeom>
          </p:spPr>
        </p:pic>
        <p:pic>
          <p:nvPicPr>
            <p:cNvPr id="7" name="Picture 6">
              <a:extLst>
                <a:ext uri="{FF2B5EF4-FFF2-40B4-BE49-F238E27FC236}">
                  <a16:creationId xmlns:a16="http://schemas.microsoft.com/office/drawing/2014/main" id="{AEC68CFD-78F0-4430-BB5E-09F57E193526}"/>
                </a:ext>
              </a:extLst>
            </p:cNvPr>
            <p:cNvPicPr>
              <a:picLocks noChangeAspect="1"/>
            </p:cNvPicPr>
            <p:nvPr/>
          </p:nvPicPr>
          <p:blipFill>
            <a:blip r:embed="rId5"/>
            <a:stretch>
              <a:fillRect/>
            </a:stretch>
          </p:blipFill>
          <p:spPr>
            <a:xfrm>
              <a:off x="1193527" y="4287760"/>
              <a:ext cx="3442599" cy="2309592"/>
            </a:xfrm>
            <a:prstGeom prst="rect">
              <a:avLst/>
            </a:prstGeom>
          </p:spPr>
        </p:pic>
        <p:sp>
          <p:nvSpPr>
            <p:cNvPr id="14" name="TextBox 13">
              <a:extLst>
                <a:ext uri="{FF2B5EF4-FFF2-40B4-BE49-F238E27FC236}">
                  <a16:creationId xmlns:a16="http://schemas.microsoft.com/office/drawing/2014/main" id="{FDEF5E4E-FD44-4AAF-A75B-2A3A0AA4C378}"/>
                </a:ext>
              </a:extLst>
            </p:cNvPr>
            <p:cNvSpPr txBox="1"/>
            <p:nvPr/>
          </p:nvSpPr>
          <p:spPr>
            <a:xfrm>
              <a:off x="2188499" y="3834199"/>
              <a:ext cx="4543741" cy="461665"/>
            </a:xfrm>
            <a:prstGeom prst="rect">
              <a:avLst/>
            </a:prstGeom>
            <a:noFill/>
          </p:spPr>
          <p:txBody>
            <a:bodyPr wrap="square">
              <a:spAutoFit/>
            </a:bodyPr>
            <a:lstStyle/>
            <a:p>
              <a:pPr algn="ctr"/>
              <a:r>
                <a:rPr lang="en-CA" sz="2400" dirty="0">
                  <a:solidFill>
                    <a:srgbClr val="1F1F1F"/>
                  </a:solidFill>
                  <a:latin typeface="+mj-lt"/>
                  <a:ea typeface="Times New Roman" panose="02020603050405020304" pitchFamily="18" charset="0"/>
                </a:rPr>
                <a:t>Collisions by city</a:t>
              </a:r>
              <a:endParaRPr lang="en-CA" sz="2400" dirty="0">
                <a:latin typeface="+mj-lt"/>
              </a:endParaRPr>
            </a:p>
          </p:txBody>
        </p:sp>
      </p:grpSp>
      <p:sp>
        <p:nvSpPr>
          <p:cNvPr id="19" name="TextBox 18">
            <a:extLst>
              <a:ext uri="{FF2B5EF4-FFF2-40B4-BE49-F238E27FC236}">
                <a16:creationId xmlns:a16="http://schemas.microsoft.com/office/drawing/2014/main" id="{51505B16-BF87-4A8E-909B-63536F1838B4}"/>
              </a:ext>
            </a:extLst>
          </p:cNvPr>
          <p:cNvSpPr txBox="1"/>
          <p:nvPr/>
        </p:nvSpPr>
        <p:spPr>
          <a:xfrm>
            <a:off x="2286000" y="2970852"/>
            <a:ext cx="4572000" cy="369332"/>
          </a:xfrm>
          <a:prstGeom prst="rect">
            <a:avLst/>
          </a:prstGeom>
          <a:noFill/>
        </p:spPr>
        <p:txBody>
          <a:bodyPr wrap="square">
            <a:spAutoFit/>
          </a:bodyPr>
          <a:lstStyle/>
          <a:p>
            <a:endParaRPr lang="en-CA" dirty="0"/>
          </a:p>
        </p:txBody>
      </p:sp>
      <p:sp>
        <p:nvSpPr>
          <p:cNvPr id="18" name="TextBox 17">
            <a:extLst>
              <a:ext uri="{FF2B5EF4-FFF2-40B4-BE49-F238E27FC236}">
                <a16:creationId xmlns:a16="http://schemas.microsoft.com/office/drawing/2014/main" id="{E996BC7C-A1B4-4F0B-AAED-EBEB4FF8E156}"/>
              </a:ext>
            </a:extLst>
          </p:cNvPr>
          <p:cNvSpPr txBox="1"/>
          <p:nvPr/>
        </p:nvSpPr>
        <p:spPr>
          <a:xfrm>
            <a:off x="5944681" y="1580104"/>
            <a:ext cx="3059832" cy="1891287"/>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Highest number of traffic collisions are reported from King county.</a:t>
            </a:r>
          </a:p>
        </p:txBody>
      </p:sp>
      <p:sp>
        <p:nvSpPr>
          <p:cNvPr id="21" name="TextBox 20">
            <a:extLst>
              <a:ext uri="{FF2B5EF4-FFF2-40B4-BE49-F238E27FC236}">
                <a16:creationId xmlns:a16="http://schemas.microsoft.com/office/drawing/2014/main" id="{3D402EEE-4FD7-452A-B8B3-BD7C4F25F58D}"/>
              </a:ext>
            </a:extLst>
          </p:cNvPr>
          <p:cNvSpPr txBox="1"/>
          <p:nvPr/>
        </p:nvSpPr>
        <p:spPr>
          <a:xfrm>
            <a:off x="6268791" y="4711925"/>
            <a:ext cx="2735722" cy="1429622"/>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Seattle is far ahead compared to other cities. </a:t>
            </a:r>
          </a:p>
        </p:txBody>
      </p:sp>
    </p:spTree>
    <p:extLst>
      <p:ext uri="{BB962C8B-B14F-4D97-AF65-F5344CB8AC3E}">
        <p14:creationId xmlns:p14="http://schemas.microsoft.com/office/powerpoint/2010/main" val="21855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F2899D-7947-4E63-A581-B6D6AE74FA8F}"/>
              </a:ext>
            </a:extLst>
          </p:cNvPr>
          <p:cNvGrpSpPr/>
          <p:nvPr/>
        </p:nvGrpSpPr>
        <p:grpSpPr>
          <a:xfrm>
            <a:off x="899592" y="1196752"/>
            <a:ext cx="7200800" cy="3872296"/>
            <a:chOff x="1475656" y="1236736"/>
            <a:chExt cx="7200800" cy="3872296"/>
          </a:xfrm>
        </p:grpSpPr>
        <p:pic>
          <p:nvPicPr>
            <p:cNvPr id="2050" name="Picture 2">
              <a:extLst>
                <a:ext uri="{FF2B5EF4-FFF2-40B4-BE49-F238E27FC236}">
                  <a16:creationId xmlns:a16="http://schemas.microsoft.com/office/drawing/2014/main" id="{B6047C59-95C4-4B08-BEFE-0D33CA91BCA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75656" y="1806431"/>
              <a:ext cx="4390481" cy="32451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9A83D59-AC7C-4D0A-B641-D37B0916FE4D}"/>
                </a:ext>
              </a:extLst>
            </p:cNvPr>
            <p:cNvPicPr>
              <a:picLocks noChangeAspect="1"/>
            </p:cNvPicPr>
            <p:nvPr/>
          </p:nvPicPr>
          <p:blipFill>
            <a:blip r:embed="rId3"/>
            <a:stretch>
              <a:fillRect/>
            </a:stretch>
          </p:blipFill>
          <p:spPr>
            <a:xfrm>
              <a:off x="5387708" y="1714876"/>
              <a:ext cx="3288748" cy="3394156"/>
            </a:xfrm>
            <a:prstGeom prst="rect">
              <a:avLst/>
            </a:prstGeom>
          </p:spPr>
        </p:pic>
        <p:sp>
          <p:nvSpPr>
            <p:cNvPr id="11" name="TextBox 10">
              <a:extLst>
                <a:ext uri="{FF2B5EF4-FFF2-40B4-BE49-F238E27FC236}">
                  <a16:creationId xmlns:a16="http://schemas.microsoft.com/office/drawing/2014/main" id="{F043787C-8004-4277-8458-3EC8F6EA4C70}"/>
                </a:ext>
              </a:extLst>
            </p:cNvPr>
            <p:cNvSpPr txBox="1"/>
            <p:nvPr/>
          </p:nvSpPr>
          <p:spPr>
            <a:xfrm>
              <a:off x="1917038" y="1236736"/>
              <a:ext cx="6543394" cy="461665"/>
            </a:xfrm>
            <a:prstGeom prst="rect">
              <a:avLst/>
            </a:prstGeom>
            <a:noFill/>
          </p:spPr>
          <p:txBody>
            <a:bodyPr wrap="square">
              <a:spAutoFit/>
            </a:bodyPr>
            <a:lstStyle>
              <a:defPPr>
                <a:defRPr lang="en-US"/>
              </a:defPPr>
              <a:lvl1pPr algn="ctr">
                <a:defRPr sz="2400">
                  <a:solidFill>
                    <a:srgbClr val="1F1F1F"/>
                  </a:solidFill>
                  <a:latin typeface="+mj-lt"/>
                  <a:ea typeface="Times New Roman" panose="02020603050405020304" pitchFamily="18" charset="0"/>
                </a:defRPr>
              </a:lvl1pPr>
            </a:lstStyle>
            <a:p>
              <a:r>
                <a:rPr lang="en-CA" dirty="0"/>
                <a:t>Percentage distribution by street side and location </a:t>
              </a:r>
            </a:p>
          </p:txBody>
        </p:sp>
      </p:grpSp>
      <p:sp>
        <p:nvSpPr>
          <p:cNvPr id="13" name="Title 8">
            <a:extLst>
              <a:ext uri="{FF2B5EF4-FFF2-40B4-BE49-F238E27FC236}">
                <a16:creationId xmlns:a16="http://schemas.microsoft.com/office/drawing/2014/main" id="{9FD8DC4C-2E40-4ED6-A92D-FEA851019AA2}"/>
              </a:ext>
            </a:extLst>
          </p:cNvPr>
          <p:cNvSpPr>
            <a:spLocks noGrp="1"/>
          </p:cNvSpPr>
          <p:nvPr>
            <p:ph type="title"/>
          </p:nvPr>
        </p:nvSpPr>
        <p:spPr>
          <a:xfrm>
            <a:off x="381000" y="0"/>
            <a:ext cx="7067550" cy="838200"/>
          </a:xfrm>
        </p:spPr>
        <p:txBody>
          <a:bodyPr anchor="b">
            <a:normAutofit/>
          </a:bodyPr>
          <a:lstStyle/>
          <a:p>
            <a:pPr lvl="0">
              <a:spcBef>
                <a:spcPts val="0"/>
              </a:spcBef>
            </a:pPr>
            <a:r>
              <a:rPr lang="en-US" sz="4000" dirty="0"/>
              <a:t>Exploratory data analysis</a:t>
            </a:r>
          </a:p>
        </p:txBody>
      </p:sp>
      <p:sp>
        <p:nvSpPr>
          <p:cNvPr id="10" name="TextBox 9">
            <a:extLst>
              <a:ext uri="{FF2B5EF4-FFF2-40B4-BE49-F238E27FC236}">
                <a16:creationId xmlns:a16="http://schemas.microsoft.com/office/drawing/2014/main" id="{584A415D-5671-4E6D-BC48-9FD97DE832E9}"/>
              </a:ext>
            </a:extLst>
          </p:cNvPr>
          <p:cNvSpPr txBox="1"/>
          <p:nvPr/>
        </p:nvSpPr>
        <p:spPr>
          <a:xfrm>
            <a:off x="381000" y="5282484"/>
            <a:ext cx="8655496" cy="967957"/>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Majority of the accidents occurred at the right side of the street. </a:t>
            </a:r>
          </a:p>
          <a:p>
            <a:r>
              <a:rPr lang="en-US" dirty="0">
                <a:solidFill>
                  <a:srgbClr val="0070C0"/>
                </a:solidFill>
              </a:rPr>
              <a:t>30% of accidents are occurring at traffic signal, followed by crossing (25%).</a:t>
            </a:r>
            <a:endParaRPr lang="en-CA" dirty="0">
              <a:solidFill>
                <a:srgbClr val="0070C0"/>
              </a:solidFill>
            </a:endParaRPr>
          </a:p>
        </p:txBody>
      </p:sp>
    </p:spTree>
    <p:extLst>
      <p:ext uri="{BB962C8B-B14F-4D97-AF65-F5344CB8AC3E}">
        <p14:creationId xmlns:p14="http://schemas.microsoft.com/office/powerpoint/2010/main" val="177396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C42EBF0E-66E0-4209-B879-CC74CD5C80D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9387" y="1696324"/>
            <a:ext cx="4322613" cy="3187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528F7DA-2025-4329-9405-0156B587FAD2}"/>
              </a:ext>
            </a:extLst>
          </p:cNvPr>
          <p:cNvPicPr>
            <a:picLocks noChangeAspect="1"/>
          </p:cNvPicPr>
          <p:nvPr/>
        </p:nvPicPr>
        <p:blipFill>
          <a:blip r:embed="rId3"/>
          <a:stretch>
            <a:fillRect/>
          </a:stretch>
        </p:blipFill>
        <p:spPr>
          <a:xfrm>
            <a:off x="4108268" y="1164899"/>
            <a:ext cx="5035732" cy="3718882"/>
          </a:xfrm>
          <a:prstGeom prst="rect">
            <a:avLst/>
          </a:prstGeom>
        </p:spPr>
      </p:pic>
      <p:sp>
        <p:nvSpPr>
          <p:cNvPr id="8" name="Title 8">
            <a:extLst>
              <a:ext uri="{FF2B5EF4-FFF2-40B4-BE49-F238E27FC236}">
                <a16:creationId xmlns:a16="http://schemas.microsoft.com/office/drawing/2014/main" id="{DACE185F-056F-4183-B7F7-20DBB5FBAD5B}"/>
              </a:ext>
            </a:extLst>
          </p:cNvPr>
          <p:cNvSpPr>
            <a:spLocks noGrp="1"/>
          </p:cNvSpPr>
          <p:nvPr>
            <p:ph type="title"/>
          </p:nvPr>
        </p:nvSpPr>
        <p:spPr>
          <a:xfrm>
            <a:off x="381000" y="0"/>
            <a:ext cx="7067550" cy="838200"/>
          </a:xfrm>
        </p:spPr>
        <p:txBody>
          <a:bodyPr anchor="b">
            <a:normAutofit/>
          </a:bodyPr>
          <a:lstStyle/>
          <a:p>
            <a:pPr lvl="0">
              <a:spcBef>
                <a:spcPts val="0"/>
              </a:spcBef>
            </a:pPr>
            <a:r>
              <a:rPr lang="en-US" sz="4000" dirty="0"/>
              <a:t>Exploratory data analysis</a:t>
            </a:r>
          </a:p>
        </p:txBody>
      </p:sp>
      <p:sp>
        <p:nvSpPr>
          <p:cNvPr id="3" name="TextBox 2">
            <a:extLst>
              <a:ext uri="{FF2B5EF4-FFF2-40B4-BE49-F238E27FC236}">
                <a16:creationId xmlns:a16="http://schemas.microsoft.com/office/drawing/2014/main" id="{6FDD6378-C9C4-4195-9584-B7D10902B9AF}"/>
              </a:ext>
            </a:extLst>
          </p:cNvPr>
          <p:cNvSpPr txBox="1"/>
          <p:nvPr/>
        </p:nvSpPr>
        <p:spPr>
          <a:xfrm>
            <a:off x="381000" y="5209122"/>
            <a:ext cx="8655496" cy="1429622"/>
          </a:xfrm>
          <a:prstGeom prst="rect">
            <a:avLst/>
          </a:prstGeom>
          <a:noFill/>
        </p:spPr>
        <p:txBody>
          <a:bodyPr wrap="square">
            <a:spAutoFit/>
          </a:bodyPr>
          <a:lstStyle>
            <a:defPPr>
              <a:defRPr lang="en-US"/>
            </a:defPPr>
            <a:lvl1pPr marL="365125" indent="-365125" algn="just">
              <a:lnSpc>
                <a:spcPct val="150000"/>
              </a:lnSpc>
              <a:buFont typeface="Wingdings" panose="05000000000000000000" pitchFamily="2" charset="2"/>
              <a:buChar char="Ø"/>
              <a:defRPr sz="2000">
                <a:latin typeface="+mj-lt"/>
                <a:ea typeface="Calibri" panose="020F0502020204030204" pitchFamily="34" charset="0"/>
              </a:defRPr>
            </a:lvl1pPr>
          </a:lstStyle>
          <a:p>
            <a:r>
              <a:rPr lang="en-US" dirty="0">
                <a:solidFill>
                  <a:srgbClr val="0070C0"/>
                </a:solidFill>
              </a:rPr>
              <a:t>5 topmost weather conditions for accidents are clear, overcast, mostly cloudy, light rain, and cloudy.</a:t>
            </a:r>
          </a:p>
          <a:p>
            <a:r>
              <a:rPr lang="en-US" dirty="0">
                <a:solidFill>
                  <a:srgbClr val="0070C0"/>
                </a:solidFill>
              </a:rPr>
              <a:t>Overcast, mostly cloudy and light rain are realistic factors for accidents.  </a:t>
            </a:r>
            <a:endParaRPr lang="en-CA" dirty="0">
              <a:solidFill>
                <a:srgbClr val="0070C0"/>
              </a:solidFill>
            </a:endParaRPr>
          </a:p>
        </p:txBody>
      </p:sp>
      <p:sp>
        <p:nvSpPr>
          <p:cNvPr id="4" name="TextBox 3">
            <a:extLst>
              <a:ext uri="{FF2B5EF4-FFF2-40B4-BE49-F238E27FC236}">
                <a16:creationId xmlns:a16="http://schemas.microsoft.com/office/drawing/2014/main" id="{AE63066D-F651-4BC6-907A-DE93B158B4F7}"/>
              </a:ext>
            </a:extLst>
          </p:cNvPr>
          <p:cNvSpPr txBox="1"/>
          <p:nvPr/>
        </p:nvSpPr>
        <p:spPr>
          <a:xfrm>
            <a:off x="35496" y="1095127"/>
            <a:ext cx="4622941" cy="461665"/>
          </a:xfrm>
          <a:prstGeom prst="rect">
            <a:avLst/>
          </a:prstGeom>
          <a:noFill/>
        </p:spPr>
        <p:txBody>
          <a:bodyPr wrap="square">
            <a:spAutoFit/>
          </a:bodyPr>
          <a:lstStyle>
            <a:defPPr>
              <a:defRPr lang="en-US"/>
            </a:defPPr>
            <a:lvl1pPr algn="ctr">
              <a:defRPr sz="2400">
                <a:solidFill>
                  <a:srgbClr val="1F1F1F"/>
                </a:solidFill>
                <a:latin typeface="+mj-lt"/>
                <a:ea typeface="Times New Roman" panose="02020603050405020304" pitchFamily="18" charset="0"/>
              </a:defRPr>
            </a:lvl1pPr>
          </a:lstStyle>
          <a:p>
            <a:r>
              <a:rPr lang="en-CA" dirty="0"/>
              <a:t>Weather conditions and severity</a:t>
            </a:r>
          </a:p>
        </p:txBody>
      </p:sp>
    </p:spTree>
    <p:extLst>
      <p:ext uri="{BB962C8B-B14F-4D97-AF65-F5344CB8AC3E}">
        <p14:creationId xmlns:p14="http://schemas.microsoft.com/office/powerpoint/2010/main" val="2741540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8AD14C5-6E05-4732-8930-CBD406590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2010</Template>
  <TotalTime>614</TotalTime>
  <Words>743</Words>
  <Application>Microsoft Office PowerPoint</Application>
  <PresentationFormat>On-screen Show (4:3)</PresentationFormat>
  <Paragraphs>68</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Georgia</vt:lpstr>
      <vt:lpstr>Wingdings</vt:lpstr>
      <vt:lpstr>Introducing PowerPoint 2010</vt:lpstr>
      <vt:lpstr>Capstone Project - Car accident severity (Week 2)</vt:lpstr>
      <vt:lpstr>Background and Problem</vt:lpstr>
      <vt:lpstr>Data acquisition and cleaning</vt:lpstr>
      <vt:lpstr>Exploratory data analysis</vt:lpstr>
      <vt:lpstr>Exploratory data analysis</vt:lpstr>
      <vt:lpstr>Exploratory data analysis</vt:lpstr>
      <vt:lpstr>Exploratory data analysis</vt:lpstr>
      <vt:lpstr>Exploratory data analysis</vt:lpstr>
      <vt:lpstr>Exploratory data analysis</vt:lpstr>
      <vt:lpstr>Machine learning algorithms and feature engineering</vt:lpstr>
      <vt:lpstr>PowerPoint Presentation</vt:lpstr>
      <vt:lpstr>Conclusion</vt:lpstr>
      <vt:lpstr>Acknowledgment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 (Week 2)</dc:title>
  <dc:creator>Sanoop Palakkathodi Kammampata</dc:creator>
  <cp:keywords/>
  <cp:lastModifiedBy>Sanoop Palakkathodi Kammampata</cp:lastModifiedBy>
  <cp:revision>36</cp:revision>
  <dcterms:created xsi:type="dcterms:W3CDTF">2020-09-04T09:21:37Z</dcterms:created>
  <dcterms:modified xsi:type="dcterms:W3CDTF">2020-09-04T19:43:42Z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