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0" r:id="rId2"/>
    <p:sldId id="271" r:id="rId3"/>
    <p:sldId id="262" r:id="rId4"/>
    <p:sldId id="263" r:id="rId5"/>
    <p:sldId id="264" r:id="rId6"/>
    <p:sldId id="266" r:id="rId7"/>
    <p:sldId id="267" r:id="rId8"/>
    <p:sldId id="268" r:id="rId9"/>
    <p:sldId id="269" r:id="rId10"/>
  </p:sldIdLst>
  <p:sldSz cx="9144000" cy="6858000" type="screen4x3"/>
  <p:notesSz cx="7104063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HGP創英角ｺﾞｼｯｸUB" pitchFamily="50" charset="-128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HGP創英角ｺﾞｼｯｸUB" pitchFamily="50" charset="-128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HGP創英角ｺﾞｼｯｸUB" pitchFamily="50" charset="-128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HGP創英角ｺﾞｼｯｸUB" pitchFamily="50" charset="-128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HGP創英角ｺﾞｼｯｸUB" pitchFamily="50" charset="-128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HGP創英角ｺﾞｼｯｸUB" pitchFamily="50" charset="-128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HGP創英角ｺﾞｼｯｸUB" pitchFamily="50" charset="-128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HGP創英角ｺﾞｼｯｸUB" pitchFamily="50" charset="-128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HGP創英角ｺﾞｼｯｸUB" pitchFamily="50" charset="-128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>
          <p15:clr>
            <a:srgbClr val="A4A3A4"/>
          </p15:clr>
        </p15:guide>
        <p15:guide id="2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E03253"/>
    <a:srgbClr val="FFFFCC"/>
    <a:srgbClr val="FFFFFF"/>
    <a:srgbClr val="FF0000"/>
    <a:srgbClr val="0000FF"/>
    <a:srgbClr val="000099"/>
    <a:srgbClr val="FFCC00"/>
    <a:srgbClr val="FF006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47" autoAdjust="0"/>
    <p:restoredTop sz="95316" autoAdjust="0"/>
  </p:normalViewPr>
  <p:slideViewPr>
    <p:cSldViewPr showGuides="1">
      <p:cViewPr varScale="1">
        <p:scale>
          <a:sx n="79" d="100"/>
          <a:sy n="79" d="100"/>
        </p:scale>
        <p:origin x="1062" y="72"/>
      </p:cViewPr>
      <p:guideLst>
        <p:guide orient="horz" pos="1117"/>
        <p:guide pos="340"/>
      </p:guideLst>
    </p:cSldViewPr>
  </p:slideViewPr>
  <p:outlineViewPr>
    <p:cViewPr>
      <p:scale>
        <a:sx n="33" d="100"/>
        <a:sy n="33" d="100"/>
      </p:scale>
      <p:origin x="0" y="10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-2838" y="-90"/>
      </p:cViewPr>
      <p:guideLst>
        <p:guide orient="horz" pos="3223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3080640" cy="512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3" rIns="94767" bIns="47383" numCol="1" anchor="t" anchorCtr="0" compatLnSpc="1">
            <a:prstTxWarp prst="textNoShape">
              <a:avLst/>
            </a:prstTxWarp>
          </a:bodyPr>
          <a:lstStyle>
            <a:lvl1pPr algn="l" defTabSz="948492">
              <a:defRPr sz="1300">
                <a:ea typeface="HGP創英角ｺﾞｼｯｸUB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424" y="1"/>
            <a:ext cx="3080640" cy="512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3" rIns="94767" bIns="47383" numCol="1" anchor="t" anchorCtr="0" compatLnSpc="1">
            <a:prstTxWarp prst="textNoShape">
              <a:avLst/>
            </a:prstTxWarp>
          </a:bodyPr>
          <a:lstStyle>
            <a:lvl1pPr algn="r" defTabSz="948492">
              <a:defRPr sz="1300">
                <a:ea typeface="HGP創英角ｺﾞｼｯｸUB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721980"/>
            <a:ext cx="3080640" cy="512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3" rIns="94767" bIns="47383" numCol="1" anchor="b" anchorCtr="0" compatLnSpc="1">
            <a:prstTxWarp prst="textNoShape">
              <a:avLst/>
            </a:prstTxWarp>
          </a:bodyPr>
          <a:lstStyle>
            <a:lvl1pPr algn="l" defTabSz="948492">
              <a:defRPr sz="1300">
                <a:ea typeface="HGP創英角ｺﾞｼｯｸUB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424" y="9721980"/>
            <a:ext cx="3080640" cy="512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7" tIns="47383" rIns="94767" bIns="47383" numCol="1" anchor="b" anchorCtr="0" compatLnSpc="1">
            <a:prstTxWarp prst="textNoShape">
              <a:avLst/>
            </a:prstTxWarp>
          </a:bodyPr>
          <a:lstStyle>
            <a:lvl1pPr algn="r" defTabSz="948492">
              <a:defRPr sz="1300">
                <a:ea typeface="HGP創英角ｺﾞｼｯｸUB" pitchFamily="50" charset="-128"/>
              </a:defRPr>
            </a:lvl1pPr>
          </a:lstStyle>
          <a:p>
            <a:pPr>
              <a:defRPr/>
            </a:pPr>
            <a:fld id="{D9C9A71E-2AA6-47DE-AB15-4634FEAB6D1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7982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07198" cy="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13" tIns="47507" rIns="95013" bIns="47507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ea typeface="HGP創英角ｺﾞｼｯｸUB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063260" y="1"/>
            <a:ext cx="3027526" cy="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13" tIns="47507" rIns="95013" bIns="47507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P創英角ｺﾞｼｯｸUB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253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0763" y="788988"/>
            <a:ext cx="5049837" cy="3786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6062" y="4889744"/>
            <a:ext cx="5178662" cy="457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13" tIns="47507" rIns="95013" bIns="47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9728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00619"/>
            <a:ext cx="3107198" cy="552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13" tIns="47507" rIns="95013" bIns="47507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ea typeface="HGP創英角ｺﾞｼｯｸUB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63260" y="9700619"/>
            <a:ext cx="3027526" cy="552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13" tIns="47507" rIns="95013" bIns="47507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P創英角ｺﾞｼｯｸUB" pitchFamily="50" charset="-128"/>
              </a:defRPr>
            </a:lvl1pPr>
          </a:lstStyle>
          <a:p>
            <a:pPr>
              <a:defRPr/>
            </a:pPr>
            <a:fld id="{5F74ECC1-8A32-45FB-BCE4-4094C93C272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23214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Takuma\Documents\0000_ローズグループ\0000_アドミ\RoseGroup-logo\RoseGroup-logo-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444773"/>
            <a:ext cx="797884" cy="554059"/>
          </a:xfrm>
          <a:prstGeom prst="rect">
            <a:avLst/>
          </a:prstGeom>
          <a:noFill/>
        </p:spPr>
      </p:pic>
      <p:sp>
        <p:nvSpPr>
          <p:cNvPr id="4" name="正方形/長方形 3"/>
          <p:cNvSpPr/>
          <p:nvPr userDrawn="1"/>
        </p:nvSpPr>
        <p:spPr>
          <a:xfrm>
            <a:off x="473075" y="3475038"/>
            <a:ext cx="8099425" cy="71437"/>
          </a:xfrm>
          <a:prstGeom prst="rect">
            <a:avLst/>
          </a:prstGeom>
          <a:gradFill flip="none" rotWithShape="1">
            <a:gsLst>
              <a:gs pos="100000">
                <a:srgbClr val="000066"/>
              </a:gs>
              <a:gs pos="0">
                <a:srgbClr val="0000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5" name="正方形/長方形 4"/>
          <p:cNvSpPr/>
          <p:nvPr userDrawn="1"/>
        </p:nvSpPr>
        <p:spPr>
          <a:xfrm>
            <a:off x="473075" y="3429000"/>
            <a:ext cx="8099425" cy="11113"/>
          </a:xfrm>
          <a:prstGeom prst="rect">
            <a:avLst/>
          </a:prstGeom>
          <a:gradFill flip="none" rotWithShape="1">
            <a:gsLst>
              <a:gs pos="100000">
                <a:srgbClr val="000066"/>
              </a:gs>
              <a:gs pos="0">
                <a:srgbClr val="0000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1075184"/>
          </a:xfrm>
        </p:spPr>
        <p:txBody>
          <a:bodyPr/>
          <a:lstStyle>
            <a:lvl1pPr algn="ctr">
              <a:defRPr sz="3600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>
              <a:defRPr sz="2800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10" name="フッター プレースホルダ 4"/>
          <p:cNvSpPr>
            <a:spLocks noGrp="1"/>
          </p:cNvSpPr>
          <p:nvPr userDrawn="1">
            <p:ph type="ftr" sz="quarter" idx="3"/>
          </p:nvPr>
        </p:nvSpPr>
        <p:spPr>
          <a:xfrm>
            <a:off x="2941646" y="6643711"/>
            <a:ext cx="3273428" cy="227016"/>
          </a:xfrm>
          <a:prstGeom prst="rect">
            <a:avLst/>
          </a:prstGeom>
        </p:spPr>
        <p:txBody>
          <a:bodyPr/>
          <a:lstStyle>
            <a:lvl1pPr algn="ctr">
              <a:defRPr sz="900">
                <a:latin typeface="メイリオ" pitchFamily="50" charset="-128"/>
                <a:ea typeface="メイリオ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r>
              <a:rPr lang="en-US" altLang="ja-JP" dirty="0"/>
              <a:t>©2013 Rose SR Firm</a:t>
            </a:r>
            <a:r>
              <a:rPr lang="ja-JP" altLang="en-US" dirty="0"/>
              <a:t>　</a:t>
            </a:r>
            <a:r>
              <a:rPr lang="en-US" altLang="ja-JP" dirty="0"/>
              <a:t>All rights reserved</a:t>
            </a:r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4824119" y="549841"/>
            <a:ext cx="38523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200" dirty="0">
                <a:latin typeface="メイリオ" pitchFamily="50" charset="-128"/>
                <a:ea typeface="メイリオ" pitchFamily="50" charset="-128"/>
              </a:rPr>
              <a:t>ローズ社会保険労務士事務所</a:t>
            </a:r>
            <a:endParaRPr lang="en-GB" sz="2200" dirty="0">
              <a:latin typeface="メイリオ" pitchFamily="50" charset="-128"/>
              <a:ea typeface="メイリオ" pitchFamily="50" charset="-128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282" y="-24"/>
            <a:ext cx="6229926" cy="476696"/>
          </a:xfrm>
        </p:spPr>
        <p:txBody>
          <a:bodyPr/>
          <a:lstStyle>
            <a:lvl1pPr>
              <a:defRPr sz="1800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4282" y="646584"/>
            <a:ext cx="8643998" cy="83820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800">
                <a:latin typeface="メイリオ" pitchFamily="50" charset="-128"/>
                <a:ea typeface="メイリオ" pitchFamily="50" charset="-128"/>
              </a:defRPr>
            </a:lvl1pPr>
            <a:lvl2pPr>
              <a:defRPr>
                <a:ea typeface="ＤＦＰ平成明朝体W3"/>
              </a:defRPr>
            </a:lvl2pPr>
            <a:lvl3pPr>
              <a:defRPr>
                <a:ea typeface="ＤＦＰ平成明朝体W3"/>
              </a:defRPr>
            </a:lvl3pPr>
            <a:lvl4pPr>
              <a:defRPr>
                <a:ea typeface="ＤＦＰ平成明朝体W3"/>
              </a:defRPr>
            </a:lvl4pPr>
            <a:lvl5pPr>
              <a:defRPr>
                <a:ea typeface="ＤＦＰ平成明朝体W3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7ED27-DDFC-47F1-847B-7198FD915E4B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7" name="フッター プレースホルダ 4"/>
          <p:cNvSpPr>
            <a:spLocks noGrp="1"/>
          </p:cNvSpPr>
          <p:nvPr userDrawn="1">
            <p:ph type="ftr" sz="quarter" idx="3"/>
          </p:nvPr>
        </p:nvSpPr>
        <p:spPr>
          <a:xfrm>
            <a:off x="2941646" y="6643711"/>
            <a:ext cx="3273428" cy="227016"/>
          </a:xfrm>
          <a:prstGeom prst="rect">
            <a:avLst/>
          </a:prstGeom>
        </p:spPr>
        <p:txBody>
          <a:bodyPr/>
          <a:lstStyle>
            <a:lvl1pPr algn="ctr">
              <a:defRPr sz="900">
                <a:latin typeface="メイリオ" pitchFamily="50" charset="-128"/>
                <a:ea typeface="メイリオ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r>
              <a:rPr lang="en-US" altLang="ja-JP" dirty="0"/>
              <a:t>©2013 Rose SR Firm</a:t>
            </a:r>
            <a:r>
              <a:rPr lang="ja-JP" altLang="en-US" dirty="0"/>
              <a:t>　</a:t>
            </a:r>
            <a:r>
              <a:rPr lang="en-US" altLang="ja-JP" dirty="0"/>
              <a:t>All rights reserved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Takuma\Documents\0000_ローズグループ\0000_アドミ\RoseGroup-logo\RoseGroup-logo-02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6740" y="23357"/>
            <a:ext cx="571594" cy="396921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282" y="-24"/>
            <a:ext cx="6229926" cy="476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282" y="646584"/>
            <a:ext cx="862491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ja-JP" altLang="ja-JP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305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メイリオ" pitchFamily="50" charset="-128"/>
                <a:ea typeface="メイリオ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fld id="{FCE166DD-1CAE-4A14-9E2A-54E5B199FE7A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484100"/>
            <a:ext cx="9144000" cy="71438"/>
          </a:xfrm>
          <a:prstGeom prst="rect">
            <a:avLst/>
          </a:prstGeom>
          <a:gradFill flip="none" rotWithShape="1">
            <a:gsLst>
              <a:gs pos="100000">
                <a:srgbClr val="000066"/>
              </a:gs>
              <a:gs pos="0">
                <a:srgbClr val="0000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438063"/>
            <a:ext cx="9144000" cy="9525"/>
          </a:xfrm>
          <a:prstGeom prst="rect">
            <a:avLst/>
          </a:prstGeom>
          <a:gradFill flip="none" rotWithShape="1">
            <a:gsLst>
              <a:gs pos="100000">
                <a:srgbClr val="000066"/>
              </a:gs>
              <a:gs pos="0">
                <a:srgbClr val="0000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0" name="フッター プレースホルダ 4"/>
          <p:cNvSpPr>
            <a:spLocks noGrp="1"/>
          </p:cNvSpPr>
          <p:nvPr userDrawn="1">
            <p:ph type="ftr" sz="quarter" idx="3"/>
          </p:nvPr>
        </p:nvSpPr>
        <p:spPr>
          <a:xfrm>
            <a:off x="2941646" y="6643711"/>
            <a:ext cx="3273428" cy="227016"/>
          </a:xfrm>
          <a:prstGeom prst="rect">
            <a:avLst/>
          </a:prstGeom>
        </p:spPr>
        <p:txBody>
          <a:bodyPr/>
          <a:lstStyle>
            <a:lvl1pPr algn="ctr">
              <a:defRPr sz="900">
                <a:latin typeface="メイリオ" pitchFamily="50" charset="-128"/>
                <a:ea typeface="メイリオ" pitchFamily="50" charset="-128"/>
                <a:cs typeface="Arial Unicode MS" pitchFamily="50" charset="-128"/>
              </a:defRPr>
            </a:lvl1pPr>
          </a:lstStyle>
          <a:p>
            <a:pPr>
              <a:defRPr/>
            </a:pPr>
            <a:r>
              <a:rPr lang="en-US" altLang="ja-JP" dirty="0"/>
              <a:t>©2013 Rose SR Firm</a:t>
            </a:r>
            <a:r>
              <a:rPr lang="ja-JP" altLang="en-US" dirty="0"/>
              <a:t>　</a:t>
            </a:r>
            <a:r>
              <a:rPr lang="en-US" altLang="ja-JP" dirty="0"/>
              <a:t>All rights reserved</a:t>
            </a:r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7035253" y="76923"/>
            <a:ext cx="2073251" cy="276999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ja-JP" altLang="en-US" sz="1200" dirty="0">
                <a:latin typeface="メイリオ" pitchFamily="50" charset="-128"/>
                <a:ea typeface="メイリオ" pitchFamily="50" charset="-128"/>
              </a:rPr>
              <a:t>ローズ社会保険労務士事務所</a:t>
            </a:r>
            <a:endParaRPr lang="en-GB" sz="1200" dirty="0">
              <a:latin typeface="メイリオ" pitchFamily="50" charset="-128"/>
              <a:ea typeface="メイリオ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3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1800">
          <a:solidFill>
            <a:schemeClr val="tx2"/>
          </a:solidFill>
          <a:latin typeface="メイリオ" pitchFamily="50" charset="-128"/>
          <a:ea typeface="メイリオ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メイリオ" pitchFamily="50" charset="-128"/>
          <a:ea typeface="メイリオ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メイリオ" pitchFamily="50" charset="-128"/>
          <a:ea typeface="メイリオ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メイリオ" pitchFamily="50" charset="-128"/>
          <a:ea typeface="メイリオ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メイリオ" pitchFamily="50" charset="-128"/>
          <a:ea typeface="メイリオ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0" indent="0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defRPr kumimoji="1" sz="1800">
          <a:solidFill>
            <a:schemeClr val="tx1"/>
          </a:solidFill>
          <a:latin typeface="メイリオ" pitchFamily="50" charset="-128"/>
          <a:ea typeface="メイリオ" pitchFamily="50" charset="-128"/>
          <a:cs typeface="+mn-cs"/>
        </a:defRPr>
      </a:lvl1pPr>
      <a:lvl2pPr marL="568325" indent="-192088" algn="l" rtl="0" eaLnBrk="0" fontAlgn="base" hangingPunct="0">
        <a:spcBef>
          <a:spcPct val="20000"/>
        </a:spcBef>
        <a:spcAft>
          <a:spcPct val="0"/>
        </a:spcAft>
        <a:defRPr kumimoji="1" sz="1300">
          <a:solidFill>
            <a:schemeClr val="tx1"/>
          </a:solidFill>
          <a:latin typeface="Arial" charset="0"/>
          <a:ea typeface="ＭＳ Ｐゴシック" charset="-128"/>
        </a:defRPr>
      </a:lvl2pPr>
      <a:lvl3pPr marL="944563" indent="-185738" algn="l" rtl="0" eaLnBrk="0" fontAlgn="base" hangingPunct="0">
        <a:spcBef>
          <a:spcPct val="20000"/>
        </a:spcBef>
        <a:spcAft>
          <a:spcPct val="0"/>
        </a:spcAft>
        <a:defRPr kumimoji="1" sz="1300">
          <a:solidFill>
            <a:schemeClr val="tx1"/>
          </a:solidFill>
          <a:latin typeface="Arial" charset="0"/>
          <a:ea typeface="ＭＳ Ｐゴシック" charset="-128"/>
        </a:defRPr>
      </a:lvl3pPr>
      <a:lvl4pPr marL="1333500" indent="-198438" algn="l" rtl="0" eaLnBrk="0" fontAlgn="base" hangingPunct="0">
        <a:spcBef>
          <a:spcPct val="20000"/>
        </a:spcBef>
        <a:spcAft>
          <a:spcPct val="0"/>
        </a:spcAft>
        <a:defRPr kumimoji="1" sz="1300">
          <a:solidFill>
            <a:schemeClr val="tx1"/>
          </a:solidFill>
          <a:latin typeface="Arial" charset="0"/>
          <a:ea typeface="ＭＳ Ｐゴシック" charset="-128"/>
        </a:defRPr>
      </a:lvl4pPr>
      <a:lvl5pPr marL="1719263" indent="-195263" algn="l" rtl="0" eaLnBrk="0" fontAlgn="base" hangingPunct="0">
        <a:spcBef>
          <a:spcPct val="20000"/>
        </a:spcBef>
        <a:spcAft>
          <a:spcPct val="0"/>
        </a:spcAft>
        <a:defRPr kumimoji="1" sz="1300">
          <a:solidFill>
            <a:schemeClr val="tx1"/>
          </a:solidFill>
          <a:latin typeface="Arial" charset="0"/>
          <a:ea typeface="ＭＳ Ｐゴシック" charset="-128"/>
        </a:defRPr>
      </a:lvl5pPr>
      <a:lvl6pPr marL="2176463" indent="-195263" algn="l" rtl="0" fontAlgn="base">
        <a:spcBef>
          <a:spcPct val="20000"/>
        </a:spcBef>
        <a:spcAft>
          <a:spcPct val="0"/>
        </a:spcAft>
        <a:defRPr kumimoji="1" sz="1300">
          <a:solidFill>
            <a:schemeClr val="tx1"/>
          </a:solidFill>
          <a:latin typeface="Arial" charset="0"/>
          <a:ea typeface="ＭＳ Ｐゴシック" charset="-128"/>
        </a:defRPr>
      </a:lvl6pPr>
      <a:lvl7pPr marL="2633663" indent="-195263" algn="l" rtl="0" fontAlgn="base">
        <a:spcBef>
          <a:spcPct val="20000"/>
        </a:spcBef>
        <a:spcAft>
          <a:spcPct val="0"/>
        </a:spcAft>
        <a:defRPr kumimoji="1" sz="1300">
          <a:solidFill>
            <a:schemeClr val="tx1"/>
          </a:solidFill>
          <a:latin typeface="Arial" charset="0"/>
          <a:ea typeface="ＭＳ Ｐゴシック" charset="-128"/>
        </a:defRPr>
      </a:lvl7pPr>
      <a:lvl8pPr marL="3090863" indent="-195263" algn="l" rtl="0" fontAlgn="base">
        <a:spcBef>
          <a:spcPct val="20000"/>
        </a:spcBef>
        <a:spcAft>
          <a:spcPct val="0"/>
        </a:spcAft>
        <a:defRPr kumimoji="1" sz="1300">
          <a:solidFill>
            <a:schemeClr val="tx1"/>
          </a:solidFill>
          <a:latin typeface="Arial" charset="0"/>
          <a:ea typeface="ＭＳ Ｐゴシック" charset="-128"/>
        </a:defRPr>
      </a:lvl8pPr>
      <a:lvl9pPr marL="3548063" indent="-195263" algn="l" rtl="0" fontAlgn="base">
        <a:spcBef>
          <a:spcPct val="20000"/>
        </a:spcBef>
        <a:spcAft>
          <a:spcPct val="0"/>
        </a:spcAft>
        <a:defRPr kumimoji="1" sz="1300">
          <a:solidFill>
            <a:schemeClr val="tx1"/>
          </a:solidFill>
          <a:latin typeface="Arial" charset="0"/>
          <a:ea typeface="ＭＳ Ｐゴシック" charset="-128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37CF999-096E-421B-B14E-77874318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C151387A-D3B2-404B-860E-4763DFCE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C9AF7A62-F8FE-42B1-AFF7-75F01B112B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7ED27-DDFC-47F1-847B-7198FD915E4B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0EC3A62A-D2B4-4E34-AEB7-2892A7675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©2013 Rose SR Firm</a:t>
            </a:r>
            <a:r>
              <a:rPr lang="ja-JP" altLang="en-US"/>
              <a:t>　</a:t>
            </a:r>
            <a:r>
              <a:rPr lang="en-US" altLang="ja-JP"/>
              <a:t>All rights reserved</a:t>
            </a:r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xmlns="" id="{CB7354C8-8CCD-4882-B518-381884F3A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1929"/>
            <a:ext cx="9144000" cy="4554141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7A0AA824-A8A1-494F-8E62-1392692F0B72}"/>
              </a:ext>
            </a:extLst>
          </p:cNvPr>
          <p:cNvSpPr/>
          <p:nvPr/>
        </p:nvSpPr>
        <p:spPr bwMode="auto">
          <a:xfrm>
            <a:off x="3707904" y="1655984"/>
            <a:ext cx="4824536" cy="14849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The messages displayed here are different for each customer.</a:t>
            </a:r>
          </a:p>
          <a:p>
            <a:endParaRPr lang="en-US" altLang="ja-JP" sz="1200" dirty="0">
              <a:latin typeface="メイリオ" pitchFamily="50" charset="-128"/>
              <a:ea typeface="メイリオ" pitchFamily="50" charset="-128"/>
            </a:endParaRPr>
          </a:p>
          <a:p>
            <a:r>
              <a:rPr lang="ja-JP" altLang="en-US" sz="1200" dirty="0">
                <a:latin typeface="メイリオ" pitchFamily="50" charset="-128"/>
                <a:ea typeface="メイリオ" pitchFamily="50" charset="-128"/>
              </a:rPr>
              <a:t>・ </a:t>
            </a:r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The data is held by the user</a:t>
            </a:r>
          </a:p>
          <a:p>
            <a:r>
              <a:rPr lang="ja-JP" altLang="en-US" sz="1200" dirty="0">
                <a:latin typeface="メイリオ" pitchFamily="50" charset="-128"/>
                <a:ea typeface="メイリオ" pitchFamily="50" charset="-128"/>
              </a:rPr>
              <a:t>・ </a:t>
            </a:r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Import messages by user import</a:t>
            </a:r>
          </a:p>
          <a:p>
            <a:r>
              <a:rPr lang="ja-JP" altLang="en-US" sz="1200" dirty="0">
                <a:latin typeface="メイリオ" pitchFamily="50" charset="-128"/>
                <a:ea typeface="メイリオ" pitchFamily="50" charset="-128"/>
              </a:rPr>
              <a:t>・ </a:t>
            </a:r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Display messages linked to the user on this page</a:t>
            </a:r>
          </a:p>
          <a:p>
            <a:endParaRPr lang="en-US" altLang="ja-JP" sz="1200" dirty="0">
              <a:latin typeface="メイリオ" pitchFamily="50" charset="-128"/>
              <a:ea typeface="メイリオ" pitchFamily="50" charset="-128"/>
            </a:endParaRPr>
          </a:p>
          <a:p>
            <a:r>
              <a:rPr lang="en-US" altLang="ja-JP" sz="1200">
                <a:latin typeface="メイリオ" pitchFamily="50" charset="-128"/>
                <a:ea typeface="メイリオ" pitchFamily="50" charset="-128"/>
              </a:rPr>
              <a:t>How about the above method?</a:t>
            </a:r>
            <a:endParaRPr lang="en-US" altLang="ja-JP" sz="1200" dirty="0">
              <a:latin typeface="メイリオ" pitchFamily="50" charset="-128"/>
              <a:ea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659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4540B50-7009-4B3E-BAB5-AD53E571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7A7267A3-1F79-4237-858F-1E3031528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407FE914-F54D-4A18-8841-99292F0131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7ED27-DDFC-47F1-847B-7198FD915E4B}" type="slidenum">
              <a:rPr lang="en-US" altLang="ja-JP" smtClean="0"/>
              <a:pPr>
                <a:defRPr/>
              </a:pPr>
              <a:t>2</a:t>
            </a:fld>
            <a:endParaRPr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4F56ACAA-15D0-4162-9B52-57BBEFA22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©2013 Rose SR Firm</a:t>
            </a:r>
            <a:r>
              <a:rPr lang="ja-JP" altLang="en-US"/>
              <a:t>　</a:t>
            </a:r>
            <a:r>
              <a:rPr lang="en-US" altLang="ja-JP"/>
              <a:t>All rights reserved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10791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273E41D-785D-4ECD-951C-0AE0933B5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Login screen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D18DCB4C-70A1-4D21-B875-84F0BC3493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7ED27-DDFC-47F1-847B-7198FD915E4B}" type="slidenum">
              <a:rPr lang="en-US" altLang="ja-JP" smtClean="0"/>
              <a:pPr>
                <a:defRPr/>
              </a:pPr>
              <a:t>3</a:t>
            </a:fld>
            <a:endParaRPr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3BF99849-346A-4C06-9B6B-0D474BD4F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©2013 Rose SR Firm</a:t>
            </a:r>
            <a:r>
              <a:rPr lang="ja-JP" altLang="en-US" dirty="0"/>
              <a:t>　</a:t>
            </a:r>
            <a:r>
              <a:rPr lang="en-US" altLang="ja-JP" dirty="0"/>
              <a:t>All rights reserved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xmlns="" id="{8565CD52-0760-44B3-B749-8B6247DD0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869" y="841242"/>
            <a:ext cx="5080261" cy="5175516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xmlns="" id="{8D130D7C-AB56-4CA5-B097-3CB2645F5F67}"/>
              </a:ext>
            </a:extLst>
          </p:cNvPr>
          <p:cNvSpPr/>
          <p:nvPr/>
        </p:nvSpPr>
        <p:spPr bwMode="auto">
          <a:xfrm>
            <a:off x="4716016" y="5445224"/>
            <a:ext cx="1905000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Please change</a:t>
            </a:r>
          </a:p>
          <a:p>
            <a:r>
              <a:rPr lang="ja-JP" altLang="en-US" sz="1200" dirty="0">
                <a:latin typeface="メイリオ" pitchFamily="50" charset="-128"/>
                <a:ea typeface="メイリオ" pitchFamily="50" charset="-128"/>
              </a:rPr>
              <a:t>「</a:t>
            </a:r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E</a:t>
            </a:r>
            <a:r>
              <a:rPr lang="ja-JP" altLang="en-US" sz="1200" dirty="0">
                <a:latin typeface="メイリオ" pitchFamily="50" charset="-128"/>
                <a:ea typeface="メイリオ" pitchFamily="50" charset="-128"/>
              </a:rPr>
              <a:t>メール・パスワードを保存する」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xmlns="" id="{670D5C1B-737D-4E15-BBD1-F3A859385DDC}"/>
              </a:ext>
            </a:extLst>
          </p:cNvPr>
          <p:cNvCxnSpPr/>
          <p:nvPr/>
        </p:nvCxnSpPr>
        <p:spPr bwMode="auto">
          <a:xfrm flipH="1" flipV="1">
            <a:off x="4067944" y="5301208"/>
            <a:ext cx="648072" cy="432048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xmlns="" id="{E977435D-1FED-42C5-A45B-FF9ACFAA83ED}"/>
              </a:ext>
            </a:extLst>
          </p:cNvPr>
          <p:cNvSpPr/>
          <p:nvPr/>
        </p:nvSpPr>
        <p:spPr bwMode="auto">
          <a:xfrm>
            <a:off x="6215074" y="3843222"/>
            <a:ext cx="1905000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Please change</a:t>
            </a:r>
          </a:p>
          <a:p>
            <a:r>
              <a:rPr lang="ja-JP" altLang="en-US" sz="1200" dirty="0">
                <a:latin typeface="メイリオ" pitchFamily="50" charset="-128"/>
                <a:ea typeface="メイリオ" pitchFamily="50" charset="-128"/>
              </a:rPr>
              <a:t>「サインインしてください。」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xmlns="" id="{6041B1BB-8165-406E-85B2-1848D38DABFC}"/>
              </a:ext>
            </a:extLst>
          </p:cNvPr>
          <p:cNvCxnSpPr/>
          <p:nvPr/>
        </p:nvCxnSpPr>
        <p:spPr bwMode="auto">
          <a:xfrm flipH="1" flipV="1">
            <a:off x="5567002" y="3699206"/>
            <a:ext cx="648072" cy="432048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xmlns="" id="{19278471-4128-4811-877F-52E527659B7F}"/>
              </a:ext>
            </a:extLst>
          </p:cNvPr>
          <p:cNvCxnSpPr/>
          <p:nvPr/>
        </p:nvCxnSpPr>
        <p:spPr bwMode="auto">
          <a:xfrm>
            <a:off x="4211960" y="3533260"/>
            <a:ext cx="1224136" cy="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53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9774A7D-B523-43E8-B6B2-EC4D7F94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Admin </a:t>
            </a:r>
            <a:r>
              <a:rPr lang="en-US" altLang="ja-JP" dirty="0"/>
              <a:t>&gt;</a:t>
            </a:r>
            <a:r>
              <a:rPr lang="ja-JP" altLang="en-US" dirty="0"/>
              <a:t> </a:t>
            </a:r>
            <a:r>
              <a:rPr lang="en-US" altLang="ja-JP" dirty="0"/>
              <a:t>Dashboard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FD5E2521-4BC3-4F23-B627-53FB61371B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7ED27-DDFC-47F1-847B-7198FD915E4B}" type="slidenum">
              <a:rPr lang="en-US" altLang="ja-JP" smtClean="0"/>
              <a:pPr>
                <a:defRPr/>
              </a:pPr>
              <a:t>4</a:t>
            </a:fld>
            <a:endParaRPr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6F6814C2-9568-4E4D-AB30-9194547CD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©2013 Rose SR Firm</a:t>
            </a:r>
            <a:r>
              <a:rPr lang="ja-JP" altLang="en-US"/>
              <a:t>　</a:t>
            </a:r>
            <a:r>
              <a:rPr lang="en-US" altLang="ja-JP"/>
              <a:t>All rights reserved</a:t>
            </a:r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xmlns="" id="{47428590-E9E8-469A-9894-0B354F2BD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1929"/>
            <a:ext cx="9144000" cy="4554141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424825B7-8AE4-4DC2-8116-6461F72EADC1}"/>
              </a:ext>
            </a:extLst>
          </p:cNvPr>
          <p:cNvSpPr/>
          <p:nvPr/>
        </p:nvSpPr>
        <p:spPr bwMode="auto">
          <a:xfrm>
            <a:off x="1475656" y="2204864"/>
            <a:ext cx="2160240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If there is no information here, please Hide this menu.</a:t>
            </a:r>
            <a:endParaRPr lang="ja-JP" altLang="en-US" sz="1200" dirty="0"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xmlns="" id="{4271B5A2-0AA4-4B03-80FF-B87E07DE7DAB}"/>
              </a:ext>
            </a:extLst>
          </p:cNvPr>
          <p:cNvCxnSpPr/>
          <p:nvPr/>
        </p:nvCxnSpPr>
        <p:spPr bwMode="auto">
          <a:xfrm flipH="1" flipV="1">
            <a:off x="827584" y="2060848"/>
            <a:ext cx="648072" cy="432048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350E94E3-E858-49F3-B50C-7549C46C515F}"/>
              </a:ext>
            </a:extLst>
          </p:cNvPr>
          <p:cNvSpPr/>
          <p:nvPr/>
        </p:nvSpPr>
        <p:spPr bwMode="auto">
          <a:xfrm>
            <a:off x="1475656" y="908720"/>
            <a:ext cx="2160240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Characters are distorted.</a:t>
            </a:r>
          </a:p>
          <a:p>
            <a:r>
              <a:rPr lang="ja-JP" altLang="en-US" sz="1200" dirty="0">
                <a:latin typeface="メイリオ" pitchFamily="50" charset="-128"/>
                <a:ea typeface="メイリオ" pitchFamily="50" charset="-128"/>
              </a:rPr>
              <a:t>ローズ社会保険労務士事務所</a:t>
            </a:r>
            <a:endParaRPr lang="en-US" altLang="ja-JP" sz="1200" dirty="0">
              <a:latin typeface="メイリオ" pitchFamily="50" charset="-128"/>
              <a:ea typeface="メイリオ" pitchFamily="50" charset="-128"/>
            </a:endParaRPr>
          </a:p>
          <a:p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Font = </a:t>
            </a:r>
            <a:r>
              <a:rPr lang="en-US" altLang="ja-JP" sz="1200" dirty="0" err="1">
                <a:latin typeface="メイリオ" pitchFamily="50" charset="-128"/>
                <a:ea typeface="メイリオ" pitchFamily="50" charset="-128"/>
              </a:rPr>
              <a:t>Meiryo</a:t>
            </a:r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 UI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xmlns="" id="{FBDAFF2A-C948-4B5D-B7DB-6361358396D9}"/>
              </a:ext>
            </a:extLst>
          </p:cNvPr>
          <p:cNvCxnSpPr>
            <a:cxnSpLocks/>
          </p:cNvCxnSpPr>
          <p:nvPr/>
        </p:nvCxnSpPr>
        <p:spPr bwMode="auto">
          <a:xfrm flipH="1">
            <a:off x="827584" y="1196752"/>
            <a:ext cx="648072" cy="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20340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E73DF4A5-1461-4F27-B0F5-CE6D5B431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Admin &gt;</a:t>
            </a:r>
            <a:r>
              <a:rPr lang="ja-JP" altLang="en-US" dirty="0"/>
              <a:t> </a:t>
            </a:r>
            <a:r>
              <a:rPr lang="en-US" altLang="ja-JP" dirty="0"/>
              <a:t>User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F2E5D632-AA60-4D92-A08D-000A53E972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7ED27-DDFC-47F1-847B-7198FD915E4B}" type="slidenum">
              <a:rPr lang="en-US" altLang="ja-JP" smtClean="0"/>
              <a:pPr>
                <a:defRPr/>
              </a:pPr>
              <a:t>5</a:t>
            </a:fld>
            <a:endParaRPr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17492841-42C5-4427-BF0B-36F7C9E02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©2013 Rose SR Firm</a:t>
            </a:r>
            <a:r>
              <a:rPr lang="ja-JP" altLang="en-US"/>
              <a:t>　</a:t>
            </a:r>
            <a:r>
              <a:rPr lang="en-US" altLang="ja-JP"/>
              <a:t>All rights reserved</a:t>
            </a:r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xmlns="" id="{E26EE790-125A-40AF-AC66-9EC8DCC0E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680"/>
            <a:ext cx="9144000" cy="4554141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067E2179-A4AD-4A02-8A99-97E0A274E684}"/>
              </a:ext>
            </a:extLst>
          </p:cNvPr>
          <p:cNvSpPr/>
          <p:nvPr/>
        </p:nvSpPr>
        <p:spPr bwMode="auto">
          <a:xfrm>
            <a:off x="4139952" y="2033663"/>
            <a:ext cx="1905000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No Need these data, please erase or hide.</a:t>
            </a:r>
            <a:endParaRPr lang="ja-JP" altLang="en-US" sz="1200" dirty="0"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xmlns="" id="{6B315AD4-0BA0-446D-BFA5-B408AF4E7A70}"/>
              </a:ext>
            </a:extLst>
          </p:cNvPr>
          <p:cNvCxnSpPr/>
          <p:nvPr/>
        </p:nvCxnSpPr>
        <p:spPr bwMode="auto">
          <a:xfrm flipH="1" flipV="1">
            <a:off x="3491880" y="1889647"/>
            <a:ext cx="648072" cy="432048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xmlns="" id="{455A3699-6FA0-4D87-AB6D-9ADF03CEAEBA}"/>
              </a:ext>
            </a:extLst>
          </p:cNvPr>
          <p:cNvCxnSpPr>
            <a:cxnSpLocks/>
          </p:cNvCxnSpPr>
          <p:nvPr/>
        </p:nvCxnSpPr>
        <p:spPr bwMode="auto">
          <a:xfrm flipH="1">
            <a:off x="3491880" y="2321695"/>
            <a:ext cx="648072" cy="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xmlns="" id="{91A8F177-14CC-4E28-9F19-BCF3699C8A7C}"/>
              </a:ext>
            </a:extLst>
          </p:cNvPr>
          <p:cNvCxnSpPr>
            <a:cxnSpLocks/>
          </p:cNvCxnSpPr>
          <p:nvPr/>
        </p:nvCxnSpPr>
        <p:spPr bwMode="auto">
          <a:xfrm flipH="1">
            <a:off x="3491880" y="2321695"/>
            <a:ext cx="648072" cy="36004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xmlns="" id="{3A556966-1E1C-4D5F-9F1E-ACCE7B032A06}"/>
              </a:ext>
            </a:extLst>
          </p:cNvPr>
          <p:cNvCxnSpPr>
            <a:cxnSpLocks/>
          </p:cNvCxnSpPr>
          <p:nvPr/>
        </p:nvCxnSpPr>
        <p:spPr bwMode="auto">
          <a:xfrm flipH="1">
            <a:off x="3491880" y="2321695"/>
            <a:ext cx="648072" cy="1152128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xmlns="" id="{4E527F69-BBE4-40EC-85BF-5051B438C956}"/>
              </a:ext>
            </a:extLst>
          </p:cNvPr>
          <p:cNvCxnSpPr>
            <a:cxnSpLocks/>
          </p:cNvCxnSpPr>
          <p:nvPr/>
        </p:nvCxnSpPr>
        <p:spPr bwMode="auto">
          <a:xfrm flipH="1">
            <a:off x="3491880" y="2321695"/>
            <a:ext cx="648072" cy="1657473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xmlns="" id="{725E74C6-A5B6-43A8-A5E0-E1A7A76F7A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802"/>
          <a:stretch/>
        </p:blipFill>
        <p:spPr>
          <a:xfrm>
            <a:off x="0" y="4409927"/>
            <a:ext cx="9144000" cy="993849"/>
          </a:xfrm>
          <a:prstGeom prst="rect">
            <a:avLst/>
          </a:prstGeom>
        </p:spPr>
      </p:pic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xmlns="" id="{4B5CF323-43C5-44B0-A05F-67C766EA8774}"/>
              </a:ext>
            </a:extLst>
          </p:cNvPr>
          <p:cNvCxnSpPr>
            <a:cxnSpLocks/>
          </p:cNvCxnSpPr>
          <p:nvPr/>
        </p:nvCxnSpPr>
        <p:spPr bwMode="auto">
          <a:xfrm flipH="1">
            <a:off x="3419872" y="2321694"/>
            <a:ext cx="720080" cy="213241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xmlns="" id="{43FC700F-65B1-4075-8609-89C652160FF8}"/>
              </a:ext>
            </a:extLst>
          </p:cNvPr>
          <p:cNvCxnSpPr>
            <a:cxnSpLocks/>
          </p:cNvCxnSpPr>
          <p:nvPr/>
        </p:nvCxnSpPr>
        <p:spPr bwMode="auto">
          <a:xfrm flipH="1">
            <a:off x="3419872" y="2321693"/>
            <a:ext cx="720080" cy="256317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xmlns="" id="{C7E69E13-A9C9-408E-AEF1-6C9F3D286DA4}"/>
              </a:ext>
            </a:extLst>
          </p:cNvPr>
          <p:cNvCxnSpPr/>
          <p:nvPr/>
        </p:nvCxnSpPr>
        <p:spPr bwMode="auto">
          <a:xfrm>
            <a:off x="2627784" y="1673623"/>
            <a:ext cx="792088" cy="288032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xmlns="" id="{06A9E42C-D1F6-4EAE-9C65-33D7EF1FCBED}"/>
              </a:ext>
            </a:extLst>
          </p:cNvPr>
          <p:cNvCxnSpPr/>
          <p:nvPr/>
        </p:nvCxnSpPr>
        <p:spPr bwMode="auto">
          <a:xfrm>
            <a:off x="2627784" y="2105671"/>
            <a:ext cx="792088" cy="288032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xmlns="" id="{0203E85E-4FA5-48D9-A881-6D9AF65B70F7}"/>
              </a:ext>
            </a:extLst>
          </p:cNvPr>
          <p:cNvCxnSpPr/>
          <p:nvPr/>
        </p:nvCxnSpPr>
        <p:spPr bwMode="auto">
          <a:xfrm>
            <a:off x="2627784" y="2465711"/>
            <a:ext cx="792088" cy="288032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xmlns="" id="{50B0781E-D2E8-4778-8362-D89B48F3684E}"/>
              </a:ext>
            </a:extLst>
          </p:cNvPr>
          <p:cNvCxnSpPr/>
          <p:nvPr/>
        </p:nvCxnSpPr>
        <p:spPr bwMode="auto">
          <a:xfrm>
            <a:off x="2627784" y="3257799"/>
            <a:ext cx="792088" cy="288032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xmlns="" id="{B6FB4843-6B98-4A03-81CF-E1205F28793E}"/>
              </a:ext>
            </a:extLst>
          </p:cNvPr>
          <p:cNvCxnSpPr/>
          <p:nvPr/>
        </p:nvCxnSpPr>
        <p:spPr bwMode="auto">
          <a:xfrm>
            <a:off x="2627784" y="3689847"/>
            <a:ext cx="792088" cy="288032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xmlns="" id="{33820974-D062-4446-9C41-19812E22FAEE}"/>
              </a:ext>
            </a:extLst>
          </p:cNvPr>
          <p:cNvCxnSpPr/>
          <p:nvPr/>
        </p:nvCxnSpPr>
        <p:spPr bwMode="auto">
          <a:xfrm>
            <a:off x="2627784" y="4265911"/>
            <a:ext cx="792088" cy="288032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xmlns="" id="{8C333413-CA34-419E-9E60-D158BC9DFA1B}"/>
              </a:ext>
            </a:extLst>
          </p:cNvPr>
          <p:cNvCxnSpPr/>
          <p:nvPr/>
        </p:nvCxnSpPr>
        <p:spPr bwMode="auto">
          <a:xfrm>
            <a:off x="2627784" y="4625951"/>
            <a:ext cx="792088" cy="288032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xmlns="" id="{306FA733-8588-41CE-82A5-F56EE5C9111F}"/>
              </a:ext>
            </a:extLst>
          </p:cNvPr>
          <p:cNvSpPr/>
          <p:nvPr/>
        </p:nvSpPr>
        <p:spPr bwMode="auto">
          <a:xfrm>
            <a:off x="3203848" y="973164"/>
            <a:ext cx="2232248" cy="5286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Not “</a:t>
            </a:r>
            <a:r>
              <a:rPr lang="ja-JP" altLang="en-US" sz="1200" dirty="0">
                <a:latin typeface="メイリオ" pitchFamily="50" charset="-128"/>
                <a:ea typeface="メイリオ" pitchFamily="50" charset="-128"/>
              </a:rPr>
              <a:t>名</a:t>
            </a:r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”</a:t>
            </a:r>
          </a:p>
          <a:p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Please change “</a:t>
            </a:r>
            <a:r>
              <a:rPr lang="ja-JP" altLang="en-US" sz="1200" dirty="0">
                <a:latin typeface="メイリオ" pitchFamily="50" charset="-128"/>
                <a:ea typeface="メイリオ" pitchFamily="50" charset="-128"/>
              </a:rPr>
              <a:t>顧客名</a:t>
            </a:r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”</a:t>
            </a:r>
            <a:endParaRPr lang="ja-JP" altLang="en-US" sz="1200" dirty="0"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xmlns="" id="{03AC114C-3CE8-4D9D-B6C7-BBEDEA9A3113}"/>
              </a:ext>
            </a:extLst>
          </p:cNvPr>
          <p:cNvCxnSpPr>
            <a:cxnSpLocks/>
          </p:cNvCxnSpPr>
          <p:nvPr/>
        </p:nvCxnSpPr>
        <p:spPr bwMode="auto">
          <a:xfrm flipH="1">
            <a:off x="2771800" y="1106487"/>
            <a:ext cx="432048" cy="167632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xmlns="" id="{2AA4F8FB-A9FA-4F80-94F7-F81F62EF0DE6}"/>
              </a:ext>
            </a:extLst>
          </p:cNvPr>
          <p:cNvSpPr/>
          <p:nvPr/>
        </p:nvSpPr>
        <p:spPr bwMode="auto">
          <a:xfrm>
            <a:off x="2555776" y="1274119"/>
            <a:ext cx="864096" cy="399503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itchFamily="50" charset="-128"/>
              <a:ea typeface="メイリオ" pitchFamily="50" charset="-128"/>
              <a:cs typeface="Arial Unicode MS" pitchFamily="50" charset="-128"/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xmlns="" id="{CA4085DD-9525-43D3-947E-4158A5D7F89F}"/>
              </a:ext>
            </a:extLst>
          </p:cNvPr>
          <p:cNvSpPr/>
          <p:nvPr/>
        </p:nvSpPr>
        <p:spPr bwMode="auto">
          <a:xfrm>
            <a:off x="2555776" y="2829176"/>
            <a:ext cx="864096" cy="399503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itchFamily="50" charset="-128"/>
              <a:ea typeface="メイリオ" pitchFamily="50" charset="-128"/>
              <a:cs typeface="Arial Unicode MS" pitchFamily="50" charset="-128"/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xmlns="" id="{9C95E9EB-9DB2-4A53-94EB-CACED1F33FFC}"/>
              </a:ext>
            </a:extLst>
          </p:cNvPr>
          <p:cNvSpPr/>
          <p:nvPr/>
        </p:nvSpPr>
        <p:spPr bwMode="auto">
          <a:xfrm>
            <a:off x="2555776" y="4985991"/>
            <a:ext cx="864096" cy="399503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itchFamily="50" charset="-128"/>
              <a:ea typeface="メイリオ" pitchFamily="50" charset="-128"/>
              <a:cs typeface="Arial Unicode MS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xmlns="" id="{88EE8E39-5471-47B6-A6D2-5BD16B20D357}"/>
              </a:ext>
            </a:extLst>
          </p:cNvPr>
          <p:cNvSpPr/>
          <p:nvPr/>
        </p:nvSpPr>
        <p:spPr bwMode="auto">
          <a:xfrm>
            <a:off x="827584" y="2731622"/>
            <a:ext cx="1224136" cy="5286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Only these data</a:t>
            </a: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xmlns="" id="{56369310-B8DB-43DF-B9C7-99E41729A39A}"/>
              </a:ext>
            </a:extLst>
          </p:cNvPr>
          <p:cNvCxnSpPr>
            <a:cxnSpLocks/>
            <a:endCxn id="48" idx="3"/>
          </p:cNvCxnSpPr>
          <p:nvPr/>
        </p:nvCxnSpPr>
        <p:spPr bwMode="auto">
          <a:xfrm flipH="1">
            <a:off x="2051720" y="1431054"/>
            <a:ext cx="499864" cy="1564874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xmlns="" id="{29E1D1FC-3B12-48BB-8643-4654982DA2D7}"/>
              </a:ext>
            </a:extLst>
          </p:cNvPr>
          <p:cNvCxnSpPr>
            <a:cxnSpLocks/>
            <a:stCxn id="46" idx="1"/>
            <a:endCxn id="48" idx="3"/>
          </p:cNvCxnSpPr>
          <p:nvPr/>
        </p:nvCxnSpPr>
        <p:spPr bwMode="auto">
          <a:xfrm flipH="1" flipV="1">
            <a:off x="2051720" y="2995928"/>
            <a:ext cx="504056" cy="3300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xmlns="" id="{81053A00-219F-4392-9391-B4C99A11893C}"/>
              </a:ext>
            </a:extLst>
          </p:cNvPr>
          <p:cNvCxnSpPr>
            <a:cxnSpLocks/>
            <a:stCxn id="47" idx="1"/>
            <a:endCxn id="48" idx="3"/>
          </p:cNvCxnSpPr>
          <p:nvPr/>
        </p:nvCxnSpPr>
        <p:spPr bwMode="auto">
          <a:xfrm flipH="1" flipV="1">
            <a:off x="2051720" y="2995928"/>
            <a:ext cx="504056" cy="2189815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xmlns="" id="{6EF494B7-3CEF-4442-A400-1CC9043DA2BE}"/>
              </a:ext>
            </a:extLst>
          </p:cNvPr>
          <p:cNvSpPr txBox="1"/>
          <p:nvPr/>
        </p:nvSpPr>
        <p:spPr>
          <a:xfrm>
            <a:off x="2555776" y="5445224"/>
            <a:ext cx="61747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>
                <a:latin typeface="メイリオ" pitchFamily="50" charset="-128"/>
                <a:ea typeface="メイリオ" pitchFamily="50" charset="-128"/>
              </a:rPr>
              <a:t>メッセージ</a:t>
            </a:r>
            <a:r>
              <a:rPr lang="en-US" altLang="ja-JP" sz="600" b="1" dirty="0">
                <a:latin typeface="メイリオ" pitchFamily="50" charset="-128"/>
                <a:ea typeface="メイリオ" pitchFamily="50" charset="-128"/>
              </a:rPr>
              <a:t>1</a:t>
            </a:r>
            <a:endParaRPr kumimoji="1" lang="ja-JP" altLang="en-US" sz="600" b="1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xmlns="" id="{8BB95F48-D515-494C-8947-A8B43C2D5F6E}"/>
              </a:ext>
            </a:extLst>
          </p:cNvPr>
          <p:cNvSpPr/>
          <p:nvPr/>
        </p:nvSpPr>
        <p:spPr bwMode="auto">
          <a:xfrm>
            <a:off x="2627784" y="5603799"/>
            <a:ext cx="4968552" cy="195806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itchFamily="50" charset="-128"/>
              <a:ea typeface="メイリオ" pitchFamily="50" charset="-128"/>
              <a:cs typeface="Arial Unicode MS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xmlns="" id="{25C5BC93-BDAD-4E6F-ADD4-FD4A2198B0FC}"/>
              </a:ext>
            </a:extLst>
          </p:cNvPr>
          <p:cNvSpPr txBox="1"/>
          <p:nvPr/>
        </p:nvSpPr>
        <p:spPr>
          <a:xfrm>
            <a:off x="2555776" y="5810923"/>
            <a:ext cx="62068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>
                <a:latin typeface="メイリオ" pitchFamily="50" charset="-128"/>
                <a:ea typeface="メイリオ" pitchFamily="50" charset="-128"/>
              </a:rPr>
              <a:t>メッセージ</a:t>
            </a:r>
            <a:r>
              <a:rPr lang="en-US" altLang="ja-JP" sz="600" b="1" dirty="0">
                <a:latin typeface="メイリオ" pitchFamily="50" charset="-128"/>
                <a:ea typeface="メイリオ" pitchFamily="50" charset="-128"/>
              </a:rPr>
              <a:t>2</a:t>
            </a:r>
            <a:endParaRPr kumimoji="1" lang="ja-JP" altLang="en-US" sz="600" b="1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xmlns="" id="{7108F3C3-3563-4C25-8FF6-50A91C2D783C}"/>
              </a:ext>
            </a:extLst>
          </p:cNvPr>
          <p:cNvSpPr/>
          <p:nvPr/>
        </p:nvSpPr>
        <p:spPr bwMode="auto">
          <a:xfrm>
            <a:off x="2627784" y="5969498"/>
            <a:ext cx="4968552" cy="195806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itchFamily="50" charset="-128"/>
              <a:ea typeface="メイリオ" pitchFamily="50" charset="-128"/>
              <a:cs typeface="Arial Unicode MS" pitchFamily="50" charset="-128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xmlns="" id="{D3FA2975-CE49-4344-BCE6-236D61558B99}"/>
              </a:ext>
            </a:extLst>
          </p:cNvPr>
          <p:cNvSpPr txBox="1"/>
          <p:nvPr/>
        </p:nvSpPr>
        <p:spPr>
          <a:xfrm>
            <a:off x="2555776" y="6176622"/>
            <a:ext cx="62068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b="1" dirty="0">
                <a:latin typeface="メイリオ" pitchFamily="50" charset="-128"/>
                <a:ea typeface="メイリオ" pitchFamily="50" charset="-128"/>
              </a:rPr>
              <a:t>メッセージ</a:t>
            </a:r>
            <a:r>
              <a:rPr lang="en-US" altLang="ja-JP" sz="600" b="1" dirty="0">
                <a:latin typeface="メイリオ" pitchFamily="50" charset="-128"/>
                <a:ea typeface="メイリオ" pitchFamily="50" charset="-128"/>
              </a:rPr>
              <a:t>3</a:t>
            </a:r>
            <a:endParaRPr kumimoji="1" lang="ja-JP" altLang="en-US" sz="600" b="1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xmlns="" id="{449B6882-37FA-4EEA-AA56-4CB5FD1CE5C7}"/>
              </a:ext>
            </a:extLst>
          </p:cNvPr>
          <p:cNvSpPr/>
          <p:nvPr/>
        </p:nvSpPr>
        <p:spPr bwMode="auto">
          <a:xfrm>
            <a:off x="2627784" y="6335197"/>
            <a:ext cx="4968552" cy="195806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itchFamily="50" charset="-128"/>
              <a:ea typeface="メイリオ" pitchFamily="50" charset="-128"/>
              <a:cs typeface="Arial Unicode MS" pitchFamily="50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xmlns="" id="{54036B49-65B7-4FE0-ADA0-9B01E6EB79BD}"/>
              </a:ext>
            </a:extLst>
          </p:cNvPr>
          <p:cNvSpPr/>
          <p:nvPr/>
        </p:nvSpPr>
        <p:spPr bwMode="auto">
          <a:xfrm>
            <a:off x="4428122" y="5566063"/>
            <a:ext cx="1905000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Add these field “Message for client”</a:t>
            </a: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xmlns="" id="{363841F5-58CF-4FA8-832F-1CF934805593}"/>
              </a:ext>
            </a:extLst>
          </p:cNvPr>
          <p:cNvCxnSpPr>
            <a:cxnSpLocks/>
          </p:cNvCxnSpPr>
          <p:nvPr/>
        </p:nvCxnSpPr>
        <p:spPr bwMode="auto">
          <a:xfrm flipH="1">
            <a:off x="2551584" y="5517232"/>
            <a:ext cx="4192" cy="1015913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xmlns="" id="{00F6834D-3996-42A0-BB71-F572D2D64A54}"/>
              </a:ext>
            </a:extLst>
          </p:cNvPr>
          <p:cNvCxnSpPr>
            <a:cxnSpLocks/>
            <a:stCxn id="66" idx="1"/>
            <a:endCxn id="48" idx="3"/>
          </p:cNvCxnSpPr>
          <p:nvPr/>
        </p:nvCxnSpPr>
        <p:spPr bwMode="auto">
          <a:xfrm flipH="1" flipV="1">
            <a:off x="2051720" y="2995928"/>
            <a:ext cx="504056" cy="3273027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73922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62A90EB-AA4E-4B5C-9DAA-2FD53D14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Admin &gt;</a:t>
            </a:r>
            <a:r>
              <a:rPr lang="ja-JP" altLang="en-US" dirty="0"/>
              <a:t> </a:t>
            </a:r>
            <a:r>
              <a:rPr lang="en-US" altLang="ja-JP" dirty="0"/>
              <a:t>case screen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C77AC84E-FB6F-413B-8F36-78FFE8256F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7ED27-DDFC-47F1-847B-7198FD915E4B}" type="slidenum">
              <a:rPr lang="en-US" altLang="ja-JP" smtClean="0"/>
              <a:pPr>
                <a:defRPr/>
              </a:pPr>
              <a:t>6</a:t>
            </a:fld>
            <a:endParaRPr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A126E3A0-2FB7-4D60-9F7C-D27F3192D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©2013 Rose SR Firm</a:t>
            </a:r>
            <a:r>
              <a:rPr lang="ja-JP" altLang="en-US"/>
              <a:t>　</a:t>
            </a:r>
            <a:r>
              <a:rPr lang="en-US" altLang="ja-JP"/>
              <a:t>All rights reserved</a:t>
            </a:r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xmlns="" id="{EB2BA5B5-A9DB-4213-96EC-C7F3F9D8E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2696"/>
            <a:ext cx="9144000" cy="4554141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xmlns="" id="{3512D658-340F-4002-87A9-37373237159C}"/>
              </a:ext>
            </a:extLst>
          </p:cNvPr>
          <p:cNvSpPr/>
          <p:nvPr/>
        </p:nvSpPr>
        <p:spPr bwMode="auto">
          <a:xfrm>
            <a:off x="1331640" y="1529607"/>
            <a:ext cx="7812360" cy="216024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itchFamily="50" charset="-128"/>
              <a:ea typeface="メイリオ" pitchFamily="50" charset="-128"/>
              <a:cs typeface="Arial Unicode MS" pitchFamily="50" charset="-128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xmlns="" id="{4DEE1A10-FF6C-4D85-92B0-428C6FB1B42C}"/>
              </a:ext>
            </a:extLst>
          </p:cNvPr>
          <p:cNvCxnSpPr/>
          <p:nvPr/>
        </p:nvCxnSpPr>
        <p:spPr bwMode="auto">
          <a:xfrm flipH="1" flipV="1">
            <a:off x="5508104" y="1745631"/>
            <a:ext cx="360040" cy="1224135"/>
          </a:xfrm>
          <a:prstGeom prst="line">
            <a:avLst/>
          </a:prstGeom>
          <a:solidFill>
            <a:srgbClr val="CCCC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xmlns="" id="{C1009297-CC84-4F02-8856-DA8A5BB65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114919"/>
              </p:ext>
            </p:extLst>
          </p:nvPr>
        </p:nvGraphicFramePr>
        <p:xfrm>
          <a:off x="4807494" y="2944547"/>
          <a:ext cx="3273427" cy="3095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0581">
                  <a:extLst>
                    <a:ext uri="{9D8B030D-6E8A-4147-A177-3AD203B41FA5}">
                      <a16:colId xmlns:a16="http://schemas.microsoft.com/office/drawing/2014/main" xmlns="" val="2035390884"/>
                    </a:ext>
                  </a:extLst>
                </a:gridCol>
                <a:gridCol w="1122114">
                  <a:extLst>
                    <a:ext uri="{9D8B030D-6E8A-4147-A177-3AD203B41FA5}">
                      <a16:colId xmlns:a16="http://schemas.microsoft.com/office/drawing/2014/main" xmlns="" val="2783930530"/>
                    </a:ext>
                  </a:extLst>
                </a:gridCol>
                <a:gridCol w="1200732">
                  <a:extLst>
                    <a:ext uri="{9D8B030D-6E8A-4147-A177-3AD203B41FA5}">
                      <a16:colId xmlns:a16="http://schemas.microsoft.com/office/drawing/2014/main" xmlns="" val="312454188"/>
                    </a:ext>
                  </a:extLst>
                </a:gridCol>
              </a:tblGrid>
              <a:tr h="128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Current screen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Please change like this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備考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8864736"/>
                  </a:ext>
                </a:extLst>
              </a:tr>
              <a:tr h="128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84395255"/>
                  </a:ext>
                </a:extLst>
              </a:tr>
              <a:tr h="12865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顧客名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取引先名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6386848"/>
                  </a:ext>
                </a:extLst>
              </a:tr>
              <a:tr h="12865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レコードタイプ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助成金名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68457050"/>
                  </a:ext>
                </a:extLst>
              </a:tr>
              <a:tr h="12865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ケース名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案件名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11973400"/>
                  </a:ext>
                </a:extLst>
              </a:tr>
              <a:tr h="12865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タスク名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02583790"/>
                  </a:ext>
                </a:extLst>
              </a:tr>
              <a:tr h="12865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交付金合計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助成金総額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453699"/>
                  </a:ext>
                </a:extLst>
              </a:tr>
              <a:tr h="12865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ターゲット名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対象者氏名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52654187"/>
                  </a:ext>
                </a:extLst>
              </a:tr>
              <a:tr h="12865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コンテンツの準備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申請内容備考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6504753"/>
                  </a:ext>
                </a:extLst>
              </a:tr>
              <a:tr h="12865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プロジェクト提案日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計画提出日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8330545"/>
                  </a:ext>
                </a:extLst>
              </a:tr>
              <a:tr h="12865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有効期限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期限日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31244932"/>
                  </a:ext>
                </a:extLst>
              </a:tr>
              <a:tr h="12865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お申し込み金額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支給申請金額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4444194"/>
                  </a:ext>
                </a:extLst>
              </a:tr>
              <a:tr h="12865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予定日 </a:t>
                      </a:r>
                      <a:r>
                        <a:rPr lang="en-US" altLang="ja-JP" sz="700" u="none" strike="noStrike">
                          <a:effectLst/>
                        </a:rPr>
                        <a:t>1</a:t>
                      </a:r>
                      <a:endParaRPr lang="en-US" altLang="ja-JP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顧客入金予定日</a:t>
                      </a:r>
                      <a:r>
                        <a:rPr lang="en-US" altLang="zh-TW" sz="700" u="none" strike="noStrike">
                          <a:effectLst/>
                        </a:rPr>
                        <a:t>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0685280"/>
                  </a:ext>
                </a:extLst>
              </a:tr>
              <a:tr h="12865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予定日 </a:t>
                      </a:r>
                      <a:r>
                        <a:rPr lang="en-US" altLang="ja-JP" sz="700" u="none" strike="noStrike">
                          <a:effectLst/>
                        </a:rPr>
                        <a:t>2</a:t>
                      </a:r>
                      <a:endParaRPr lang="en-US" altLang="ja-JP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顧客入金予定日</a:t>
                      </a:r>
                      <a:r>
                        <a:rPr lang="en-US" altLang="zh-TW" sz="700" u="none" strike="noStrike">
                          <a:effectLst/>
                        </a:rPr>
                        <a:t>2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18117886"/>
                  </a:ext>
                </a:extLst>
              </a:tr>
              <a:tr h="12865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予定日 </a:t>
                      </a:r>
                      <a:r>
                        <a:rPr lang="en-US" altLang="ja-JP" sz="700" u="none" strike="noStrike">
                          <a:effectLst/>
                        </a:rPr>
                        <a:t>3</a:t>
                      </a:r>
                      <a:endParaRPr lang="en-US" altLang="ja-JP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顧客入金予定日</a:t>
                      </a:r>
                      <a:r>
                        <a:rPr lang="en-US" altLang="zh-TW" sz="700" u="none" strike="noStrike">
                          <a:effectLst/>
                        </a:rPr>
                        <a:t>3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9573696"/>
                  </a:ext>
                </a:extLst>
              </a:tr>
              <a:tr h="12865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やめる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報酬支払済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TRUE=</a:t>
                      </a:r>
                      <a:r>
                        <a:rPr lang="ja-JP" altLang="en-US" sz="700" u="none" strike="noStrike">
                          <a:effectLst/>
                        </a:rPr>
                        <a:t>済、</a:t>
                      </a:r>
                      <a:r>
                        <a:rPr lang="en-US" sz="700" u="none" strike="noStrike">
                          <a:effectLst/>
                        </a:rPr>
                        <a:t>FALSE=null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0424962"/>
                  </a:ext>
                </a:extLst>
              </a:tr>
              <a:tr h="12865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予約済み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中止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TRUE=</a:t>
                      </a:r>
                      <a:r>
                        <a:rPr lang="ja-JP" altLang="en-US" sz="700" u="none" strike="noStrike">
                          <a:effectLst/>
                        </a:rPr>
                        <a:t>中止、</a:t>
                      </a:r>
                      <a:r>
                        <a:rPr lang="en-US" sz="700" u="none" strike="noStrike">
                          <a:effectLst/>
                        </a:rPr>
                        <a:t>FALSE=null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0940735"/>
                  </a:ext>
                </a:extLst>
              </a:tr>
              <a:tr h="12865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ケースクローズチェック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保留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TRUE=</a:t>
                      </a:r>
                      <a:r>
                        <a:rPr lang="ja-JP" altLang="en-US" sz="700" u="none" strike="noStrike">
                          <a:effectLst/>
                        </a:rPr>
                        <a:t>保留、</a:t>
                      </a:r>
                      <a:r>
                        <a:rPr lang="en-US" sz="700" u="none" strike="noStrike">
                          <a:effectLst/>
                        </a:rPr>
                        <a:t>FALSE=null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187896"/>
                  </a:ext>
                </a:extLst>
              </a:tr>
              <a:tr h="12865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備考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案件クローズ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TRUE=</a:t>
                      </a:r>
                      <a:r>
                        <a:rPr lang="ja-JP" altLang="en-US" sz="700" u="none" strike="noStrike">
                          <a:effectLst/>
                        </a:rPr>
                        <a:t>クローズ、</a:t>
                      </a:r>
                      <a:r>
                        <a:rPr lang="en-US" sz="700" u="none" strike="noStrike">
                          <a:effectLst/>
                        </a:rPr>
                        <a:t>FALSE=null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9241494"/>
                  </a:ext>
                </a:extLst>
              </a:tr>
              <a:tr h="12865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最終更新日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案件クローズ</a:t>
                      </a:r>
                      <a:r>
                        <a:rPr lang="en-US" altLang="ja-JP" sz="700" u="none" strike="noStrike">
                          <a:effectLst/>
                        </a:rPr>
                        <a:t>/</a:t>
                      </a:r>
                      <a:r>
                        <a:rPr lang="ja-JP" altLang="en-US" sz="700" u="none" strike="noStrike">
                          <a:effectLst/>
                        </a:rPr>
                        <a:t>中止</a:t>
                      </a:r>
                      <a:r>
                        <a:rPr lang="en-US" altLang="ja-JP" sz="700" u="none" strike="noStrike">
                          <a:effectLst/>
                        </a:rPr>
                        <a:t>/</a:t>
                      </a:r>
                      <a:r>
                        <a:rPr lang="ja-JP" altLang="en-US" sz="700" u="none" strike="noStrike">
                          <a:effectLst/>
                        </a:rPr>
                        <a:t>保留備考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8340112"/>
                  </a:ext>
                </a:extLst>
              </a:tr>
              <a:tr h="12865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行動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最終更新日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69470790"/>
                  </a:ext>
                </a:extLst>
              </a:tr>
              <a:tr h="128651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行動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7244179"/>
                  </a:ext>
                </a:extLst>
              </a:tr>
            </a:tbl>
          </a:graphicData>
        </a:graphic>
      </p:graphicFrame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xmlns="" id="{18D567B9-7A18-4FB2-AE39-2A000703AA67}"/>
              </a:ext>
            </a:extLst>
          </p:cNvPr>
          <p:cNvSpPr/>
          <p:nvPr/>
        </p:nvSpPr>
        <p:spPr bwMode="auto">
          <a:xfrm>
            <a:off x="5744006" y="3041775"/>
            <a:ext cx="1080120" cy="2880319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itchFamily="50" charset="-128"/>
              <a:ea typeface="メイリオ" pitchFamily="50" charset="-128"/>
              <a:cs typeface="Arial Unicode MS" pitchFamily="50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xmlns="" id="{9C51102E-548A-4CB5-8DBC-C38E38946968}"/>
              </a:ext>
            </a:extLst>
          </p:cNvPr>
          <p:cNvCxnSpPr/>
          <p:nvPr/>
        </p:nvCxnSpPr>
        <p:spPr bwMode="auto">
          <a:xfrm>
            <a:off x="4807494" y="3041775"/>
            <a:ext cx="916634" cy="2821376"/>
          </a:xfrm>
          <a:prstGeom prst="line">
            <a:avLst/>
          </a:prstGeom>
          <a:solidFill>
            <a:srgbClr val="CCCC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xmlns="" id="{56DBB6DB-7CB4-4840-A19C-F076CF7A1BB5}"/>
              </a:ext>
            </a:extLst>
          </p:cNvPr>
          <p:cNvSpPr/>
          <p:nvPr/>
        </p:nvSpPr>
        <p:spPr bwMode="auto">
          <a:xfrm>
            <a:off x="7092555" y="5579692"/>
            <a:ext cx="1905000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If possible, please change view like this.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xmlns="" id="{FEFBD3D7-65D4-4C76-90B5-30BEE6CED28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596336" y="5462862"/>
            <a:ext cx="72008" cy="116830"/>
          </a:xfrm>
          <a:prstGeom prst="line">
            <a:avLst/>
          </a:prstGeom>
          <a:solidFill>
            <a:srgbClr val="CCCC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xmlns="" id="{AB1F2693-3D39-445F-B208-FBDBD1A440DD}"/>
              </a:ext>
            </a:extLst>
          </p:cNvPr>
          <p:cNvSpPr/>
          <p:nvPr/>
        </p:nvSpPr>
        <p:spPr bwMode="auto">
          <a:xfrm>
            <a:off x="1259632" y="980728"/>
            <a:ext cx="1800200" cy="288032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itchFamily="50" charset="-128"/>
              <a:ea typeface="メイリオ" pitchFamily="50" charset="-128"/>
              <a:cs typeface="Arial Unicode MS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xmlns="" id="{481D2446-36BA-4AA4-81DD-B864062F26FB}"/>
              </a:ext>
            </a:extLst>
          </p:cNvPr>
          <p:cNvSpPr/>
          <p:nvPr/>
        </p:nvSpPr>
        <p:spPr bwMode="auto">
          <a:xfrm>
            <a:off x="3419872" y="692696"/>
            <a:ext cx="2651186" cy="7620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Please change</a:t>
            </a:r>
          </a:p>
          <a:p>
            <a:r>
              <a:rPr lang="ja-JP" altLang="en-US" sz="1200" dirty="0">
                <a:latin typeface="メイリオ" pitchFamily="50" charset="-128"/>
                <a:ea typeface="メイリオ" pitchFamily="50" charset="-128"/>
              </a:rPr>
              <a:t>案件　</a:t>
            </a:r>
            <a:r>
              <a:rPr lang="ja-JP" altLang="en-US" sz="800" dirty="0">
                <a:latin typeface="メイリオ" pitchFamily="50" charset="-128"/>
                <a:ea typeface="メイリオ" pitchFamily="50" charset="-128"/>
              </a:rPr>
              <a:t>案件　リスティング</a:t>
            </a:r>
            <a:endParaRPr lang="en-US" altLang="ja-JP" sz="1200" dirty="0"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xmlns="" id="{829E959E-FABE-4A68-ADF2-7A9E80A7731F}"/>
              </a:ext>
            </a:extLst>
          </p:cNvPr>
          <p:cNvSpPr/>
          <p:nvPr/>
        </p:nvSpPr>
        <p:spPr bwMode="auto">
          <a:xfrm>
            <a:off x="849052" y="1959351"/>
            <a:ext cx="770620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ja-JP" altLang="en-US" sz="1200" dirty="0">
                <a:latin typeface="メイリオ" pitchFamily="50" charset="-128"/>
                <a:ea typeface="メイリオ" pitchFamily="50" charset="-128"/>
              </a:rPr>
              <a:t>案件</a:t>
            </a:r>
            <a:endParaRPr lang="en-US" altLang="ja-JP" sz="1200" dirty="0"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xmlns="" id="{BB33C75D-2BBE-4BF3-8605-2A0ECCFB3A14}"/>
              </a:ext>
            </a:extLst>
          </p:cNvPr>
          <p:cNvCxnSpPr>
            <a:cxnSpLocks/>
            <a:stCxn id="23" idx="1"/>
          </p:cNvCxnSpPr>
          <p:nvPr/>
        </p:nvCxnSpPr>
        <p:spPr bwMode="auto">
          <a:xfrm flipH="1">
            <a:off x="3059832" y="1073741"/>
            <a:ext cx="360040" cy="51004"/>
          </a:xfrm>
          <a:prstGeom prst="line">
            <a:avLst/>
          </a:prstGeom>
          <a:solidFill>
            <a:srgbClr val="CCCC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xmlns="" id="{1795BCE5-9950-4B1D-B4A0-26FE512DEEE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83568" y="2103367"/>
            <a:ext cx="144016" cy="29489"/>
          </a:xfrm>
          <a:prstGeom prst="line">
            <a:avLst/>
          </a:prstGeom>
          <a:solidFill>
            <a:srgbClr val="CCCC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xmlns="" id="{A579E925-6217-4EA6-850D-CB405D3F657C}"/>
              </a:ext>
            </a:extLst>
          </p:cNvPr>
          <p:cNvSpPr/>
          <p:nvPr/>
        </p:nvSpPr>
        <p:spPr bwMode="auto">
          <a:xfrm>
            <a:off x="1389112" y="5286027"/>
            <a:ext cx="2102768" cy="6360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Please erase.</a:t>
            </a:r>
          </a:p>
          <a:p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Same as All the screens.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xmlns="" id="{D95C4143-9C48-4E53-B21F-AD4A9DDCE90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835696" y="5112370"/>
            <a:ext cx="684076" cy="177295"/>
          </a:xfrm>
          <a:prstGeom prst="line">
            <a:avLst/>
          </a:prstGeom>
          <a:solidFill>
            <a:srgbClr val="CCCC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xmlns="" id="{2CEF6131-5BE3-4B9D-B1BF-771DF7E3921B}"/>
              </a:ext>
            </a:extLst>
          </p:cNvPr>
          <p:cNvSpPr/>
          <p:nvPr/>
        </p:nvSpPr>
        <p:spPr bwMode="auto">
          <a:xfrm>
            <a:off x="5769632" y="3586268"/>
            <a:ext cx="1060242" cy="1195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メイリオ" pitchFamily="50" charset="-128"/>
                <a:ea typeface="メイリオ" pitchFamily="50" charset="-128"/>
                <a:cs typeface="Arial Unicode MS" pitchFamily="50" charset="-128"/>
              </a:rPr>
              <a:t>Hide this data</a:t>
            </a:r>
            <a:endParaRPr kumimoji="1" lang="ja-JP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itchFamily="50" charset="-128"/>
              <a:ea typeface="メイリオ" pitchFamily="50" charset="-128"/>
              <a:cs typeface="Arial Unicode MS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2056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767E054A-1F19-4DED-8D64-A8486294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Admin &gt;</a:t>
            </a:r>
            <a:r>
              <a:rPr lang="ja-JP" altLang="en-US" dirty="0"/>
              <a:t> </a:t>
            </a:r>
            <a:r>
              <a:rPr lang="en-US" altLang="ja-JP" dirty="0"/>
              <a:t>Import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BAD00BAB-67CE-4C0D-8677-18BDE55B27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7ED27-DDFC-47F1-847B-7198FD915E4B}" type="slidenum">
              <a:rPr lang="en-US" altLang="ja-JP" smtClean="0"/>
              <a:pPr>
                <a:defRPr/>
              </a:pPr>
              <a:t>7</a:t>
            </a:fld>
            <a:endParaRPr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876002BB-C164-4C55-B541-FC100AF5F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©2013 Rose SR Firm</a:t>
            </a:r>
            <a:r>
              <a:rPr lang="ja-JP" altLang="en-US"/>
              <a:t>　</a:t>
            </a:r>
            <a:r>
              <a:rPr lang="en-US" altLang="ja-JP"/>
              <a:t>All rights reserved</a:t>
            </a:r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xmlns="" id="{9941F98B-1565-497D-9C2F-06ED356BF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1929"/>
            <a:ext cx="9144000" cy="4554141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FCBE6901-23FF-4A9A-8995-6EB3A072DBDF}"/>
              </a:ext>
            </a:extLst>
          </p:cNvPr>
          <p:cNvSpPr/>
          <p:nvPr/>
        </p:nvSpPr>
        <p:spPr bwMode="auto">
          <a:xfrm>
            <a:off x="2843808" y="1390390"/>
            <a:ext cx="2232248" cy="5286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Impossible to import csv files.</a:t>
            </a:r>
            <a:r>
              <a:rPr lang="ja-JP" altLang="en-US" sz="1200" dirty="0"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Please</a:t>
            </a:r>
            <a:r>
              <a:rPr lang="ja-JP" altLang="en-US" sz="1200" dirty="0"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check</a:t>
            </a:r>
            <a:r>
              <a:rPr lang="ja-JP" altLang="en-US" sz="1200" dirty="0"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it.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xmlns="" id="{9650B67F-0D6B-40A7-92CB-A67E1AF7B9AC}"/>
              </a:ext>
            </a:extLst>
          </p:cNvPr>
          <p:cNvCxnSpPr>
            <a:cxnSpLocks/>
          </p:cNvCxnSpPr>
          <p:nvPr/>
        </p:nvCxnSpPr>
        <p:spPr bwMode="auto">
          <a:xfrm flipH="1">
            <a:off x="2411760" y="1523713"/>
            <a:ext cx="432048" cy="167632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C7351463-5ABC-4405-A689-9C077F82CD5A}"/>
              </a:ext>
            </a:extLst>
          </p:cNvPr>
          <p:cNvSpPr/>
          <p:nvPr/>
        </p:nvSpPr>
        <p:spPr bwMode="auto">
          <a:xfrm>
            <a:off x="2607838" y="2768795"/>
            <a:ext cx="3607236" cy="16683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I need to import 2 type of files here.</a:t>
            </a:r>
          </a:p>
          <a:p>
            <a:endParaRPr lang="en-US" altLang="ja-JP" sz="1200" dirty="0">
              <a:latin typeface="メイリオ" pitchFamily="50" charset="-128"/>
              <a:ea typeface="メイリオ" pitchFamily="50" charset="-128"/>
            </a:endParaRPr>
          </a:p>
          <a:p>
            <a:pPr marL="228600" indent="-228600">
              <a:buAutoNum type="arabicParenR"/>
            </a:pPr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Case</a:t>
            </a:r>
          </a:p>
          <a:p>
            <a:pPr marL="228600" indent="-228600">
              <a:buAutoNum type="arabicParenR"/>
            </a:pPr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User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xmlns="" id="{4B397CC4-E3EE-4DF2-9BD6-B5EE7FE51A45}"/>
              </a:ext>
            </a:extLst>
          </p:cNvPr>
          <p:cNvCxnSpPr>
            <a:cxnSpLocks/>
          </p:cNvCxnSpPr>
          <p:nvPr/>
        </p:nvCxnSpPr>
        <p:spPr bwMode="auto">
          <a:xfrm>
            <a:off x="1259632" y="1772816"/>
            <a:ext cx="504056" cy="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xmlns="" id="{00BEDA7C-78C4-42AB-99CF-0275531B70FF}"/>
              </a:ext>
            </a:extLst>
          </p:cNvPr>
          <p:cNvSpPr/>
          <p:nvPr/>
        </p:nvSpPr>
        <p:spPr bwMode="auto">
          <a:xfrm>
            <a:off x="1907704" y="701188"/>
            <a:ext cx="2232248" cy="52861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ja-JP" altLang="en-US" sz="1200" dirty="0">
                <a:latin typeface="メイリオ" pitchFamily="50" charset="-128"/>
                <a:ea typeface="メイリオ" pitchFamily="50" charset="-128"/>
              </a:rPr>
              <a:t>あなたを選ぶ ← </a:t>
            </a:r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Erase</a:t>
            </a:r>
          </a:p>
          <a:p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Only “</a:t>
            </a:r>
            <a:r>
              <a:rPr lang="en-US" altLang="ja-JP" sz="1200" dirty="0" err="1">
                <a:latin typeface="メイリオ" pitchFamily="50" charset="-128"/>
                <a:ea typeface="メイリオ" pitchFamily="50" charset="-128"/>
              </a:rPr>
              <a:t>xls</a:t>
            </a:r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/csv </a:t>
            </a:r>
            <a:r>
              <a:rPr lang="ja-JP" altLang="en-US" sz="1200" dirty="0">
                <a:latin typeface="メイリオ" pitchFamily="50" charset="-128"/>
                <a:ea typeface="メイリオ" pitchFamily="50" charset="-128"/>
              </a:rPr>
              <a:t>ファイル：</a:t>
            </a:r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”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xmlns="" id="{9C1C39C1-4956-47EB-B558-A87D2694C645}"/>
              </a:ext>
            </a:extLst>
          </p:cNvPr>
          <p:cNvCxnSpPr>
            <a:cxnSpLocks/>
          </p:cNvCxnSpPr>
          <p:nvPr/>
        </p:nvCxnSpPr>
        <p:spPr bwMode="auto">
          <a:xfrm flipH="1">
            <a:off x="1511660" y="1263544"/>
            <a:ext cx="540060" cy="427801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25556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D070D26-E0E1-4944-A089-BB9E9B2FD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User &gt;</a:t>
            </a:r>
            <a:r>
              <a:rPr lang="ja-JP" altLang="en-US" dirty="0"/>
              <a:t> </a:t>
            </a:r>
            <a:r>
              <a:rPr lang="en-US" altLang="ja-JP" dirty="0"/>
              <a:t>Dashboard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EC70452B-EA30-4FD0-8E0D-CF055F195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CFE30D89-0E37-4F53-9BA0-5F730C3C42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7ED27-DDFC-47F1-847B-7198FD915E4B}" type="slidenum">
              <a:rPr lang="en-US" altLang="ja-JP" smtClean="0"/>
              <a:pPr>
                <a:defRPr/>
              </a:pPr>
              <a:t>8</a:t>
            </a:fld>
            <a:endParaRPr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85078229-41BD-483F-8AFC-4902270BA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©2013 Rose SR Firm</a:t>
            </a:r>
            <a:r>
              <a:rPr lang="ja-JP" altLang="en-US"/>
              <a:t>　</a:t>
            </a:r>
            <a:r>
              <a:rPr lang="en-US" altLang="ja-JP"/>
              <a:t>All rights reserved</a:t>
            </a:r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xmlns="" id="{5E79B0A0-7321-4ACC-86A4-A5A4656CD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1929"/>
            <a:ext cx="9144000" cy="4554141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75487347-88C4-4049-9092-8F78E9EA2C46}"/>
              </a:ext>
            </a:extLst>
          </p:cNvPr>
          <p:cNvSpPr/>
          <p:nvPr/>
        </p:nvSpPr>
        <p:spPr bwMode="auto">
          <a:xfrm>
            <a:off x="1475656" y="2204864"/>
            <a:ext cx="2160240" cy="1008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If there is no information here, please Hide this menu.</a:t>
            </a:r>
            <a:endParaRPr lang="ja-JP" altLang="en-US" sz="1200" dirty="0"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xmlns="" id="{7D47E093-EBDE-40F3-808D-6FEBD5331B0F}"/>
              </a:ext>
            </a:extLst>
          </p:cNvPr>
          <p:cNvCxnSpPr/>
          <p:nvPr/>
        </p:nvCxnSpPr>
        <p:spPr bwMode="auto">
          <a:xfrm flipH="1" flipV="1">
            <a:off x="827584" y="2060848"/>
            <a:ext cx="648072" cy="432048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12460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ADA0010-ADAB-46B9-88FD-15A0F6DE8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User &gt;</a:t>
            </a:r>
            <a:r>
              <a:rPr lang="ja-JP" altLang="en-US" dirty="0"/>
              <a:t> </a:t>
            </a:r>
            <a:r>
              <a:rPr lang="en-US" altLang="ja-JP" dirty="0"/>
              <a:t>case screen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AADA4255-9818-4CE2-B595-49F25A290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85798ABD-D1FA-409C-A8F3-410FD898FD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7ED27-DDFC-47F1-847B-7198FD915E4B}" type="slidenum">
              <a:rPr lang="en-US" altLang="ja-JP" smtClean="0"/>
              <a:pPr>
                <a:defRPr/>
              </a:pPr>
              <a:t>9</a:t>
            </a:fld>
            <a:endParaRPr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61DBEB26-2C9D-407A-AA11-B616FCB00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©2013 Rose SR Firm</a:t>
            </a:r>
            <a:r>
              <a:rPr lang="ja-JP" altLang="en-US"/>
              <a:t>　</a:t>
            </a:r>
            <a:r>
              <a:rPr lang="en-US" altLang="ja-JP"/>
              <a:t>All rights reserved</a:t>
            </a:r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xmlns="" id="{E6990645-A7D8-4229-82BA-03055FCFC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1929"/>
            <a:ext cx="9144000" cy="4554141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E291D05F-4071-4B4E-A885-7FD58816D424}"/>
              </a:ext>
            </a:extLst>
          </p:cNvPr>
          <p:cNvSpPr/>
          <p:nvPr/>
        </p:nvSpPr>
        <p:spPr bwMode="auto">
          <a:xfrm>
            <a:off x="3347864" y="982017"/>
            <a:ext cx="2160240" cy="13346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No need “Hello”</a:t>
            </a:r>
          </a:p>
          <a:p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Please change like bellow</a:t>
            </a:r>
          </a:p>
          <a:p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“</a:t>
            </a:r>
            <a:r>
              <a:rPr lang="ja-JP" altLang="en-US" sz="1200" dirty="0">
                <a:latin typeface="メイリオ" pitchFamily="50" charset="-128"/>
                <a:ea typeface="メイリオ" pitchFamily="50" charset="-128"/>
              </a:rPr>
              <a:t>顧客名</a:t>
            </a:r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” </a:t>
            </a:r>
            <a:r>
              <a:rPr lang="ja-JP" altLang="en-US" sz="1200" dirty="0">
                <a:latin typeface="メイリオ" pitchFamily="50" charset="-128"/>
                <a:ea typeface="メイリオ" pitchFamily="50" charset="-128"/>
              </a:rPr>
              <a:t>様</a:t>
            </a:r>
            <a:endParaRPr lang="en-US" altLang="ja-JP" sz="1200" dirty="0">
              <a:latin typeface="メイリオ" pitchFamily="50" charset="-128"/>
              <a:ea typeface="メイリオ" pitchFamily="50" charset="-128"/>
            </a:endParaRPr>
          </a:p>
          <a:p>
            <a:endParaRPr lang="en-US" altLang="ja-JP" sz="1200" dirty="0">
              <a:latin typeface="メイリオ" pitchFamily="50" charset="-128"/>
              <a:ea typeface="メイリオ" pitchFamily="50" charset="-128"/>
            </a:endParaRPr>
          </a:p>
          <a:p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Example)</a:t>
            </a:r>
          </a:p>
          <a:p>
            <a:r>
              <a:rPr lang="ja-JP" altLang="en-US" sz="1200" dirty="0">
                <a:latin typeface="メイリオ" pitchFamily="50" charset="-128"/>
                <a:ea typeface="メイリオ" pitchFamily="50" charset="-128"/>
              </a:rPr>
              <a:t>　株式会社</a:t>
            </a:r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Project </a:t>
            </a:r>
            <a:r>
              <a:rPr lang="ja-JP" altLang="en-US" sz="1200" dirty="0">
                <a:latin typeface="メイリオ" pitchFamily="50" charset="-128"/>
                <a:ea typeface="メイリオ" pitchFamily="50" charset="-128"/>
              </a:rPr>
              <a:t>様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xmlns="" id="{E6A70552-8AE2-4C1C-BB43-614894F3A220}"/>
              </a:ext>
            </a:extLst>
          </p:cNvPr>
          <p:cNvCxnSpPr>
            <a:cxnSpLocks/>
          </p:cNvCxnSpPr>
          <p:nvPr/>
        </p:nvCxnSpPr>
        <p:spPr bwMode="auto">
          <a:xfrm flipH="1">
            <a:off x="2123728" y="1596553"/>
            <a:ext cx="1224136" cy="176263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xmlns="" id="{11CD57C4-9523-4726-AD2A-B19B064AAA48}"/>
              </a:ext>
            </a:extLst>
          </p:cNvPr>
          <p:cNvSpPr/>
          <p:nvPr/>
        </p:nvSpPr>
        <p:spPr bwMode="auto">
          <a:xfrm>
            <a:off x="1763688" y="1873880"/>
            <a:ext cx="982282" cy="1762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ja-JP" altLang="en-US" sz="1200" dirty="0">
                <a:latin typeface="メイリオ" pitchFamily="50" charset="-128"/>
                <a:ea typeface="メイリオ" pitchFamily="50" charset="-128"/>
              </a:rPr>
              <a:t>メッセージ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xmlns="" id="{82860CAF-6B1B-4097-A95F-49A908BA4377}"/>
              </a:ext>
            </a:extLst>
          </p:cNvPr>
          <p:cNvCxnSpPr>
            <a:cxnSpLocks/>
            <a:stCxn id="10" idx="1"/>
          </p:cNvCxnSpPr>
          <p:nvPr/>
        </p:nvCxnSpPr>
        <p:spPr bwMode="auto">
          <a:xfrm flipH="1" flipV="1">
            <a:off x="1642762" y="1946380"/>
            <a:ext cx="120926" cy="15632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xmlns="" id="{82DA15F2-7834-4861-B420-5890D839B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070456"/>
              </p:ext>
            </p:extLst>
          </p:nvPr>
        </p:nvGraphicFramePr>
        <p:xfrm>
          <a:off x="5547045" y="3822764"/>
          <a:ext cx="3273427" cy="3095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0581">
                  <a:extLst>
                    <a:ext uri="{9D8B030D-6E8A-4147-A177-3AD203B41FA5}">
                      <a16:colId xmlns:a16="http://schemas.microsoft.com/office/drawing/2014/main" xmlns="" val="2035390884"/>
                    </a:ext>
                  </a:extLst>
                </a:gridCol>
                <a:gridCol w="1122114">
                  <a:extLst>
                    <a:ext uri="{9D8B030D-6E8A-4147-A177-3AD203B41FA5}">
                      <a16:colId xmlns:a16="http://schemas.microsoft.com/office/drawing/2014/main" xmlns="" val="2783930530"/>
                    </a:ext>
                  </a:extLst>
                </a:gridCol>
                <a:gridCol w="1200732">
                  <a:extLst>
                    <a:ext uri="{9D8B030D-6E8A-4147-A177-3AD203B41FA5}">
                      <a16:colId xmlns:a16="http://schemas.microsoft.com/office/drawing/2014/main" xmlns="" val="312454188"/>
                    </a:ext>
                  </a:extLst>
                </a:gridCol>
              </a:tblGrid>
              <a:tr h="128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Current screen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Please change like this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備考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8864736"/>
                  </a:ext>
                </a:extLst>
              </a:tr>
              <a:tr h="128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Id</a:t>
                      </a: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84395255"/>
                  </a:ext>
                </a:extLst>
              </a:tr>
              <a:tr h="128651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6386848"/>
                  </a:ext>
                </a:extLst>
              </a:tr>
              <a:tr h="12865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レコードタイプ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68457050"/>
                  </a:ext>
                </a:extLst>
              </a:tr>
              <a:tr h="12865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ケース名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案件名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11973400"/>
                  </a:ext>
                </a:extLst>
              </a:tr>
              <a:tr h="12865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タスク名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02583790"/>
                  </a:ext>
                </a:extLst>
              </a:tr>
              <a:tr h="12865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交付金合計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助成金総額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9453699"/>
                  </a:ext>
                </a:extLst>
              </a:tr>
              <a:tr h="12865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ターゲット名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対象者氏名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52654187"/>
                  </a:ext>
                </a:extLst>
              </a:tr>
              <a:tr h="12865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コンテンツの準備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申請内容備考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6504753"/>
                  </a:ext>
                </a:extLst>
              </a:tr>
              <a:tr h="12865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プロジェクト提案日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計画提出日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8330545"/>
                  </a:ext>
                </a:extLst>
              </a:tr>
              <a:tr h="12865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有効期限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期限日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31244932"/>
                  </a:ext>
                </a:extLst>
              </a:tr>
              <a:tr h="12865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お申し込み金額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支給申請金額</a:t>
                      </a:r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4444194"/>
                  </a:ext>
                </a:extLst>
              </a:tr>
              <a:tr h="12865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予定日 </a:t>
                      </a:r>
                      <a:r>
                        <a:rPr lang="en-US" altLang="ja-JP" sz="700" u="none" strike="noStrike">
                          <a:effectLst/>
                        </a:rPr>
                        <a:t>1</a:t>
                      </a:r>
                      <a:endParaRPr lang="en-US" altLang="ja-JP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顧客入金予定日</a:t>
                      </a:r>
                      <a:r>
                        <a:rPr lang="en-US" altLang="zh-TW" sz="700" u="none" strike="noStrike">
                          <a:effectLst/>
                        </a:rPr>
                        <a:t>1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0685280"/>
                  </a:ext>
                </a:extLst>
              </a:tr>
              <a:tr h="12865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予定日 </a:t>
                      </a:r>
                      <a:r>
                        <a:rPr lang="en-US" altLang="ja-JP" sz="700" u="none" strike="noStrike">
                          <a:effectLst/>
                        </a:rPr>
                        <a:t>2</a:t>
                      </a:r>
                      <a:endParaRPr lang="en-US" altLang="ja-JP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顧客入金予定日</a:t>
                      </a:r>
                      <a:r>
                        <a:rPr lang="en-US" altLang="zh-TW" sz="700" u="none" strike="noStrike">
                          <a:effectLst/>
                        </a:rPr>
                        <a:t>2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18117886"/>
                  </a:ext>
                </a:extLst>
              </a:tr>
              <a:tr h="12865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予定日 </a:t>
                      </a:r>
                      <a:r>
                        <a:rPr lang="en-US" altLang="ja-JP" sz="700" u="none" strike="noStrike">
                          <a:effectLst/>
                        </a:rPr>
                        <a:t>3</a:t>
                      </a:r>
                      <a:endParaRPr lang="en-US" altLang="ja-JP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u="none" strike="noStrike">
                          <a:effectLst/>
                        </a:rPr>
                        <a:t>顧客入金予定日</a:t>
                      </a:r>
                      <a:r>
                        <a:rPr lang="en-US" altLang="zh-TW" sz="700" u="none" strike="noStrike">
                          <a:effectLst/>
                        </a:rPr>
                        <a:t>3</a:t>
                      </a:r>
                      <a:endParaRPr lang="en-US" altLang="zh-TW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9573696"/>
                  </a:ext>
                </a:extLst>
              </a:tr>
              <a:tr h="12865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やめる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報酬支払済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TRUE=</a:t>
                      </a:r>
                      <a:r>
                        <a:rPr lang="ja-JP" altLang="en-US" sz="700" u="none" strike="noStrike">
                          <a:effectLst/>
                        </a:rPr>
                        <a:t>済、</a:t>
                      </a:r>
                      <a:r>
                        <a:rPr lang="en-US" sz="700" u="none" strike="noStrike">
                          <a:effectLst/>
                        </a:rPr>
                        <a:t>FALSE=null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0424962"/>
                  </a:ext>
                </a:extLst>
              </a:tr>
              <a:tr h="12865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予約済み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中止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TRUE=</a:t>
                      </a:r>
                      <a:r>
                        <a:rPr lang="ja-JP" altLang="en-US" sz="700" u="none" strike="noStrike">
                          <a:effectLst/>
                        </a:rPr>
                        <a:t>中止、</a:t>
                      </a:r>
                      <a:r>
                        <a:rPr lang="en-US" sz="700" u="none" strike="noStrike">
                          <a:effectLst/>
                        </a:rPr>
                        <a:t>FALSE=null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0940735"/>
                  </a:ext>
                </a:extLst>
              </a:tr>
              <a:tr h="12865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ケースクローズチェック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保留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TRUE=</a:t>
                      </a:r>
                      <a:r>
                        <a:rPr lang="ja-JP" altLang="en-US" sz="700" u="none" strike="noStrike">
                          <a:effectLst/>
                        </a:rPr>
                        <a:t>保留、</a:t>
                      </a:r>
                      <a:r>
                        <a:rPr lang="en-US" sz="700" u="none" strike="noStrike">
                          <a:effectLst/>
                        </a:rPr>
                        <a:t>FALSE=null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187896"/>
                  </a:ext>
                </a:extLst>
              </a:tr>
              <a:tr h="12865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備考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案件クローズ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TRUE=</a:t>
                      </a:r>
                      <a:r>
                        <a:rPr lang="ja-JP" altLang="en-US" sz="700" u="none" strike="noStrike">
                          <a:effectLst/>
                        </a:rPr>
                        <a:t>クローズ、</a:t>
                      </a:r>
                      <a:r>
                        <a:rPr lang="en-US" sz="700" u="none" strike="noStrike">
                          <a:effectLst/>
                        </a:rPr>
                        <a:t>FALSE=null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9241494"/>
                  </a:ext>
                </a:extLst>
              </a:tr>
              <a:tr h="12865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最終更新日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案件クローズ</a:t>
                      </a:r>
                      <a:r>
                        <a:rPr lang="en-US" altLang="ja-JP" sz="700" u="none" strike="noStrike">
                          <a:effectLst/>
                        </a:rPr>
                        <a:t>/</a:t>
                      </a:r>
                      <a:r>
                        <a:rPr lang="ja-JP" altLang="en-US" sz="700" u="none" strike="noStrike">
                          <a:effectLst/>
                        </a:rPr>
                        <a:t>中止</a:t>
                      </a:r>
                      <a:r>
                        <a:rPr lang="en-US" altLang="ja-JP" sz="700" u="none" strike="noStrike">
                          <a:effectLst/>
                        </a:rPr>
                        <a:t>/</a:t>
                      </a:r>
                      <a:r>
                        <a:rPr lang="ja-JP" altLang="en-US" sz="700" u="none" strike="noStrike">
                          <a:effectLst/>
                        </a:rPr>
                        <a:t>保留備考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8340112"/>
                  </a:ext>
                </a:extLst>
              </a:tr>
              <a:tr h="12865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行動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最終更新日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69470790"/>
                  </a:ext>
                </a:extLst>
              </a:tr>
              <a:tr h="128651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行動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573" marR="3573" marT="3573" marB="0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7244179"/>
                  </a:ext>
                </a:extLst>
              </a:tr>
            </a:tbl>
          </a:graphicData>
        </a:graphic>
      </p:graphicFrame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F4AA6A43-7FC7-40E0-9C37-9571662916D7}"/>
              </a:ext>
            </a:extLst>
          </p:cNvPr>
          <p:cNvSpPr/>
          <p:nvPr/>
        </p:nvSpPr>
        <p:spPr bwMode="auto">
          <a:xfrm>
            <a:off x="6535687" y="3992681"/>
            <a:ext cx="1060242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メイリオ" pitchFamily="50" charset="-128"/>
                <a:ea typeface="メイリオ" pitchFamily="50" charset="-128"/>
                <a:cs typeface="Arial Unicode MS" pitchFamily="50" charset="-128"/>
              </a:rPr>
              <a:t>Hide these data</a:t>
            </a:r>
            <a:endParaRPr kumimoji="1" lang="ja-JP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itchFamily="50" charset="-128"/>
              <a:ea typeface="メイリオ" pitchFamily="50" charset="-128"/>
              <a:cs typeface="Arial Unicode MS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xmlns="" id="{18A8AA69-8185-44CA-ADF6-E54EF06BBE73}"/>
              </a:ext>
            </a:extLst>
          </p:cNvPr>
          <p:cNvSpPr/>
          <p:nvPr/>
        </p:nvSpPr>
        <p:spPr bwMode="auto">
          <a:xfrm>
            <a:off x="6391671" y="5099305"/>
            <a:ext cx="1296144" cy="144016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itchFamily="50" charset="-128"/>
              <a:ea typeface="メイリオ" pitchFamily="50" charset="-128"/>
              <a:cs typeface="Arial Unicode MS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xmlns="" id="{CBFE3736-4C14-441A-BC0C-1EE8F7D1A487}"/>
              </a:ext>
            </a:extLst>
          </p:cNvPr>
          <p:cNvSpPr/>
          <p:nvPr/>
        </p:nvSpPr>
        <p:spPr bwMode="auto">
          <a:xfrm>
            <a:off x="2420144" y="4894180"/>
            <a:ext cx="2160240" cy="13346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Please sort these data by “</a:t>
            </a:r>
            <a:r>
              <a:rPr lang="ja-JP" altLang="en-US" sz="1200" dirty="0">
                <a:latin typeface="メイリオ" pitchFamily="50" charset="-128"/>
                <a:ea typeface="メイリオ" pitchFamily="50" charset="-128"/>
              </a:rPr>
              <a:t>期限日</a:t>
            </a:r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”</a:t>
            </a:r>
          </a:p>
          <a:p>
            <a:endParaRPr lang="en-US" altLang="ja-JP" sz="1200" dirty="0">
              <a:latin typeface="メイリオ" pitchFamily="50" charset="-128"/>
              <a:ea typeface="メイリオ" pitchFamily="50" charset="-128"/>
            </a:endParaRPr>
          </a:p>
          <a:p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descending order</a:t>
            </a:r>
          </a:p>
          <a:p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2019/3/14</a:t>
            </a:r>
          </a:p>
          <a:p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2019/2/18</a:t>
            </a:r>
          </a:p>
          <a:p>
            <a:r>
              <a:rPr lang="en-US" altLang="ja-JP" sz="1200" dirty="0">
                <a:latin typeface="メイリオ" pitchFamily="50" charset="-128"/>
                <a:ea typeface="メイリオ" pitchFamily="50" charset="-128"/>
              </a:rPr>
              <a:t>2019/1/10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xmlns="" id="{8A1B3E9B-D2B1-4DA1-B3B0-71392ED0BC66}"/>
              </a:ext>
            </a:extLst>
          </p:cNvPr>
          <p:cNvCxnSpPr>
            <a:cxnSpLocks/>
            <a:stCxn id="17" idx="1"/>
          </p:cNvCxnSpPr>
          <p:nvPr/>
        </p:nvCxnSpPr>
        <p:spPr bwMode="auto">
          <a:xfrm flipH="1">
            <a:off x="4580384" y="5171313"/>
            <a:ext cx="1811287" cy="227016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xmlns="" id="{C8AFF750-60B1-4D0B-BC50-AFFF89B9682C}"/>
              </a:ext>
            </a:extLst>
          </p:cNvPr>
          <p:cNvSpPr/>
          <p:nvPr/>
        </p:nvSpPr>
        <p:spPr bwMode="auto">
          <a:xfrm>
            <a:off x="1331640" y="2932853"/>
            <a:ext cx="7776864" cy="1804245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itchFamily="50" charset="-128"/>
              <a:ea typeface="メイリオ" pitchFamily="50" charset="-128"/>
              <a:cs typeface="Arial Unicode MS" pitchFamily="50" charset="-128"/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xmlns="" id="{C913B51B-AF50-4425-807C-ACA399640E14}"/>
              </a:ext>
            </a:extLst>
          </p:cNvPr>
          <p:cNvCxnSpPr>
            <a:cxnSpLocks/>
          </p:cNvCxnSpPr>
          <p:nvPr/>
        </p:nvCxnSpPr>
        <p:spPr bwMode="auto">
          <a:xfrm flipH="1">
            <a:off x="3707904" y="4748792"/>
            <a:ext cx="360040" cy="158218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xmlns="" id="{11487159-4F83-42BF-8B32-E270B350EE4E}"/>
              </a:ext>
            </a:extLst>
          </p:cNvPr>
          <p:cNvSpPr/>
          <p:nvPr/>
        </p:nvSpPr>
        <p:spPr bwMode="auto">
          <a:xfrm>
            <a:off x="683568" y="2203702"/>
            <a:ext cx="479768" cy="22586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ja-JP" altLang="en-US" sz="1200" dirty="0">
                <a:latin typeface="メイリオ" pitchFamily="50" charset="-128"/>
                <a:ea typeface="メイリオ" pitchFamily="50" charset="-128"/>
              </a:rPr>
              <a:t>案件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xmlns="" id="{A8B21FB4-CEA7-40C4-9437-1B13E46F3F06}"/>
              </a:ext>
            </a:extLst>
          </p:cNvPr>
          <p:cNvSpPr/>
          <p:nvPr/>
        </p:nvSpPr>
        <p:spPr bwMode="auto">
          <a:xfrm>
            <a:off x="6536094" y="4463616"/>
            <a:ext cx="1060242" cy="1195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メイリオ" pitchFamily="50" charset="-128"/>
                <a:ea typeface="メイリオ" pitchFamily="50" charset="-128"/>
                <a:cs typeface="Arial Unicode MS" pitchFamily="50" charset="-128"/>
              </a:rPr>
              <a:t>Hide this data</a:t>
            </a:r>
            <a:endParaRPr kumimoji="1" lang="ja-JP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itchFamily="50" charset="-128"/>
              <a:ea typeface="メイリオ" pitchFamily="50" charset="-128"/>
              <a:cs typeface="Arial Unicode MS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4946104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標準デザイン">
      <a:majorFont>
        <a:latin typeface="HGP創英角ｺﾞｼｯｸUB"/>
        <a:ea typeface="HGP創英角ｺﾞｼｯｸUB"/>
        <a:cs typeface=""/>
      </a:majorFont>
      <a:minorFont>
        <a:latin typeface="HGP創英角ｺﾞｼｯｸUB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bg1">
              <a:lumMod val="6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45720" rIns="7200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メイリオ" pitchFamily="50" charset="-128"/>
            <a:ea typeface="メイリオ" pitchFamily="50" charset="-128"/>
            <a:cs typeface="Arial Unicode MS" pitchFamily="50" charset="-128"/>
          </a:defRPr>
        </a:defPPr>
      </a:lstStyle>
    </a:spDef>
    <a:lnDef>
      <a:spPr bwMode="auto">
        <a:solidFill>
          <a:srgbClr val="CCCCFF"/>
        </a:solidFill>
        <a:ln w="952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200" dirty="0" smtClean="0">
            <a:latin typeface="メイリオ" pitchFamily="50" charset="-128"/>
            <a:ea typeface="メイリオ" pitchFamily="50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9725</TotalTime>
  <Words>809</Words>
  <Application>Microsoft Office PowerPoint</Application>
  <PresentationFormat>On-screen Show (4:3)</PresentationFormat>
  <Paragraphs>170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 Unicode MS</vt:lpstr>
      <vt:lpstr>Meiryo</vt:lpstr>
      <vt:lpstr>MS PGothic</vt:lpstr>
      <vt:lpstr>MS PMincho</vt:lpstr>
      <vt:lpstr>Arial</vt:lpstr>
      <vt:lpstr>ＤＦＰ平成明朝体W3</vt:lpstr>
      <vt:lpstr>HGP創英角ｺﾞｼｯｸUB</vt:lpstr>
      <vt:lpstr>Times New Roman</vt:lpstr>
      <vt:lpstr>游ゴシック</vt:lpstr>
      <vt:lpstr>標準デザイン</vt:lpstr>
      <vt:lpstr>Message</vt:lpstr>
      <vt:lpstr>PowerPoint Presentation</vt:lpstr>
      <vt:lpstr>Login screen</vt:lpstr>
      <vt:lpstr>Admin &gt; Dashboard</vt:lpstr>
      <vt:lpstr>Admin &gt; User</vt:lpstr>
      <vt:lpstr>Admin &gt; case screen</vt:lpstr>
      <vt:lpstr>Admin &gt; Import</vt:lpstr>
      <vt:lpstr>User &gt; Dashboard</vt:lpstr>
      <vt:lpstr>User &gt; case screen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佐々木琢磨</dc:creator>
  <cp:lastModifiedBy>Amin</cp:lastModifiedBy>
  <cp:revision>1967</cp:revision>
  <cp:lastPrinted>2019-02-12T03:04:54Z</cp:lastPrinted>
  <dcterms:created xsi:type="dcterms:W3CDTF">2005-11-10T02:56:53Z</dcterms:created>
  <dcterms:modified xsi:type="dcterms:W3CDTF">2019-03-14T07:47:58Z</dcterms:modified>
</cp:coreProperties>
</file>