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97" r:id="rId3"/>
    <p:sldId id="331" r:id="rId4"/>
    <p:sldId id="336" r:id="rId5"/>
    <p:sldId id="332" r:id="rId6"/>
    <p:sldId id="334" r:id="rId7"/>
    <p:sldId id="333" r:id="rId8"/>
    <p:sldId id="335" r:id="rId9"/>
    <p:sldId id="337" r:id="rId10"/>
    <p:sldId id="338" r:id="rId11"/>
    <p:sldId id="339" r:id="rId12"/>
    <p:sldId id="340" r:id="rId13"/>
    <p:sldId id="342" r:id="rId14"/>
    <p:sldId id="341" r:id="rId15"/>
    <p:sldId id="343" r:id="rId16"/>
    <p:sldId id="330" r:id="rId17"/>
    <p:sldId id="298" r:id="rId18"/>
    <p:sldId id="299" r:id="rId19"/>
    <p:sldId id="347" r:id="rId20"/>
    <p:sldId id="300" r:id="rId21"/>
    <p:sldId id="301" r:id="rId22"/>
    <p:sldId id="305" r:id="rId23"/>
    <p:sldId id="306" r:id="rId24"/>
    <p:sldId id="307" r:id="rId25"/>
    <p:sldId id="309" r:id="rId26"/>
    <p:sldId id="302" r:id="rId27"/>
    <p:sldId id="303" r:id="rId28"/>
    <p:sldId id="304" r:id="rId29"/>
    <p:sldId id="348" r:id="rId30"/>
    <p:sldId id="349" r:id="rId31"/>
    <p:sldId id="352" r:id="rId32"/>
    <p:sldId id="353" r:id="rId33"/>
    <p:sldId id="354" r:id="rId34"/>
    <p:sldId id="355" r:id="rId35"/>
    <p:sldId id="350" r:id="rId36"/>
    <p:sldId id="295" r:id="rId3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364" autoAdjust="0"/>
  </p:normalViewPr>
  <p:slideViewPr>
    <p:cSldViewPr snapToGrid="0">
      <p:cViewPr varScale="1">
        <p:scale>
          <a:sx n="63" d="100"/>
          <a:sy n="63" d="100"/>
        </p:scale>
        <p:origin x="8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DE3A-8FF6-47E3-9EC0-A671166B5FBC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6AAD-74E4-4D06-92C9-8F892F68824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968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Cabe señalar que</a:t>
            </a:r>
            <a:r>
              <a:rPr lang="es-CR" baseline="0" dirty="0"/>
              <a:t> esta primera clase es absolutamente introductoria y se verá material en cierta medida ya superado por nuevas tendencias y protocolos, sin embargo por la asunción del nivel neófito de los estudiantes vale la pena este detalle.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6AAD-74E4-4D06-92C9-8F892F68824B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733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18/9/2018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EMANA1" TargetMode="External"/><Relationship Id="rId2" Type="http://schemas.openxmlformats.org/officeDocument/2006/relationships/hyperlink" Target="http://localhost:88/SEMANA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6236"/>
            <a:ext cx="9144000" cy="2387600"/>
          </a:xfrm>
        </p:spPr>
        <p:txBody>
          <a:bodyPr/>
          <a:lstStyle/>
          <a:p>
            <a:r>
              <a:rPr lang="es-CR" b="1" dirty="0"/>
              <a:t>AMBIENTE WEB SERVIDOR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16245"/>
            <a:ext cx="9144000" cy="844792"/>
          </a:xfrm>
        </p:spPr>
        <p:txBody>
          <a:bodyPr>
            <a:normAutofit/>
          </a:bodyPr>
          <a:lstStyle/>
          <a:p>
            <a:r>
              <a:rPr lang="es-CR" dirty="0"/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11929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61D4-47AA-4DA8-AF06-EC9FC7CC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987425"/>
            <a:ext cx="3990230" cy="5870575"/>
          </a:xfrm>
        </p:spPr>
        <p:txBody>
          <a:bodyPr/>
          <a:lstStyle/>
          <a:p>
            <a:r>
              <a:rPr lang="es-US" dirty="0"/>
              <a:t>PHP </a:t>
            </a:r>
            <a:r>
              <a:rPr lang="es-US" dirty="0">
                <a:sym typeface="Wingdings" panose="05000000000000000000" pitchFamily="2" charset="2"/>
              </a:rPr>
              <a:t> una capa para “programar” en el servidor&lt;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44E1D-8E7B-486B-9159-678CF1BF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1452503"/>
            <a:ext cx="5510139" cy="4940418"/>
          </a:xfrm>
        </p:spPr>
      </p:pic>
    </p:spTree>
    <p:extLst>
      <p:ext uri="{BB962C8B-B14F-4D97-AF65-F5344CB8AC3E}">
        <p14:creationId xmlns:p14="http://schemas.microsoft.com/office/powerpoint/2010/main" val="27785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BDA7-914B-451B-ADA5-99D2B51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MariaDB</a:t>
            </a:r>
            <a:r>
              <a:rPr lang="es-US" dirty="0"/>
              <a:t> o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626C-AA97-4DBF-B8A7-8BDD4515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sym typeface="Wingdings" panose="05000000000000000000" pitchFamily="2" charset="2"/>
              </a:rPr>
              <a:t>Un gestor de base de datos libre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10E1-D560-48B7-A8D6-B771502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XAMPP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19B3-99B2-4564-A2E0-ECB3B183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07" y="2392500"/>
            <a:ext cx="11168270" cy="3784461"/>
          </a:xfrm>
        </p:spPr>
        <p:txBody>
          <a:bodyPr/>
          <a:lstStyle/>
          <a:p>
            <a:r>
              <a:rPr lang="es-US" dirty="0"/>
              <a:t>Aplicación de Windows que integra:</a:t>
            </a:r>
          </a:p>
          <a:p>
            <a:pPr lvl="1"/>
            <a:r>
              <a:rPr lang="es-US" dirty="0"/>
              <a:t>Apache</a:t>
            </a:r>
          </a:p>
          <a:p>
            <a:pPr lvl="1"/>
            <a:r>
              <a:rPr lang="es-US" dirty="0"/>
              <a:t>PHP</a:t>
            </a:r>
          </a:p>
          <a:p>
            <a:pPr lvl="1"/>
            <a:r>
              <a:rPr lang="es-US" dirty="0"/>
              <a:t>MySQL </a:t>
            </a:r>
          </a:p>
          <a:p>
            <a:pPr lvl="1"/>
            <a:endParaRPr lang="es-US" dirty="0"/>
          </a:p>
          <a:p>
            <a:pPr lvl="1"/>
            <a:endParaRPr lang="es-US" dirty="0"/>
          </a:p>
          <a:p>
            <a:pPr lvl="1"/>
            <a:endParaRPr lang="es-US" dirty="0"/>
          </a:p>
          <a:p>
            <a:pPr lvl="1"/>
            <a:endParaRPr lang="en-US" dirty="0"/>
          </a:p>
          <a:p>
            <a:r>
              <a:rPr lang="es-US" dirty="0"/>
              <a:t>https://www.apachefriends.org/es/index.html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9257DFD-EB3C-4CAD-9635-2E9F7A88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8588" y="681039"/>
            <a:ext cx="1343025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9FB83-FCF6-4635-919D-7BC9AA070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31" y="2170496"/>
            <a:ext cx="5619950" cy="35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DFD6-0F3D-4CBE-BC10-BC53485B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 de XAMPP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7CB3-DDD0-4696-AAE4-EEC5AA58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D49A-5FB7-471D-9C00-08360D96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Iniciar XAMPP y APACHE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5A81-2ED4-463C-8B40-9820318C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Iniciar XAMP</a:t>
            </a:r>
          </a:p>
          <a:p>
            <a:r>
              <a:rPr lang="es-US" dirty="0"/>
              <a:t>Iniciar Apache</a:t>
            </a:r>
          </a:p>
          <a:p>
            <a:endParaRPr lang="es-US" dirty="0"/>
          </a:p>
          <a:p>
            <a:endParaRPr lang="es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1305D-8C5E-4896-B79D-D3B3D4E4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61" y="2530526"/>
            <a:ext cx="5619950" cy="3508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CBCF2E-BA1B-40A3-9EA2-2F2404D2B54D}"/>
              </a:ext>
            </a:extLst>
          </p:cNvPr>
          <p:cNvSpPr/>
          <p:nvPr/>
        </p:nvSpPr>
        <p:spPr>
          <a:xfrm>
            <a:off x="7652084" y="3383280"/>
            <a:ext cx="702644" cy="31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FAAE-4F5B-4563-A614-2C9392E430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EJERCICIO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8875-EB24-4D03-9D06-1DDC1B551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0"/>
            <a:ext cx="11168270" cy="43590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US" dirty="0"/>
              <a:t>Crear una carpeta de trabajo</a:t>
            </a:r>
          </a:p>
          <a:p>
            <a:pPr marL="514350" indent="-514350">
              <a:buFont typeface="+mj-lt"/>
              <a:buAutoNum type="arabicPeriod"/>
            </a:pPr>
            <a:r>
              <a:rPr lang="es-US" dirty="0"/>
              <a:t>Apache solo puede visualizar los archivos que están dentro de su carpeta principal.</a:t>
            </a:r>
          </a:p>
          <a:p>
            <a:pPr marL="514350" indent="-514350">
              <a:buFont typeface="+mj-lt"/>
              <a:buAutoNum type="arabicPeriod"/>
            </a:pPr>
            <a:r>
              <a:rPr lang="es-US" dirty="0"/>
              <a:t>Crear una carpeta en c:\xampp\htdocs\ con algún nombre, por ejemplo,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SEMANA1</a:t>
            </a:r>
            <a:endParaRPr lang="es-US" dirty="0"/>
          </a:p>
          <a:p>
            <a:pPr marL="514350" indent="-514350">
              <a:buFont typeface="+mj-lt"/>
              <a:buAutoNum type="arabicPeriod"/>
            </a:pPr>
            <a:r>
              <a:rPr lang="es-US" dirty="0"/>
              <a:t>Navegar (con su navegador) a </a:t>
            </a:r>
            <a:r>
              <a:rPr lang="es-US" dirty="0">
                <a:hlinkClick r:id="rId2"/>
              </a:rPr>
              <a:t>http://</a:t>
            </a:r>
            <a:r>
              <a:rPr lang="es-US" dirty="0" smtClean="0">
                <a:hlinkClick r:id="rId2"/>
              </a:rPr>
              <a:t>localhost:88/SEMANA1</a:t>
            </a:r>
            <a:endParaRPr lang="es-US" dirty="0"/>
          </a:p>
          <a:p>
            <a:pPr marL="514350" indent="-514350">
              <a:buFont typeface="+mj-lt"/>
              <a:buAutoNum type="arabicPeriod"/>
            </a:pPr>
            <a:r>
              <a:rPr lang="es-US" dirty="0"/>
              <a:t>Crear un archivo clase.html en esa carpeta.</a:t>
            </a:r>
          </a:p>
          <a:p>
            <a:pPr lvl="1"/>
            <a:r>
              <a:rPr lang="es-US" dirty="0"/>
              <a:t>Navegar o refrescar a </a:t>
            </a:r>
            <a:r>
              <a:rPr lang="es-US" dirty="0">
                <a:hlinkClick r:id="rId3"/>
              </a:rPr>
              <a:t>http://</a:t>
            </a:r>
            <a:r>
              <a:rPr lang="es-US" dirty="0" smtClean="0">
                <a:hlinkClick r:id="rId3"/>
              </a:rPr>
              <a:t>localhost</a:t>
            </a:r>
            <a:r>
              <a:rPr lang="es-US" dirty="0" smtClean="0">
                <a:hlinkClick r:id="rId2"/>
              </a:rPr>
              <a:t>:88</a:t>
            </a:r>
            <a:r>
              <a:rPr lang="es-US" dirty="0" smtClean="0">
                <a:hlinkClick r:id="rId3"/>
              </a:rPr>
              <a:t>/SEMANA1</a:t>
            </a:r>
            <a:endParaRPr lang="es-US" dirty="0"/>
          </a:p>
          <a:p>
            <a:pPr marL="514350" indent="-514350">
              <a:buFont typeface="+mj-lt"/>
              <a:buAutoNum type="arabicPeriod"/>
            </a:pPr>
            <a:r>
              <a:rPr lang="es-US" dirty="0"/>
              <a:t>Crear un archivo index.html en esa carpeta.</a:t>
            </a:r>
          </a:p>
          <a:p>
            <a:pPr lvl="1"/>
            <a:r>
              <a:rPr lang="es-US" dirty="0"/>
              <a:t>Navegar o refrescar a </a:t>
            </a:r>
            <a:r>
              <a:rPr lang="es-US" dirty="0">
                <a:hlinkClick r:id="rId3"/>
              </a:rPr>
              <a:t>http://</a:t>
            </a:r>
            <a:r>
              <a:rPr lang="es-US" dirty="0" smtClean="0">
                <a:hlinkClick r:id="rId3"/>
              </a:rPr>
              <a:t>localhost</a:t>
            </a:r>
            <a:r>
              <a:rPr lang="es-US" dirty="0" smtClean="0">
                <a:hlinkClick r:id="rId2"/>
              </a:rPr>
              <a:t>:88</a:t>
            </a:r>
            <a:r>
              <a:rPr lang="es-US" dirty="0" smtClean="0">
                <a:hlinkClick r:id="rId3"/>
              </a:rPr>
              <a:t>/SEMANA1</a:t>
            </a:r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5623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DFD6-0F3D-4CBE-BC10-BC53485B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/>
          <a:lstStyle/>
          <a:p>
            <a:r>
              <a:rPr lang="es-US" dirty="0"/>
              <a:t>Introducción a HTML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7CB3-DDD0-4696-AAE4-EEC5AA58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Etiquetas para el explorador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600" dirty="0"/>
              <a:t>DTD: </a:t>
            </a:r>
            <a:r>
              <a:rPr lang="es-CR" sz="3600" dirty="0" err="1"/>
              <a:t>Document</a:t>
            </a:r>
            <a:r>
              <a:rPr lang="es-CR" sz="3600" dirty="0"/>
              <a:t> </a:t>
            </a:r>
            <a:r>
              <a:rPr lang="es-CR" sz="3600" dirty="0" err="1"/>
              <a:t>Type</a:t>
            </a:r>
            <a:r>
              <a:rPr lang="es-CR" sz="3600" dirty="0"/>
              <a:t> </a:t>
            </a:r>
            <a:r>
              <a:rPr lang="es-CR" sz="3600" dirty="0" err="1"/>
              <a:t>Definition</a:t>
            </a:r>
            <a:endParaRPr lang="es-CR" sz="3600" dirty="0"/>
          </a:p>
          <a:p>
            <a:endParaRPr lang="es-CR" sz="3600" dirty="0"/>
          </a:p>
          <a:p>
            <a:pPr marL="457200" lvl="1" indent="0">
              <a:buNone/>
            </a:pPr>
            <a:r>
              <a:rPr lang="es-CR" sz="2800" dirty="0"/>
              <a:t>&lt;!DOCTYPE </a:t>
            </a:r>
            <a:r>
              <a:rPr lang="es-CR" sz="2800" dirty="0" err="1"/>
              <a:t>html</a:t>
            </a:r>
            <a:r>
              <a:rPr lang="es-CR" sz="2800" dirty="0"/>
              <a:t>&gt;</a:t>
            </a:r>
          </a:p>
          <a:p>
            <a:pPr marL="457200" lvl="1" indent="0">
              <a:buNone/>
            </a:pPr>
            <a:endParaRPr lang="es-CR" sz="2800" dirty="0"/>
          </a:p>
          <a:p>
            <a:pPr marL="457200" lvl="1" indent="0">
              <a:buNone/>
            </a:pPr>
            <a:r>
              <a:rPr lang="es-CR" sz="2800" dirty="0"/>
              <a:t>Se rige por reglas de HTML, bajo el protocolo </a:t>
            </a:r>
            <a:r>
              <a:rPr lang="es-CR" sz="2800" dirty="0" err="1"/>
              <a:t>html</a:t>
            </a:r>
            <a:r>
              <a:rPr lang="es-CR" sz="2800" dirty="0"/>
              <a:t> 5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565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Etiquetas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85530" y="2129426"/>
            <a:ext cx="11168270" cy="45970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R" dirty="0">
                <a:highlight>
                  <a:srgbClr val="FFFF00"/>
                </a:highlight>
              </a:rPr>
              <a:t>&lt;</a:t>
            </a:r>
            <a:r>
              <a:rPr lang="es-CR" dirty="0" err="1">
                <a:highlight>
                  <a:srgbClr val="FFFF00"/>
                </a:highlight>
              </a:rPr>
              <a:t>html</a:t>
            </a:r>
            <a:r>
              <a:rPr lang="es-CR" dirty="0">
                <a:highlight>
                  <a:srgbClr val="FFFF00"/>
                </a:highlight>
              </a:rPr>
              <a:t>&gt;</a:t>
            </a:r>
            <a:endParaRPr lang="es-CR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s-CR" dirty="0">
                <a:highlight>
                  <a:srgbClr val="00FF00"/>
                </a:highlight>
              </a:rPr>
              <a:t>	&lt;head&gt;</a:t>
            </a:r>
          </a:p>
          <a:p>
            <a:pPr marL="0" indent="0">
              <a:buNone/>
            </a:pPr>
            <a:r>
              <a:rPr lang="es-CR" dirty="0">
                <a:highlight>
                  <a:srgbClr val="00FF00"/>
                </a:highlight>
              </a:rPr>
              <a:t>	.</a:t>
            </a:r>
          </a:p>
          <a:p>
            <a:pPr marL="0" indent="0">
              <a:buNone/>
            </a:pPr>
            <a:r>
              <a:rPr lang="es-CR" dirty="0">
                <a:highlight>
                  <a:srgbClr val="00FF00"/>
                </a:highlight>
              </a:rPr>
              <a:t>	.</a:t>
            </a:r>
          </a:p>
          <a:p>
            <a:pPr marL="0" indent="0">
              <a:buNone/>
            </a:pPr>
            <a:r>
              <a:rPr lang="es-CR" dirty="0">
                <a:highlight>
                  <a:srgbClr val="00FF00"/>
                </a:highlight>
              </a:rPr>
              <a:t>	&lt;/head&gt;</a:t>
            </a:r>
          </a:p>
          <a:p>
            <a:pPr marL="0" indent="0">
              <a:buNone/>
            </a:pPr>
            <a:r>
              <a:rPr lang="es-CR" dirty="0">
                <a:highlight>
                  <a:srgbClr val="FF0000"/>
                </a:highlight>
              </a:rPr>
              <a:t>	&lt;</a:t>
            </a:r>
            <a:r>
              <a:rPr lang="es-CR" dirty="0" err="1">
                <a:highlight>
                  <a:srgbClr val="FF0000"/>
                </a:highlight>
              </a:rPr>
              <a:t>body</a:t>
            </a:r>
            <a:r>
              <a:rPr lang="es-CR" dirty="0">
                <a:highlight>
                  <a:srgbClr val="FF0000"/>
                </a:highlight>
              </a:rPr>
              <a:t>&gt;</a:t>
            </a:r>
          </a:p>
          <a:p>
            <a:pPr marL="0" indent="0">
              <a:buNone/>
            </a:pPr>
            <a:r>
              <a:rPr lang="es-CR" dirty="0">
                <a:highlight>
                  <a:srgbClr val="FF0000"/>
                </a:highlight>
              </a:rPr>
              <a:t>	.</a:t>
            </a:r>
          </a:p>
          <a:p>
            <a:pPr marL="0" indent="0">
              <a:buNone/>
            </a:pPr>
            <a:r>
              <a:rPr lang="es-CR" dirty="0">
                <a:highlight>
                  <a:srgbClr val="FF0000"/>
                </a:highlight>
              </a:rPr>
              <a:t>	.</a:t>
            </a:r>
          </a:p>
          <a:p>
            <a:pPr marL="0" indent="0">
              <a:buNone/>
            </a:pPr>
            <a:r>
              <a:rPr lang="es-CR" dirty="0">
                <a:highlight>
                  <a:srgbClr val="FF0000"/>
                </a:highlight>
              </a:rPr>
              <a:t>	&lt;/</a:t>
            </a:r>
            <a:r>
              <a:rPr lang="es-CR" dirty="0" err="1">
                <a:highlight>
                  <a:srgbClr val="FF0000"/>
                </a:highlight>
              </a:rPr>
              <a:t>body</a:t>
            </a:r>
            <a:r>
              <a:rPr lang="es-CR" dirty="0">
                <a:highlight>
                  <a:srgbClr val="FF0000"/>
                </a:highlight>
              </a:rPr>
              <a:t>&gt;</a:t>
            </a:r>
          </a:p>
          <a:p>
            <a:pPr marL="0" indent="0">
              <a:buNone/>
            </a:pPr>
            <a:r>
              <a:rPr lang="es-CR" dirty="0">
                <a:highlight>
                  <a:srgbClr val="FFFF00"/>
                </a:highlight>
              </a:rPr>
              <a:t>&lt;/</a:t>
            </a:r>
            <a:r>
              <a:rPr lang="es-CR" dirty="0" err="1">
                <a:highlight>
                  <a:srgbClr val="FFFF00"/>
                </a:highlight>
              </a:rPr>
              <a:t>html</a:t>
            </a:r>
            <a:r>
              <a:rPr lang="es-CR" dirty="0">
                <a:highlight>
                  <a:srgbClr val="FFFF00"/>
                </a:highlight>
              </a:rPr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8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CuadroTexto">
            <a:extLst>
              <a:ext uri="{FF2B5EF4-FFF2-40B4-BE49-F238E27FC236}">
                <a16:creationId xmlns:a16="http://schemas.microsoft.com/office/drawing/2014/main" id="{B2246347-56E6-4114-848F-4645CF4D2F43}"/>
              </a:ext>
            </a:extLst>
          </p:cNvPr>
          <p:cNvSpPr txBox="1"/>
          <p:nvPr/>
        </p:nvSpPr>
        <p:spPr>
          <a:xfrm>
            <a:off x="8397056" y="2049369"/>
            <a:ext cx="3838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b="1" dirty="0"/>
              <a:t>DOM (</a:t>
            </a:r>
            <a:r>
              <a:rPr lang="es-CR" sz="2400" b="1" dirty="0" err="1"/>
              <a:t>Document</a:t>
            </a:r>
            <a:r>
              <a:rPr lang="es-CR" sz="2400" b="1" dirty="0"/>
              <a:t> </a:t>
            </a:r>
            <a:r>
              <a:rPr lang="es-CR" sz="2400" b="1" dirty="0" err="1"/>
              <a:t>Object</a:t>
            </a:r>
            <a:r>
              <a:rPr lang="es-CR" sz="2400" b="1" dirty="0"/>
              <a:t> </a:t>
            </a:r>
            <a:r>
              <a:rPr lang="es-CR" sz="2400" b="1" dirty="0" err="1"/>
              <a:t>Model</a:t>
            </a:r>
            <a:r>
              <a:rPr lang="es-CR" sz="2400" b="1" dirty="0"/>
              <a:t>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R" sz="2400" dirty="0"/>
              <a:t>Es estandarizado para todos los navegadores</a:t>
            </a:r>
          </a:p>
          <a:p>
            <a:pPr marL="285750" indent="-285750">
              <a:buFont typeface="Arial" pitchFamily="34" charset="0"/>
              <a:buChar char="•"/>
            </a:pPr>
            <a:endParaRPr lang="es-C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CR" sz="2400" dirty="0"/>
              <a:t>Estructura HTML</a:t>
            </a:r>
          </a:p>
          <a:p>
            <a:pPr marL="285750" indent="-285750">
              <a:buFont typeface="Arial" pitchFamily="34" charset="0"/>
              <a:buChar char="•"/>
            </a:pPr>
            <a:endParaRPr lang="es-C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CR" sz="2400" dirty="0"/>
              <a:t>La estructura se crea mediante un “árbol” de componentes</a:t>
            </a:r>
          </a:p>
        </p:txBody>
      </p:sp>
      <p:pic>
        <p:nvPicPr>
          <p:cNvPr id="7" name="4 Imagen">
            <a:extLst>
              <a:ext uri="{FF2B5EF4-FFF2-40B4-BE49-F238E27FC236}">
                <a16:creationId xmlns:a16="http://schemas.microsoft.com/office/drawing/2014/main" id="{B6DC9CC4-7FDA-4723-A1CF-C1571FB59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018" y="2049369"/>
            <a:ext cx="7831038" cy="42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 interacción WEB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73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Etiqueta &lt;head&gt;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530" y="2005781"/>
            <a:ext cx="11168270" cy="48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Encabezado del documento </a:t>
            </a:r>
            <a:r>
              <a:rPr lang="es-CR" sz="2400" dirty="0" err="1"/>
              <a:t>html</a:t>
            </a:r>
            <a:endParaRPr lang="es-CR" sz="2400" dirty="0"/>
          </a:p>
          <a:p>
            <a:pPr marL="0" indent="0">
              <a:buNone/>
            </a:pPr>
            <a:r>
              <a:rPr lang="es-CR" sz="2400" dirty="0"/>
              <a:t>Definiciones generales</a:t>
            </a:r>
          </a:p>
          <a:p>
            <a:pPr marL="0" indent="0">
              <a:buNone/>
            </a:pPr>
            <a:r>
              <a:rPr lang="es-CR" sz="2400" dirty="0"/>
              <a:t>&lt;head&gt;        </a:t>
            </a:r>
          </a:p>
          <a:p>
            <a:pPr marL="0" indent="0">
              <a:buNone/>
            </a:pPr>
            <a:r>
              <a:rPr lang="es-CR" sz="2400" dirty="0"/>
              <a:t>        &lt;meta http-</a:t>
            </a:r>
            <a:r>
              <a:rPr lang="es-CR" sz="2400" dirty="0" err="1"/>
              <a:t>equiv</a:t>
            </a:r>
            <a:r>
              <a:rPr lang="es-CR" sz="2400" dirty="0"/>
              <a:t>="Content-</a:t>
            </a:r>
            <a:r>
              <a:rPr lang="es-CR" sz="2400" dirty="0" err="1"/>
              <a:t>Type</a:t>
            </a:r>
            <a:r>
              <a:rPr lang="es-CR" sz="2400" dirty="0"/>
              <a:t>" </a:t>
            </a:r>
            <a:r>
              <a:rPr lang="es-CR" sz="2400" dirty="0" err="1"/>
              <a:t>content</a:t>
            </a:r>
            <a:r>
              <a:rPr lang="es-CR" sz="2400" dirty="0"/>
              <a:t>="</a:t>
            </a:r>
            <a:r>
              <a:rPr lang="es-CR" sz="2400" dirty="0" err="1"/>
              <a:t>text</a:t>
            </a:r>
            <a:r>
              <a:rPr lang="es-CR" sz="2400" dirty="0"/>
              <a:t>/</a:t>
            </a:r>
            <a:r>
              <a:rPr lang="es-CR" sz="2400" dirty="0" err="1"/>
              <a:t>html</a:t>
            </a:r>
            <a:r>
              <a:rPr lang="es-CR" sz="2400" dirty="0"/>
              <a:t>; </a:t>
            </a:r>
            <a:r>
              <a:rPr lang="es-CR" sz="2400" dirty="0" err="1"/>
              <a:t>charset</a:t>
            </a:r>
            <a:r>
              <a:rPr lang="es-CR" sz="2400" dirty="0"/>
              <a:t>=UTF-8"&gt;        </a:t>
            </a:r>
          </a:p>
          <a:p>
            <a:pPr marL="0" indent="0">
              <a:buNone/>
            </a:pPr>
            <a:r>
              <a:rPr lang="es-CR" sz="2400" dirty="0"/>
              <a:t>        &lt;link </a:t>
            </a:r>
            <a:r>
              <a:rPr lang="es-CR" sz="2400" dirty="0" err="1"/>
              <a:t>rel</a:t>
            </a:r>
            <a:r>
              <a:rPr lang="es-CR" sz="2400" dirty="0"/>
              <a:t>="</a:t>
            </a:r>
            <a:r>
              <a:rPr lang="es-CR" sz="2400" dirty="0" err="1"/>
              <a:t>stylesheet</a:t>
            </a:r>
            <a:r>
              <a:rPr lang="es-CR" sz="2400" dirty="0"/>
              <a:t>" </a:t>
            </a:r>
            <a:r>
              <a:rPr lang="es-CR" sz="2400" dirty="0" err="1"/>
              <a:t>type</a:t>
            </a:r>
            <a:r>
              <a:rPr lang="es-CR" sz="2400" dirty="0"/>
              <a:t>="</a:t>
            </a:r>
            <a:r>
              <a:rPr lang="es-CR" sz="2400" dirty="0" err="1"/>
              <a:t>text</a:t>
            </a:r>
            <a:r>
              <a:rPr lang="es-CR" sz="2400" dirty="0"/>
              <a:t>/</a:t>
            </a:r>
            <a:r>
              <a:rPr lang="es-CR" sz="2400" dirty="0" err="1"/>
              <a:t>css</a:t>
            </a:r>
            <a:r>
              <a:rPr lang="es-CR" sz="2400" dirty="0"/>
              <a:t>" </a:t>
            </a:r>
            <a:r>
              <a:rPr lang="es-CR" sz="2400" dirty="0" err="1"/>
              <a:t>href</a:t>
            </a:r>
            <a:r>
              <a:rPr lang="es-CR" sz="2400" dirty="0"/>
              <a:t>="/estilos.css"&gt;</a:t>
            </a:r>
          </a:p>
          <a:p>
            <a:pPr marL="0" indent="0">
              <a:buNone/>
            </a:pPr>
            <a:r>
              <a:rPr lang="es-CR" sz="2400" dirty="0"/>
              <a:t>        &lt;</a:t>
            </a:r>
            <a:r>
              <a:rPr lang="es-CR" sz="2400" dirty="0" err="1"/>
              <a:t>title</a:t>
            </a:r>
            <a:r>
              <a:rPr lang="es-CR" sz="2400" dirty="0"/>
              <a:t>&gt;</a:t>
            </a:r>
            <a:r>
              <a:rPr lang="es-CR" sz="2400" dirty="0" err="1"/>
              <a:t>Progra</a:t>
            </a:r>
            <a:r>
              <a:rPr lang="es-CR" sz="2400" dirty="0"/>
              <a:t> III, Lec01&lt;/</a:t>
            </a:r>
            <a:r>
              <a:rPr lang="es-CR" sz="2400" dirty="0" err="1"/>
              <a:t>title</a:t>
            </a:r>
            <a:r>
              <a:rPr lang="es-CR" sz="2400" dirty="0"/>
              <a:t>&gt;</a:t>
            </a:r>
          </a:p>
          <a:p>
            <a:pPr marL="0" indent="0">
              <a:buNone/>
            </a:pPr>
            <a:r>
              <a:rPr lang="es-CR" sz="2400" dirty="0"/>
              <a:t>        &lt;meta </a:t>
            </a:r>
            <a:r>
              <a:rPr lang="es-CR" sz="2400" dirty="0" err="1"/>
              <a:t>name</a:t>
            </a:r>
            <a:r>
              <a:rPr lang="es-CR" sz="2400" dirty="0"/>
              <a:t>="</a:t>
            </a:r>
            <a:r>
              <a:rPr lang="es-CR" sz="2400" dirty="0" err="1"/>
              <a:t>keywords</a:t>
            </a:r>
            <a:r>
              <a:rPr lang="es-CR" sz="2400" dirty="0"/>
              <a:t>" </a:t>
            </a:r>
            <a:r>
              <a:rPr lang="es-CR" sz="2400" dirty="0" err="1"/>
              <a:t>content</a:t>
            </a:r>
            <a:r>
              <a:rPr lang="es-CR" sz="2400" dirty="0"/>
              <a:t>="XHTML, </a:t>
            </a:r>
            <a:r>
              <a:rPr lang="es-CR" sz="2400" dirty="0" err="1"/>
              <a:t>Progra</a:t>
            </a:r>
            <a:r>
              <a:rPr lang="es-CR" sz="2400" dirty="0"/>
              <a:t> III, </a:t>
            </a:r>
            <a:r>
              <a:rPr lang="es-CR" sz="2400" dirty="0" err="1"/>
              <a:t>Ufidelitas</a:t>
            </a:r>
            <a:r>
              <a:rPr lang="es-CR" sz="2400" dirty="0"/>
              <a:t>" /&gt;</a:t>
            </a:r>
          </a:p>
          <a:p>
            <a:pPr marL="0" indent="0">
              <a:buNone/>
            </a:pPr>
            <a:r>
              <a:rPr lang="es-CR" sz="2400" dirty="0"/>
              <a:t>&lt;/head&gt;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653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Detalles de &lt;head&gt;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530" y="2109019"/>
            <a:ext cx="11168270" cy="4748981"/>
          </a:xfrm>
        </p:spPr>
        <p:txBody>
          <a:bodyPr>
            <a:normAutofit/>
          </a:bodyPr>
          <a:lstStyle/>
          <a:p>
            <a:r>
              <a:rPr lang="es-CR" sz="2000" dirty="0"/>
              <a:t>&lt;meta http-</a:t>
            </a:r>
            <a:r>
              <a:rPr lang="es-CR" sz="2000" dirty="0" err="1"/>
              <a:t>equiv</a:t>
            </a:r>
            <a:r>
              <a:rPr lang="es-CR" sz="2000" dirty="0"/>
              <a:t>="Content-</a:t>
            </a:r>
            <a:r>
              <a:rPr lang="es-CR" sz="2000" dirty="0" err="1"/>
              <a:t>Type</a:t>
            </a:r>
            <a:r>
              <a:rPr lang="es-CR" sz="2000" dirty="0"/>
              <a:t>" </a:t>
            </a:r>
            <a:r>
              <a:rPr lang="es-CR" sz="2000" dirty="0" err="1"/>
              <a:t>content</a:t>
            </a:r>
            <a:r>
              <a:rPr lang="es-CR" sz="2000" dirty="0"/>
              <a:t>="</a:t>
            </a:r>
            <a:r>
              <a:rPr lang="es-CR" sz="2000" dirty="0" err="1"/>
              <a:t>text</a:t>
            </a:r>
            <a:r>
              <a:rPr lang="es-CR" sz="2000" dirty="0"/>
              <a:t>/</a:t>
            </a:r>
            <a:r>
              <a:rPr lang="es-CR" sz="2000" dirty="0" err="1"/>
              <a:t>html</a:t>
            </a:r>
            <a:r>
              <a:rPr lang="es-CR" sz="2000" dirty="0"/>
              <a:t>; </a:t>
            </a:r>
            <a:r>
              <a:rPr lang="es-CR" sz="2000" dirty="0" err="1"/>
              <a:t>charset</a:t>
            </a:r>
            <a:r>
              <a:rPr lang="es-CR" sz="2000" dirty="0"/>
              <a:t>=UTF-8"&gt;</a:t>
            </a:r>
          </a:p>
          <a:p>
            <a:pPr lvl="1"/>
            <a:r>
              <a:rPr lang="es-CR" sz="2000" dirty="0"/>
              <a:t>Se utiliza para indicar el tipo de contenido de la página y el set de caracteres a utilizar</a:t>
            </a:r>
          </a:p>
          <a:p>
            <a:pPr lvl="1"/>
            <a:endParaRPr lang="es-CR" sz="2000" dirty="0"/>
          </a:p>
          <a:p>
            <a:r>
              <a:rPr lang="es-CR" sz="2000" dirty="0"/>
              <a:t>&lt;link </a:t>
            </a:r>
            <a:r>
              <a:rPr lang="es-CR" sz="2000" dirty="0" err="1"/>
              <a:t>rel</a:t>
            </a:r>
            <a:r>
              <a:rPr lang="es-CR" sz="2000" dirty="0"/>
              <a:t>="</a:t>
            </a:r>
            <a:r>
              <a:rPr lang="es-CR" sz="2000" dirty="0" err="1"/>
              <a:t>stylesheet</a:t>
            </a:r>
            <a:r>
              <a:rPr lang="es-CR" sz="2000" dirty="0"/>
              <a:t>" </a:t>
            </a:r>
            <a:r>
              <a:rPr lang="es-CR" sz="2000" dirty="0" err="1"/>
              <a:t>type</a:t>
            </a:r>
            <a:r>
              <a:rPr lang="es-CR" sz="2000" dirty="0"/>
              <a:t>="</a:t>
            </a:r>
            <a:r>
              <a:rPr lang="es-CR" sz="2000" dirty="0" err="1"/>
              <a:t>text</a:t>
            </a:r>
            <a:r>
              <a:rPr lang="es-CR" sz="2000" dirty="0"/>
              <a:t>/</a:t>
            </a:r>
            <a:r>
              <a:rPr lang="es-CR" sz="2000" dirty="0" err="1"/>
              <a:t>css</a:t>
            </a:r>
            <a:r>
              <a:rPr lang="es-CR" sz="2000" dirty="0"/>
              <a:t>" </a:t>
            </a:r>
            <a:r>
              <a:rPr lang="es-CR" sz="2000" dirty="0" err="1"/>
              <a:t>href</a:t>
            </a:r>
            <a:r>
              <a:rPr lang="es-CR" sz="2000" dirty="0"/>
              <a:t>="/estilos.css"&gt;</a:t>
            </a:r>
          </a:p>
          <a:p>
            <a:pPr lvl="1"/>
            <a:r>
              <a:rPr lang="es-CR" sz="2000" dirty="0"/>
              <a:t>Se utiliza para incorporar hojas de estilos en el documento</a:t>
            </a:r>
          </a:p>
          <a:p>
            <a:pPr lvl="1"/>
            <a:endParaRPr lang="es-CR" sz="2000" dirty="0"/>
          </a:p>
          <a:p>
            <a:r>
              <a:rPr lang="es-CR" sz="2000" dirty="0"/>
              <a:t>&lt;</a:t>
            </a:r>
            <a:r>
              <a:rPr lang="es-CR" sz="2000" dirty="0" err="1"/>
              <a:t>title</a:t>
            </a:r>
            <a:r>
              <a:rPr lang="es-CR" sz="2000" dirty="0"/>
              <a:t>&gt;</a:t>
            </a:r>
            <a:r>
              <a:rPr lang="es-CR" sz="2000" dirty="0" err="1"/>
              <a:t>Progra</a:t>
            </a:r>
            <a:r>
              <a:rPr lang="es-CR" sz="2000" dirty="0"/>
              <a:t> III, Lec01&lt;/</a:t>
            </a:r>
            <a:r>
              <a:rPr lang="es-CR" sz="2000" dirty="0" err="1"/>
              <a:t>title</a:t>
            </a:r>
            <a:r>
              <a:rPr lang="es-CR" sz="2000" dirty="0"/>
              <a:t>&gt;</a:t>
            </a:r>
          </a:p>
          <a:p>
            <a:pPr lvl="1"/>
            <a:r>
              <a:rPr lang="es-CR" sz="2000" dirty="0"/>
              <a:t>En el título de la pestaña (página) en el explorador</a:t>
            </a:r>
          </a:p>
          <a:p>
            <a:pPr lvl="1"/>
            <a:endParaRPr lang="es-CR" sz="2000" dirty="0"/>
          </a:p>
          <a:p>
            <a:r>
              <a:rPr lang="es-CR" sz="2000" dirty="0"/>
              <a:t>&lt;meta </a:t>
            </a:r>
            <a:r>
              <a:rPr lang="es-CR" sz="2000" dirty="0" err="1"/>
              <a:t>name</a:t>
            </a:r>
            <a:r>
              <a:rPr lang="es-CR" sz="2000" dirty="0"/>
              <a:t>="</a:t>
            </a:r>
            <a:r>
              <a:rPr lang="es-CR" sz="2000" dirty="0" err="1"/>
              <a:t>keywords</a:t>
            </a:r>
            <a:r>
              <a:rPr lang="es-CR" sz="2000" dirty="0"/>
              <a:t>" </a:t>
            </a:r>
            <a:r>
              <a:rPr lang="es-CR" sz="2000" dirty="0" err="1"/>
              <a:t>content</a:t>
            </a:r>
            <a:r>
              <a:rPr lang="es-CR" sz="2000" dirty="0"/>
              <a:t>="XHTML, </a:t>
            </a:r>
            <a:r>
              <a:rPr lang="es-CR" sz="2000" dirty="0" err="1"/>
              <a:t>Progra</a:t>
            </a:r>
            <a:r>
              <a:rPr lang="es-CR" sz="2000" dirty="0"/>
              <a:t> III, </a:t>
            </a:r>
            <a:r>
              <a:rPr lang="es-CR" sz="2000" dirty="0" err="1"/>
              <a:t>UFidélitas</a:t>
            </a:r>
            <a:r>
              <a:rPr lang="es-CR" sz="2000" dirty="0"/>
              <a:t>" /&gt;</a:t>
            </a:r>
          </a:p>
          <a:p>
            <a:pPr lvl="1"/>
            <a:r>
              <a:rPr lang="es-CR" sz="2000" dirty="0"/>
              <a:t>Espacio fundamental para uso por los buscadores</a:t>
            </a:r>
          </a:p>
        </p:txBody>
      </p:sp>
    </p:spTree>
    <p:extLst>
      <p:ext uri="{BB962C8B-B14F-4D97-AF65-F5344CB8AC3E}">
        <p14:creationId xmlns:p14="http://schemas.microsoft.com/office/powerpoint/2010/main" val="30112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Etiqueta &lt;</a:t>
            </a:r>
            <a:r>
              <a:rPr lang="es-CR" dirty="0" err="1"/>
              <a:t>body</a:t>
            </a:r>
            <a:r>
              <a:rPr lang="es-CR" dirty="0"/>
              <a:t>&gt;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/>
              <a:t>Es tan amplia la cantidad de etiquetas que se mencionan sólo algunas de ellas y se dividen en su rango de acción:</a:t>
            </a:r>
          </a:p>
          <a:p>
            <a:pPr lvl="1"/>
            <a:r>
              <a:rPr lang="es-CR" dirty="0"/>
              <a:t>Párrafo</a:t>
            </a:r>
          </a:p>
          <a:p>
            <a:pPr lvl="1"/>
            <a:r>
              <a:rPr lang="es-CR" dirty="0"/>
              <a:t>Carácter</a:t>
            </a:r>
          </a:p>
          <a:p>
            <a:pPr lvl="1"/>
            <a:r>
              <a:rPr lang="es-CR" dirty="0"/>
              <a:t>Caracteres</a:t>
            </a:r>
          </a:p>
          <a:p>
            <a:pPr lvl="1"/>
            <a:r>
              <a:rPr lang="es-CR" dirty="0"/>
              <a:t>Elementos de organización</a:t>
            </a:r>
          </a:p>
        </p:txBody>
      </p:sp>
    </p:spTree>
    <p:extLst>
      <p:ext uri="{BB962C8B-B14F-4D97-AF65-F5344CB8AC3E}">
        <p14:creationId xmlns:p14="http://schemas.microsoft.com/office/powerpoint/2010/main" val="21531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Elementos de bloque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530" y="2035278"/>
            <a:ext cx="11168270" cy="4660490"/>
          </a:xfrm>
        </p:spPr>
        <p:txBody>
          <a:bodyPr>
            <a:normAutofit/>
          </a:bodyPr>
          <a:lstStyle/>
          <a:p>
            <a:r>
              <a:rPr lang="es-CR" dirty="0"/>
              <a:t>&lt;p&gt;: Párrafos formateados</a:t>
            </a:r>
          </a:p>
          <a:p>
            <a:r>
              <a:rPr lang="es-CR" dirty="0"/>
              <a:t>&lt;h1&gt; .. &lt;h6&gt;: encabezados</a:t>
            </a:r>
          </a:p>
          <a:p>
            <a:r>
              <a:rPr lang="es-CR" dirty="0"/>
              <a:t>&lt;div&gt;: divisiones del documento</a:t>
            </a:r>
          </a:p>
          <a:p>
            <a:r>
              <a:rPr lang="es-CR" dirty="0"/>
              <a:t>&lt;</a:t>
            </a:r>
            <a:r>
              <a:rPr lang="es-CR" dirty="0" err="1"/>
              <a:t>ul</a:t>
            </a:r>
            <a:r>
              <a:rPr lang="es-CR" dirty="0"/>
              <a:t>&gt;: lista no ordenada (requiere &lt;li&gt; para cada elemento)</a:t>
            </a:r>
          </a:p>
          <a:p>
            <a:r>
              <a:rPr lang="es-CR" dirty="0"/>
              <a:t>&lt;</a:t>
            </a:r>
            <a:r>
              <a:rPr lang="es-CR" dirty="0" err="1"/>
              <a:t>ol</a:t>
            </a:r>
            <a:r>
              <a:rPr lang="es-CR" dirty="0"/>
              <a:t>&gt;: lista ordenada (requiere &lt;li&gt; para cada elemento)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Dan un salto de línea, se utilizan para párrafos completos</a:t>
            </a:r>
          </a:p>
        </p:txBody>
      </p:sp>
    </p:spTree>
    <p:extLst>
      <p:ext uri="{BB962C8B-B14F-4D97-AF65-F5344CB8AC3E}">
        <p14:creationId xmlns:p14="http://schemas.microsoft.com/office/powerpoint/2010/main" val="15798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Elementos en línea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85530" y="2392500"/>
            <a:ext cx="11168270" cy="4465500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&lt;b&gt;: negrita</a:t>
            </a:r>
          </a:p>
          <a:p>
            <a:r>
              <a:rPr lang="es-CR" dirty="0"/>
              <a:t>&lt;i&gt;: itálica</a:t>
            </a:r>
          </a:p>
          <a:p>
            <a:r>
              <a:rPr lang="es-CR" dirty="0"/>
              <a:t>&lt;</a:t>
            </a:r>
            <a:r>
              <a:rPr lang="es-CR" dirty="0" err="1"/>
              <a:t>big</a:t>
            </a:r>
            <a:r>
              <a:rPr lang="es-CR" dirty="0"/>
              <a:t>&gt;: texto grande</a:t>
            </a:r>
          </a:p>
          <a:p>
            <a:r>
              <a:rPr lang="es-CR" dirty="0"/>
              <a:t>&lt;</a:t>
            </a:r>
            <a:r>
              <a:rPr lang="es-CR" dirty="0" err="1"/>
              <a:t>small</a:t>
            </a:r>
            <a:r>
              <a:rPr lang="es-CR" dirty="0"/>
              <a:t>&gt;: texto pequeño</a:t>
            </a:r>
          </a:p>
          <a:p>
            <a:r>
              <a:rPr lang="es-CR" dirty="0"/>
              <a:t>&lt;</a:t>
            </a:r>
            <a:r>
              <a:rPr lang="es-CR" dirty="0" err="1"/>
              <a:t>em</a:t>
            </a:r>
            <a:r>
              <a:rPr lang="es-CR" dirty="0"/>
              <a:t>&gt;: enfatizado</a:t>
            </a:r>
          </a:p>
          <a:p>
            <a:r>
              <a:rPr lang="es-CR" dirty="0"/>
              <a:t>&lt;</a:t>
            </a:r>
            <a:r>
              <a:rPr lang="es-CR" dirty="0" err="1"/>
              <a:t>strong</a:t>
            </a:r>
            <a:r>
              <a:rPr lang="es-CR" dirty="0"/>
              <a:t>&gt;: destacado</a:t>
            </a:r>
          </a:p>
          <a:p>
            <a:r>
              <a:rPr lang="es-CR" dirty="0"/>
              <a:t>&lt;</a:t>
            </a:r>
            <a:r>
              <a:rPr lang="es-CR" dirty="0" err="1"/>
              <a:t>tt</a:t>
            </a:r>
            <a:r>
              <a:rPr lang="es-CR" dirty="0"/>
              <a:t>&gt;: texto monoespaciado teletipo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El nivel más en detalle de marcadores, puede ser sólo para un</a:t>
            </a:r>
          </a:p>
          <a:p>
            <a:pPr marL="0" indent="0">
              <a:buNone/>
            </a:pPr>
            <a:r>
              <a:rPr lang="es-CR" dirty="0" err="1"/>
              <a:t>caracter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837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Elementos de organización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 border="1"&gt;    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    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Encabezado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           : Fila del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encabezado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Celda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encabezado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    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Cuerpo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 la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            : Fila del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cuerpo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&lt;td&gt;&lt;/td&gt;            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Celda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cuerpo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&lt;/table&gt;</a:t>
            </a:r>
            <a:endParaRPr lang="es-C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strike="sngStrike" dirty="0">
                <a:latin typeface="Arial" pitchFamily="34" charset="0"/>
                <a:cs typeface="Arial" pitchFamily="34" charset="0"/>
              </a:rPr>
              <a:t>Definición interna de estilos</a:t>
            </a:r>
            <a:endParaRPr lang="es-CR" strike="sngStrik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85530" y="2392500"/>
            <a:ext cx="11168270" cy="37844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trike="sngStrike" dirty="0"/>
              <a:t>&lt;head&gt;</a:t>
            </a:r>
          </a:p>
          <a:p>
            <a:pPr marL="0" indent="0">
              <a:buNone/>
            </a:pPr>
            <a:r>
              <a:rPr lang="en-US" strike="sngStrike" dirty="0"/>
              <a:t>  &lt;style type="text/</a:t>
            </a:r>
            <a:r>
              <a:rPr lang="en-US" strike="sngStrike" dirty="0" err="1"/>
              <a:t>css</a:t>
            </a:r>
            <a:r>
              <a:rPr lang="en-US" strike="sngStrike" dirty="0"/>
              <a:t>"&gt;</a:t>
            </a:r>
          </a:p>
          <a:p>
            <a:pPr marL="0" indent="0">
              <a:buNone/>
            </a:pPr>
            <a:r>
              <a:rPr lang="en-US" strike="sngStrike" dirty="0"/>
              <a:t>  body { </a:t>
            </a:r>
            <a:r>
              <a:rPr lang="en-US" strike="sngStrike" dirty="0" err="1"/>
              <a:t>background:blue</a:t>
            </a:r>
            <a:r>
              <a:rPr lang="en-US" strike="sngStrike" dirty="0"/>
              <a:t>; </a:t>
            </a:r>
            <a:r>
              <a:rPr lang="en-US" strike="sngStrike" dirty="0" err="1"/>
              <a:t>color:white</a:t>
            </a:r>
            <a:r>
              <a:rPr lang="en-US" strike="sngStrike" dirty="0"/>
              <a:t>}</a:t>
            </a:r>
          </a:p>
          <a:p>
            <a:pPr marL="0" indent="0">
              <a:buNone/>
            </a:pPr>
            <a:r>
              <a:rPr lang="en-US" strike="sngStrike" dirty="0"/>
              <a:t>  a:link { color: green }</a:t>
            </a:r>
          </a:p>
          <a:p>
            <a:pPr marL="0" indent="0">
              <a:buNone/>
            </a:pPr>
            <a:r>
              <a:rPr lang="en-US" strike="sngStrike" dirty="0"/>
              <a:t>  a:visited { color: gray }</a:t>
            </a:r>
          </a:p>
          <a:p>
            <a:pPr marL="0" indent="0">
              <a:buNone/>
            </a:pPr>
            <a:r>
              <a:rPr lang="en-US" strike="sngStrike" dirty="0"/>
              <a:t>  a:active { color: red }</a:t>
            </a:r>
          </a:p>
          <a:p>
            <a:pPr marL="0" indent="0">
              <a:buNone/>
            </a:pPr>
            <a:r>
              <a:rPr lang="en-US" strike="sngStrike" dirty="0"/>
              <a:t>&lt;/style&gt;</a:t>
            </a:r>
          </a:p>
          <a:p>
            <a:pPr marL="0" indent="0">
              <a:buNone/>
            </a:pPr>
            <a:r>
              <a:rPr lang="en-US" strike="sngStrike" dirty="0"/>
              <a:t>&lt;/head&gt;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/>
              <a:t>El background de la </a:t>
            </a:r>
            <a:r>
              <a:rPr lang="en-US" strike="sngStrike" dirty="0" err="1"/>
              <a:t>página</a:t>
            </a:r>
            <a:r>
              <a:rPr lang="en-US" strike="sngStrike" dirty="0"/>
              <a:t> </a:t>
            </a:r>
            <a:r>
              <a:rPr lang="en-US" strike="sngStrike" dirty="0" err="1"/>
              <a:t>será</a:t>
            </a:r>
            <a:r>
              <a:rPr lang="en-US" strike="sngStrike" dirty="0"/>
              <a:t> </a:t>
            </a:r>
            <a:r>
              <a:rPr lang="en-US" strike="sngStrike" dirty="0" err="1"/>
              <a:t>azúl</a:t>
            </a:r>
            <a:r>
              <a:rPr lang="en-US" strike="sngStrike" dirty="0"/>
              <a:t> y la </a:t>
            </a:r>
            <a:r>
              <a:rPr lang="en-US" strike="sngStrike" dirty="0" err="1"/>
              <a:t>letra</a:t>
            </a:r>
            <a:r>
              <a:rPr lang="en-US" strike="sngStrike" dirty="0"/>
              <a:t> color </a:t>
            </a:r>
            <a:r>
              <a:rPr lang="en-US" strike="sngStrike" dirty="0" err="1"/>
              <a:t>blanca</a:t>
            </a:r>
            <a:endParaRPr lang="en-US" strike="sngStrike" dirty="0"/>
          </a:p>
          <a:p>
            <a:pPr marL="0" indent="0">
              <a:buNone/>
            </a:pPr>
            <a:r>
              <a:rPr lang="en-US" strike="sngStrike" dirty="0"/>
              <a:t>Los links </a:t>
            </a:r>
            <a:r>
              <a:rPr lang="en-US" strike="sngStrike" dirty="0" err="1"/>
              <a:t>inicialmente</a:t>
            </a:r>
            <a:r>
              <a:rPr lang="en-US" strike="sngStrike" dirty="0"/>
              <a:t> son </a:t>
            </a:r>
            <a:r>
              <a:rPr lang="en-US" strike="sngStrike" dirty="0" err="1"/>
              <a:t>verdes</a:t>
            </a:r>
            <a:r>
              <a:rPr lang="en-US" strike="sngStrike" dirty="0"/>
              <a:t>, </a:t>
            </a:r>
            <a:r>
              <a:rPr lang="en-US" strike="sngStrike" dirty="0" err="1"/>
              <a:t>si</a:t>
            </a:r>
            <a:r>
              <a:rPr lang="en-US" strike="sngStrike" dirty="0"/>
              <a:t> se </a:t>
            </a:r>
            <a:r>
              <a:rPr lang="en-US" strike="sngStrike" dirty="0" err="1"/>
              <a:t>han</a:t>
            </a:r>
            <a:r>
              <a:rPr lang="en-US" strike="sngStrike" dirty="0"/>
              <a:t> </a:t>
            </a:r>
            <a:r>
              <a:rPr lang="en-US" strike="sngStrike" dirty="0" err="1"/>
              <a:t>visitado</a:t>
            </a:r>
            <a:r>
              <a:rPr lang="en-US" strike="sngStrike" dirty="0"/>
              <a:t> </a:t>
            </a:r>
            <a:r>
              <a:rPr lang="en-US" strike="sngStrike" dirty="0" err="1"/>
              <a:t>serán</a:t>
            </a:r>
            <a:r>
              <a:rPr lang="en-US" strike="sngStrike" dirty="0"/>
              <a:t> </a:t>
            </a:r>
            <a:r>
              <a:rPr lang="en-US" strike="sngStrike" dirty="0" err="1"/>
              <a:t>gris</a:t>
            </a:r>
            <a:r>
              <a:rPr lang="en-US" strike="sngStrike" dirty="0"/>
              <a:t> y </a:t>
            </a:r>
            <a:r>
              <a:rPr lang="en-US" strike="sngStrike" dirty="0" err="1"/>
              <a:t>si</a:t>
            </a:r>
            <a:r>
              <a:rPr lang="en-US" strike="sngStrike" dirty="0"/>
              <a:t> </a:t>
            </a:r>
            <a:r>
              <a:rPr lang="en-US" strike="sngStrike" dirty="0" err="1"/>
              <a:t>están</a:t>
            </a:r>
            <a:r>
              <a:rPr lang="en-US" strike="sngStrike" dirty="0"/>
              <a:t> </a:t>
            </a:r>
            <a:r>
              <a:rPr lang="en-US" strike="sngStrike" dirty="0" err="1"/>
              <a:t>activos</a:t>
            </a:r>
            <a:r>
              <a:rPr lang="en-US" strike="sngStrike" dirty="0"/>
              <a:t> </a:t>
            </a:r>
            <a:r>
              <a:rPr lang="en-US" strike="sngStrike" dirty="0" err="1"/>
              <a:t>serán</a:t>
            </a:r>
            <a:r>
              <a:rPr lang="en-US" strike="sngStrike" dirty="0"/>
              <a:t> </a:t>
            </a:r>
            <a:r>
              <a:rPr lang="en-US" strike="sngStrike" dirty="0" err="1"/>
              <a:t>rojos</a:t>
            </a:r>
            <a:endParaRPr lang="es-CR" strike="sngStrike" dirty="0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CBF99A3-516A-4268-A4FA-DCB70EAF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6500" y="1749425"/>
            <a:ext cx="41402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strike="sngStrike" dirty="0">
                <a:latin typeface="Arial" pitchFamily="34" charset="0"/>
                <a:cs typeface="Arial" pitchFamily="34" charset="0"/>
              </a:rPr>
              <a:t>Definición interna de estilos</a:t>
            </a:r>
            <a:endParaRPr lang="es-CR" strike="sngStrik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trike="sngStrike" dirty="0"/>
              <a:t>&lt;head&gt;</a:t>
            </a:r>
          </a:p>
          <a:p>
            <a:pPr marL="0" indent="0">
              <a:buNone/>
            </a:pPr>
            <a:r>
              <a:rPr lang="en-US" strike="sngStrike" dirty="0"/>
              <a:t>  &lt;style type="text/</a:t>
            </a:r>
            <a:r>
              <a:rPr lang="en-US" strike="sngStrike" dirty="0" err="1"/>
              <a:t>css</a:t>
            </a:r>
            <a:r>
              <a:rPr lang="en-US" strike="sngStrike" dirty="0"/>
              <a:t>"&gt;</a:t>
            </a:r>
          </a:p>
          <a:p>
            <a:pPr marL="0" indent="0">
              <a:buNone/>
            </a:pPr>
            <a:r>
              <a:rPr lang="en-US" strike="sngStrike" dirty="0"/>
              <a:t>   .redline { </a:t>
            </a:r>
            <a:r>
              <a:rPr lang="en-US" strike="sngStrike" dirty="0" err="1"/>
              <a:t>color:red</a:t>
            </a:r>
            <a:r>
              <a:rPr lang="en-US" strike="sngStrike" dirty="0"/>
              <a:t>; </a:t>
            </a:r>
            <a:r>
              <a:rPr lang="en-US" strike="sngStrike" dirty="0" err="1"/>
              <a:t>text-decoration:line-through</a:t>
            </a:r>
            <a:r>
              <a:rPr lang="en-US" strike="sngStrike" dirty="0"/>
              <a:t>;}</a:t>
            </a:r>
          </a:p>
          <a:p>
            <a:pPr marL="0" indent="0">
              <a:buNone/>
            </a:pPr>
            <a:r>
              <a:rPr lang="en-US" strike="sngStrike" dirty="0"/>
              <a:t>&lt;/style&gt;</a:t>
            </a:r>
          </a:p>
          <a:p>
            <a:pPr marL="0" indent="0">
              <a:buNone/>
            </a:pPr>
            <a:r>
              <a:rPr lang="en-US" strike="sngStrike" dirty="0"/>
              <a:t>&lt;/head&gt;</a:t>
            </a:r>
          </a:p>
          <a:p>
            <a:pPr marL="0" indent="0">
              <a:buNone/>
            </a:pPr>
            <a:r>
              <a:rPr lang="en-US" strike="sngStrike" dirty="0"/>
              <a:t>&lt;body&gt;</a:t>
            </a:r>
          </a:p>
          <a:p>
            <a:pPr marL="0" indent="0">
              <a:buNone/>
            </a:pPr>
            <a:r>
              <a:rPr lang="en-US" strike="sngStrike" dirty="0"/>
              <a:t>&lt;p&gt;Este </a:t>
            </a:r>
            <a:r>
              <a:rPr lang="en-US" strike="sngStrike" dirty="0" err="1"/>
              <a:t>es</a:t>
            </a:r>
            <a:r>
              <a:rPr lang="en-US" strike="sngStrike" dirty="0"/>
              <a:t> un </a:t>
            </a:r>
            <a:r>
              <a:rPr lang="en-US" strike="sngStrike" dirty="0" err="1"/>
              <a:t>párrafo</a:t>
            </a:r>
            <a:r>
              <a:rPr lang="en-US" strike="sngStrike" dirty="0"/>
              <a:t> de </a:t>
            </a:r>
            <a:r>
              <a:rPr lang="en-US" strike="sngStrike" dirty="0" err="1"/>
              <a:t>ejemplo</a:t>
            </a:r>
            <a:r>
              <a:rPr lang="en-US" strike="sngStrike" dirty="0"/>
              <a:t> para </a:t>
            </a:r>
            <a:r>
              <a:rPr lang="en-US" strike="sngStrike" dirty="0" err="1"/>
              <a:t>ver</a:t>
            </a:r>
            <a:r>
              <a:rPr lang="en-US" strike="sngStrike" dirty="0"/>
              <a:t> </a:t>
            </a:r>
            <a:r>
              <a:rPr lang="en-US" strike="sngStrike" dirty="0" err="1"/>
              <a:t>cómo</a:t>
            </a:r>
            <a:r>
              <a:rPr lang="en-US" strike="sngStrike" dirty="0"/>
              <a:t> se </a:t>
            </a:r>
            <a:r>
              <a:rPr lang="en-US" strike="sngStrike" dirty="0" err="1"/>
              <a:t>utiliza</a:t>
            </a:r>
            <a:r>
              <a:rPr lang="en-US" strike="sngStrike" dirty="0"/>
              <a:t> un </a:t>
            </a:r>
            <a:r>
              <a:rPr lang="en-US" strike="sngStrike" dirty="0" err="1"/>
              <a:t>estilo</a:t>
            </a:r>
            <a:r>
              <a:rPr lang="en-US" strike="sngStrike" dirty="0"/>
              <a:t> en </a:t>
            </a:r>
            <a:r>
              <a:rPr lang="en-US" strike="sngStrike" dirty="0" err="1"/>
              <a:t>una</a:t>
            </a:r>
            <a:r>
              <a:rPr lang="en-US" strike="sngStrike" dirty="0"/>
              <a:t> </a:t>
            </a:r>
            <a:r>
              <a:rPr lang="en-US" strike="sngStrike" dirty="0" err="1"/>
              <a:t>porción</a:t>
            </a:r>
            <a:r>
              <a:rPr lang="en-US" strike="sngStrike" dirty="0"/>
              <a:t> de la </a:t>
            </a:r>
            <a:r>
              <a:rPr lang="en-US" strike="sngStrike" dirty="0" err="1"/>
              <a:t>página</a:t>
            </a:r>
            <a:r>
              <a:rPr lang="en-US" strike="sngStrike" dirty="0"/>
              <a:t> &lt;span class=“redline”&gt;</a:t>
            </a:r>
            <a:r>
              <a:rPr lang="en-US" strike="sngStrike" dirty="0" err="1"/>
              <a:t>esta</a:t>
            </a:r>
            <a:r>
              <a:rPr lang="en-US" strike="sngStrike" dirty="0"/>
              <a:t> parte </a:t>
            </a:r>
            <a:r>
              <a:rPr lang="en-US" strike="sngStrike" dirty="0" err="1"/>
              <a:t>debiera</a:t>
            </a:r>
            <a:r>
              <a:rPr lang="en-US" strike="sngStrike" dirty="0"/>
              <a:t> </a:t>
            </a:r>
            <a:r>
              <a:rPr lang="en-US" strike="sngStrike" dirty="0" err="1"/>
              <a:t>salir</a:t>
            </a:r>
            <a:r>
              <a:rPr lang="en-US" strike="sngStrike" dirty="0"/>
              <a:t> en </a:t>
            </a:r>
            <a:r>
              <a:rPr lang="en-US" strike="sngStrike" dirty="0" err="1"/>
              <a:t>rojo</a:t>
            </a:r>
            <a:r>
              <a:rPr lang="en-US" strike="sngStrike" dirty="0"/>
              <a:t> y con </a:t>
            </a:r>
            <a:r>
              <a:rPr lang="en-US" strike="sngStrike" dirty="0" err="1"/>
              <a:t>línea</a:t>
            </a:r>
            <a:r>
              <a:rPr lang="en-US" strike="sngStrike" dirty="0"/>
              <a:t> intermedia&lt;/span&gt;&lt;/p&gt;</a:t>
            </a:r>
          </a:p>
          <a:p>
            <a:pPr marL="0" indent="0">
              <a:buNone/>
            </a:pPr>
            <a:r>
              <a:rPr lang="en-US" strike="sngStrike" dirty="0"/>
              <a:t>&lt;/body&gt;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639CE1EA-180C-49DE-B568-B95860DF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6500" y="1749425"/>
            <a:ext cx="41402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Hoja de estilo externa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530" y="1991032"/>
            <a:ext cx="11168270" cy="4748981"/>
          </a:xfrm>
        </p:spPr>
        <p:txBody>
          <a:bodyPr>
            <a:normAutofit fontScale="85000" lnSpcReduction="10000"/>
          </a:bodyPr>
          <a:lstStyle/>
          <a:p>
            <a:r>
              <a:rPr lang="es-CR" dirty="0"/>
              <a:t>Es un archivo de texto con las definiciones de estilos iguales a las vistas anteriormente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&lt;head&gt;</a:t>
            </a:r>
          </a:p>
          <a:p>
            <a:pPr marL="0" indent="0">
              <a:buNone/>
            </a:pPr>
            <a:r>
              <a:rPr lang="es-CR" dirty="0"/>
              <a:t>&lt;link </a:t>
            </a:r>
            <a:r>
              <a:rPr lang="es-CR" dirty="0" err="1"/>
              <a:t>rel</a:t>
            </a:r>
            <a:r>
              <a:rPr lang="es-CR" dirty="0"/>
              <a:t>=“</a:t>
            </a:r>
            <a:r>
              <a:rPr lang="es-CR" dirty="0" err="1"/>
              <a:t>stylesheet</a:t>
            </a:r>
            <a:r>
              <a:rPr lang="es-CR" dirty="0"/>
              <a:t>” </a:t>
            </a:r>
            <a:r>
              <a:rPr lang="es-CR" dirty="0" err="1"/>
              <a:t>href</a:t>
            </a:r>
            <a:r>
              <a:rPr lang="es-CR" dirty="0"/>
              <a:t>=“estilos.css” </a:t>
            </a:r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text</a:t>
            </a:r>
            <a:r>
              <a:rPr lang="es-CR" dirty="0"/>
              <a:t>/</a:t>
            </a:r>
            <a:r>
              <a:rPr lang="es-CR" dirty="0" err="1"/>
              <a:t>css</a:t>
            </a:r>
            <a:r>
              <a:rPr lang="es-CR" dirty="0"/>
              <a:t>”&gt;</a:t>
            </a:r>
          </a:p>
          <a:p>
            <a:pPr marL="0" indent="0">
              <a:buNone/>
            </a:pPr>
            <a:r>
              <a:rPr lang="es-CR" dirty="0"/>
              <a:t>&lt;/head&gt;</a:t>
            </a:r>
          </a:p>
          <a:p>
            <a:pPr marL="0" indent="0">
              <a:buNone/>
            </a:pPr>
            <a:r>
              <a:rPr lang="es-CR" dirty="0"/>
              <a:t>&lt;</a:t>
            </a:r>
            <a:r>
              <a:rPr lang="es-CR" dirty="0" err="1"/>
              <a:t>body</a:t>
            </a:r>
            <a:r>
              <a:rPr lang="es-CR" dirty="0"/>
              <a:t>&gt;</a:t>
            </a:r>
          </a:p>
          <a:p>
            <a:pPr marL="0" indent="0">
              <a:buNone/>
            </a:pPr>
            <a:r>
              <a:rPr lang="en-US" dirty="0"/>
              <a:t>&lt;p&gt;Este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 de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un </a:t>
            </a:r>
            <a:r>
              <a:rPr lang="en-US" dirty="0" err="1"/>
              <a:t>estilo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porción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r>
              <a:rPr lang="en-US" dirty="0"/>
              <a:t> &lt;span class=“redline”&gt;</a:t>
            </a:r>
            <a:r>
              <a:rPr lang="en-US" dirty="0" err="1"/>
              <a:t>esta</a:t>
            </a:r>
            <a:r>
              <a:rPr lang="en-US" dirty="0"/>
              <a:t> parte </a:t>
            </a:r>
            <a:r>
              <a:rPr lang="en-US" dirty="0" err="1"/>
              <a:t>debiera</a:t>
            </a:r>
            <a:r>
              <a:rPr lang="en-US" dirty="0"/>
              <a:t> </a:t>
            </a:r>
            <a:r>
              <a:rPr lang="en-US" dirty="0" err="1"/>
              <a:t>salir</a:t>
            </a:r>
            <a:r>
              <a:rPr lang="en-US" dirty="0"/>
              <a:t> en </a:t>
            </a:r>
            <a:r>
              <a:rPr lang="en-US" dirty="0" err="1"/>
              <a:t>rojo</a:t>
            </a:r>
            <a:r>
              <a:rPr lang="en-US" dirty="0"/>
              <a:t> y con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/>
              <a:t>intermedia</a:t>
            </a:r>
            <a:r>
              <a:rPr lang="en-US" dirty="0"/>
              <a:t>&lt;/span&gt;&lt;/p&gt;</a:t>
            </a:r>
          </a:p>
          <a:p>
            <a:pPr marL="0" indent="0">
              <a:buNone/>
            </a:pPr>
            <a:r>
              <a:rPr lang="es-CR" dirty="0"/>
              <a:t>&lt;/</a:t>
            </a:r>
            <a:r>
              <a:rPr lang="es-CR" dirty="0" err="1"/>
              <a:t>body</a:t>
            </a:r>
            <a:r>
              <a:rPr lang="es-CR" dirty="0"/>
              <a:t>&gt;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39363" y="2478148"/>
            <a:ext cx="74346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R" dirty="0"/>
              <a:t>/*Archivo de estilo: estilos.css */</a:t>
            </a:r>
          </a:p>
          <a:p>
            <a:r>
              <a:rPr lang="en-US" dirty="0"/>
              <a:t>.redline { </a:t>
            </a:r>
            <a:r>
              <a:rPr lang="en-US" dirty="0" err="1"/>
              <a:t>color:red</a:t>
            </a:r>
            <a:r>
              <a:rPr lang="en-US" dirty="0"/>
              <a:t>; </a:t>
            </a:r>
            <a:r>
              <a:rPr lang="en-US" dirty="0" err="1"/>
              <a:t>text-decoration:line-through</a:t>
            </a:r>
            <a:r>
              <a:rPr lang="en-US" dirty="0"/>
              <a:t>;}</a:t>
            </a:r>
          </a:p>
        </p:txBody>
      </p:sp>
      <p:pic>
        <p:nvPicPr>
          <p:cNvPr id="2050" name="Picture 2" descr="https://pbs.twimg.com/media/C_58KPuWsAAAVIE.jpg:orig">
            <a:extLst>
              <a:ext uri="{FF2B5EF4-FFF2-40B4-BE49-F238E27FC236}">
                <a16:creationId xmlns:a16="http://schemas.microsoft.com/office/drawing/2014/main" id="{C79F5E06-3D90-42FF-9478-793487B5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7835" y="2312987"/>
            <a:ext cx="3874332" cy="308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57D-D1A8-467F-84EF-D0645D88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1727"/>
          </a:xfrm>
          <a:solidFill>
            <a:schemeClr val="bg1"/>
          </a:solidFill>
        </p:spPr>
        <p:txBody>
          <a:bodyPr/>
          <a:lstStyle/>
          <a:p>
            <a:r>
              <a:rPr lang="es-CR" dirty="0"/>
              <a:t>Formulario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776D-AD97-4E19-BCD2-E5871D0C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1727"/>
            <a:ext cx="121920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R" dirty="0"/>
              <a:t>Etiqueta &lt;</a:t>
            </a:r>
            <a:r>
              <a:rPr lang="es-CR" dirty="0" err="1"/>
              <a:t>form</a:t>
            </a:r>
            <a:r>
              <a:rPr lang="es-CR" dirty="0"/>
              <a:t>&gt;</a:t>
            </a:r>
          </a:p>
          <a:p>
            <a:pPr lvl="1"/>
            <a:r>
              <a:rPr lang="es-CR" dirty="0"/>
              <a:t>Atributo </a:t>
            </a:r>
            <a:r>
              <a:rPr lang="es-CR" dirty="0" err="1"/>
              <a:t>action</a:t>
            </a:r>
            <a:r>
              <a:rPr lang="es-CR" dirty="0"/>
              <a:t> = “</a:t>
            </a:r>
            <a:r>
              <a:rPr lang="es-CR" dirty="0" err="1"/>
              <a:t>javascript:función</a:t>
            </a:r>
            <a:r>
              <a:rPr lang="es-CR" dirty="0"/>
              <a:t>()” / “archivo/función”.</a:t>
            </a:r>
            <a:r>
              <a:rPr lang="es-CR" dirty="0" err="1"/>
              <a:t>php</a:t>
            </a:r>
            <a:endParaRPr lang="es-CR" dirty="0"/>
          </a:p>
          <a:p>
            <a:pPr lvl="2"/>
            <a:r>
              <a:rPr lang="es-CR" dirty="0" err="1"/>
              <a:t>action</a:t>
            </a:r>
            <a:r>
              <a:rPr lang="es-CR" dirty="0"/>
              <a:t> de </a:t>
            </a:r>
            <a:r>
              <a:rPr lang="es-CR" dirty="0" err="1"/>
              <a:t>Javascript</a:t>
            </a:r>
            <a:r>
              <a:rPr lang="es-CR" dirty="0"/>
              <a:t> es referenciada en el &lt;head&gt; mediante la etiqueta script con el atributo </a:t>
            </a:r>
            <a:r>
              <a:rPr lang="es-CR" b="1" dirty="0" err="1"/>
              <a:t>src</a:t>
            </a:r>
            <a:endParaRPr lang="es-CR" b="1" dirty="0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D4063929-1D17-43F9-BD8D-3A69F07D8B23}"/>
              </a:ext>
            </a:extLst>
          </p:cNvPr>
          <p:cNvSpPr txBox="1">
            <a:spLocks/>
          </p:cNvSpPr>
          <p:nvPr/>
        </p:nvSpPr>
        <p:spPr>
          <a:xfrm>
            <a:off x="0" y="2277290"/>
            <a:ext cx="6217920" cy="45807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&lt;script 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CR" sz="2000" dirty="0" err="1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s-CR" sz="2000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="prueba.js"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R" sz="2000" dirty="0" err="1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s-CR" sz="2000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CR" sz="2000" dirty="0" err="1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javascript:saludar</a:t>
            </a:r>
            <a:r>
              <a:rPr lang="es-CR" sz="2000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Nombre: &lt;input 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id=“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txtNombre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&lt;input 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="Saludar!" /&gt;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CR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s-C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17920" y="2248555"/>
            <a:ext cx="5974080" cy="520771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EJERCICIO #2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F8B8-F07D-4E36-B099-37F43CC9E3CD}"/>
              </a:ext>
            </a:extLst>
          </p:cNvPr>
          <p:cNvSpPr txBox="1">
            <a:spLocks/>
          </p:cNvSpPr>
          <p:nvPr/>
        </p:nvSpPr>
        <p:spPr>
          <a:xfrm>
            <a:off x="6217920" y="2798062"/>
            <a:ext cx="5974080" cy="405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R" dirty="0" smtClean="0"/>
              <a:t>Cree un archivo prueba.js en la misma carpeta de index.html con la función: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dirty="0" err="1" smtClean="0"/>
              <a:t>function</a:t>
            </a:r>
            <a:r>
              <a:rPr lang="es-CR" dirty="0" smtClean="0"/>
              <a:t> saludar(){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dirty="0" smtClean="0"/>
              <a:t>	</a:t>
            </a:r>
            <a:r>
              <a:rPr lang="es-CR" dirty="0" err="1" smtClean="0"/>
              <a:t>alert</a:t>
            </a:r>
            <a:r>
              <a:rPr lang="es-CR" dirty="0" smtClean="0"/>
              <a:t>(“Hola!”);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CR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Agregue a index.html un formulario con el encabezado h1 “Formulario”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Configure el encabezado de index.html para </a:t>
            </a:r>
            <a:r>
              <a:rPr lang="es-CR" dirty="0" err="1" smtClean="0"/>
              <a:t>refenciar</a:t>
            </a:r>
            <a:r>
              <a:rPr lang="es-CR" dirty="0" smtClean="0"/>
              <a:t> prueba.js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Configure el atributo </a:t>
            </a:r>
            <a:r>
              <a:rPr lang="es-CR" b="1" dirty="0" err="1" smtClean="0"/>
              <a:t>action</a:t>
            </a:r>
            <a:r>
              <a:rPr lang="es-CR" dirty="0" smtClean="0"/>
              <a:t> del formulario para referencia la función saludar() en prueba.js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0187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B3D30-D5AC-4532-9351-057A0D7E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C58CB-101D-48A4-AC79-584DCE37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53" y="2640013"/>
            <a:ext cx="7962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8B4-2EC7-44C4-8BF7-15CD52A8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HTML &lt;INPUT&gt; - tipos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4163-740D-4671-817B-ED75FF1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12988"/>
            <a:ext cx="11168270" cy="3784461"/>
          </a:xfrm>
        </p:spPr>
        <p:txBody>
          <a:bodyPr>
            <a:normAutofit/>
          </a:bodyPr>
          <a:lstStyle/>
          <a:p>
            <a:r>
              <a:rPr lang="es-CR" dirty="0"/>
              <a:t>Utiliza el atributo </a:t>
            </a:r>
            <a:r>
              <a:rPr lang="es-CR" dirty="0" err="1"/>
              <a:t>type</a:t>
            </a:r>
            <a:r>
              <a:rPr lang="es-CR" dirty="0"/>
              <a:t>, con el parámetro siendo un </a:t>
            </a:r>
            <a:r>
              <a:rPr lang="es-CR" dirty="0" err="1"/>
              <a:t>String</a:t>
            </a:r>
            <a:r>
              <a:rPr lang="es-CR" dirty="0"/>
              <a:t>.</a:t>
            </a:r>
          </a:p>
          <a:p>
            <a:r>
              <a:rPr lang="es-CR" dirty="0"/>
              <a:t>Cajas de texto</a:t>
            </a:r>
          </a:p>
          <a:p>
            <a:r>
              <a:rPr lang="es-CR" dirty="0"/>
              <a:t>Números</a:t>
            </a:r>
          </a:p>
          <a:p>
            <a:r>
              <a:rPr lang="es-CR" dirty="0"/>
              <a:t>Botones</a:t>
            </a:r>
          </a:p>
        </p:txBody>
      </p:sp>
    </p:spTree>
    <p:extLst>
      <p:ext uri="{BB962C8B-B14F-4D97-AF65-F5344CB8AC3E}">
        <p14:creationId xmlns:p14="http://schemas.microsoft.com/office/powerpoint/2010/main" val="4198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8B4-2EC7-44C4-8BF7-15CD52A8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HTML &lt;INPUT</a:t>
            </a:r>
            <a:r>
              <a:rPr lang="es-CR" dirty="0" smtClean="0"/>
              <a:t>&gt; - Cajas de texto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4163-740D-4671-817B-ED75FF1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12989"/>
            <a:ext cx="5588253" cy="2010818"/>
          </a:xfrm>
        </p:spPr>
        <p:txBody>
          <a:bodyPr>
            <a:normAutofit/>
          </a:bodyPr>
          <a:lstStyle/>
          <a:p>
            <a:r>
              <a:rPr lang="es-CR" dirty="0"/>
              <a:t>Su contenido es un </a:t>
            </a:r>
            <a:r>
              <a:rPr lang="es-CR" dirty="0" err="1"/>
              <a:t>String</a:t>
            </a:r>
            <a:endParaRPr lang="es-CR" dirty="0"/>
          </a:p>
          <a:p>
            <a:r>
              <a:rPr lang="es-CR" dirty="0"/>
              <a:t>Tipos de texto con el atributo </a:t>
            </a:r>
            <a:r>
              <a:rPr lang="es-CR" dirty="0" err="1"/>
              <a:t>type</a:t>
            </a:r>
            <a:r>
              <a:rPr lang="es-CR" dirty="0"/>
              <a:t>:</a:t>
            </a:r>
          </a:p>
          <a:p>
            <a:pPr lvl="1"/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text</a:t>
            </a:r>
            <a:r>
              <a:rPr lang="es-CR" dirty="0"/>
              <a:t>”</a:t>
            </a:r>
          </a:p>
          <a:p>
            <a:pPr lvl="1"/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password</a:t>
            </a:r>
            <a:r>
              <a:rPr lang="es-CR" dirty="0"/>
              <a:t>”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D4063929-1D17-43F9-BD8D-3A69F07D8B23}"/>
              </a:ext>
            </a:extLst>
          </p:cNvPr>
          <p:cNvSpPr txBox="1">
            <a:spLocks/>
          </p:cNvSpPr>
          <p:nvPr/>
        </p:nvSpPr>
        <p:spPr>
          <a:xfrm>
            <a:off x="5769665" y="2312989"/>
            <a:ext cx="6422335" cy="4955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C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&lt;input </a:t>
            </a:r>
            <a:r>
              <a:rPr lang="es-C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C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C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s-C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4062476"/>
            <a:ext cx="12192000" cy="47119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EJERCICIO #3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F8B8-F07D-4E36-B099-37F43CC9E3CD}"/>
              </a:ext>
            </a:extLst>
          </p:cNvPr>
          <p:cNvSpPr txBox="1">
            <a:spLocks/>
          </p:cNvSpPr>
          <p:nvPr/>
        </p:nvSpPr>
        <p:spPr>
          <a:xfrm>
            <a:off x="0" y="4533674"/>
            <a:ext cx="12192000" cy="232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R" dirty="0" smtClean="0"/>
              <a:t>Agregue al formulario de index.html un campo de texto tipo “</a:t>
            </a:r>
            <a:r>
              <a:rPr lang="es-CR" dirty="0" err="1" smtClean="0"/>
              <a:t>text</a:t>
            </a:r>
            <a:r>
              <a:rPr lang="es-CR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Agregue en otra línea un campo de texto tipo “</a:t>
            </a:r>
            <a:r>
              <a:rPr lang="es-CR" dirty="0" err="1" smtClean="0"/>
              <a:t>password</a:t>
            </a:r>
            <a:r>
              <a:rPr lang="es-CR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s-CR" dirty="0" smtClean="0"/>
              <a:t>Escriba al lado de cada campo de texto una etiqueta que describa su función: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R" dirty="0" smtClean="0"/>
              <a:t>Nombre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R" dirty="0" err="1" smtClean="0"/>
              <a:t>Password</a:t>
            </a:r>
            <a:endParaRPr lang="es-C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643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8B4-2EC7-44C4-8BF7-15CD52A8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HTML &lt;INPUT&gt; - Número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4163-740D-4671-817B-ED75FF1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12989"/>
            <a:ext cx="5584135" cy="1173548"/>
          </a:xfrm>
        </p:spPr>
        <p:txBody>
          <a:bodyPr>
            <a:normAutofit/>
          </a:bodyPr>
          <a:lstStyle/>
          <a:p>
            <a:r>
              <a:rPr lang="es-CR" dirty="0"/>
              <a:t>Su contenido es un Número</a:t>
            </a:r>
          </a:p>
          <a:p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number</a:t>
            </a:r>
            <a:r>
              <a:rPr lang="es-CR" dirty="0"/>
              <a:t>”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D4063929-1D17-43F9-BD8D-3A69F07D8B23}"/>
              </a:ext>
            </a:extLst>
          </p:cNvPr>
          <p:cNvSpPr txBox="1">
            <a:spLocks/>
          </p:cNvSpPr>
          <p:nvPr/>
        </p:nvSpPr>
        <p:spPr>
          <a:xfrm>
            <a:off x="5769665" y="2312989"/>
            <a:ext cx="6422335" cy="4955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Edad: </a:t>
            </a:r>
            <a:r>
              <a:rPr lang="es-C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s-C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s-C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s-C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3486537"/>
            <a:ext cx="12192000" cy="65439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EJERCICIO #4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F8B8-F07D-4E36-B099-37F43CC9E3CD}"/>
              </a:ext>
            </a:extLst>
          </p:cNvPr>
          <p:cNvSpPr txBox="1">
            <a:spLocks/>
          </p:cNvSpPr>
          <p:nvPr/>
        </p:nvSpPr>
        <p:spPr>
          <a:xfrm>
            <a:off x="0" y="4164559"/>
            <a:ext cx="12192000" cy="269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R" sz="3600" dirty="0" smtClean="0"/>
              <a:t>Agregue al formulario de index.html un campo de texto tipo “</a:t>
            </a:r>
            <a:r>
              <a:rPr lang="es-CR" sz="3600" dirty="0" err="1" smtClean="0"/>
              <a:t>Number</a:t>
            </a:r>
            <a:r>
              <a:rPr lang="es-CR" sz="36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600" dirty="0" smtClean="0"/>
              <a:t>Escriba al lado del campo de texto una etiqueta que describa su función:</a:t>
            </a:r>
          </a:p>
          <a:p>
            <a:pPr lvl="1"/>
            <a:r>
              <a:rPr lang="es-CR" sz="3200" dirty="0" smtClean="0"/>
              <a:t>Límite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1295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8B4-2EC7-44C4-8BF7-15CD52A831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CR" dirty="0"/>
              <a:t>HTML &lt;INPUT</a:t>
            </a:r>
            <a:r>
              <a:rPr lang="es-CR" dirty="0" smtClean="0"/>
              <a:t>&gt; - Botones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4163-740D-4671-817B-ED75FF13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988"/>
            <a:ext cx="6139543" cy="2847499"/>
          </a:xfrm>
        </p:spPr>
        <p:txBody>
          <a:bodyPr>
            <a:normAutofit/>
          </a:bodyPr>
          <a:lstStyle/>
          <a:p>
            <a:r>
              <a:rPr lang="es-CR" dirty="0"/>
              <a:t>Botones</a:t>
            </a:r>
          </a:p>
          <a:p>
            <a:pPr lvl="1"/>
            <a:r>
              <a:rPr lang="es-CR" dirty="0"/>
              <a:t>Ligados al </a:t>
            </a:r>
            <a:r>
              <a:rPr lang="es-CR" dirty="0" err="1"/>
              <a:t>form</a:t>
            </a:r>
            <a:r>
              <a:rPr lang="es-CR" dirty="0"/>
              <a:t>:</a:t>
            </a:r>
          </a:p>
          <a:p>
            <a:pPr lvl="2"/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submit</a:t>
            </a:r>
            <a:r>
              <a:rPr lang="es-CR" dirty="0"/>
              <a:t>”</a:t>
            </a:r>
          </a:p>
          <a:p>
            <a:pPr lvl="2"/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reset</a:t>
            </a:r>
            <a:r>
              <a:rPr lang="es-CR" dirty="0"/>
              <a:t>”</a:t>
            </a:r>
          </a:p>
          <a:p>
            <a:pPr lvl="1"/>
            <a:r>
              <a:rPr lang="es-CR" dirty="0"/>
              <a:t>Libres para asignar función</a:t>
            </a:r>
          </a:p>
          <a:p>
            <a:pPr lvl="2"/>
            <a:r>
              <a:rPr lang="es-CR" dirty="0" err="1"/>
              <a:t>type</a:t>
            </a:r>
            <a:r>
              <a:rPr lang="es-CR" dirty="0"/>
              <a:t>=“</a:t>
            </a:r>
            <a:r>
              <a:rPr lang="es-CR" dirty="0" err="1"/>
              <a:t>button</a:t>
            </a:r>
            <a:r>
              <a:rPr lang="es-CR" dirty="0" smtClean="0"/>
              <a:t>”</a:t>
            </a:r>
          </a:p>
          <a:p>
            <a:pPr lvl="1"/>
            <a:r>
              <a:rPr lang="es-CR" dirty="0" smtClean="0"/>
              <a:t>Utilizan el atributo </a:t>
            </a:r>
            <a:r>
              <a:rPr lang="es-CR" dirty="0" err="1" smtClean="0"/>
              <a:t>value</a:t>
            </a:r>
            <a:r>
              <a:rPr lang="es-CR" dirty="0" smtClean="0"/>
              <a:t> para su etiqueta</a:t>
            </a:r>
            <a:endParaRPr lang="es-CR" dirty="0"/>
          </a:p>
          <a:p>
            <a:endParaRPr lang="es-C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39543" y="987425"/>
            <a:ext cx="6052457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EJERCICIO #5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F95F8B8-F07D-4E36-B099-37F43CC9E3CD}"/>
              </a:ext>
            </a:extLst>
          </p:cNvPr>
          <p:cNvSpPr txBox="1">
            <a:spLocks/>
          </p:cNvSpPr>
          <p:nvPr/>
        </p:nvSpPr>
        <p:spPr>
          <a:xfrm>
            <a:off x="6139543" y="2312989"/>
            <a:ext cx="6052457" cy="4545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4000" dirty="0" smtClean="0"/>
              <a:t>Agregue al formulario de index.html, después de los campos de texto: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 smtClean="0"/>
              <a:t>Un input de tipo </a:t>
            </a:r>
            <a:r>
              <a:rPr lang="es-CR" sz="4000" b="1" i="1" dirty="0" err="1" smtClean="0"/>
              <a:t>submit</a:t>
            </a:r>
            <a:r>
              <a:rPr lang="es-CR" sz="4000" dirty="0" smtClean="0"/>
              <a:t> con la etiqueta </a:t>
            </a:r>
            <a:r>
              <a:rPr lang="es-CR" sz="4000" b="1" dirty="0" smtClean="0"/>
              <a:t>Saludar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 smtClean="0"/>
              <a:t>Un input de tipo </a:t>
            </a:r>
            <a:r>
              <a:rPr lang="es-CR" sz="4000" b="1" i="1" dirty="0" err="1" smtClean="0"/>
              <a:t>reset</a:t>
            </a:r>
            <a:r>
              <a:rPr lang="es-CR" sz="4000" dirty="0"/>
              <a:t> con la etiqueta </a:t>
            </a:r>
            <a:r>
              <a:rPr lang="es-CR" sz="4000" b="1" dirty="0" smtClean="0"/>
              <a:t>Limpiar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 smtClean="0"/>
              <a:t>Un input de tipo </a:t>
            </a:r>
            <a:r>
              <a:rPr lang="es-CR" sz="4000" b="1" i="1" dirty="0" err="1" smtClean="0"/>
              <a:t>button</a:t>
            </a:r>
            <a:r>
              <a:rPr lang="es-CR" sz="4000" dirty="0"/>
              <a:t> con la etiqueta </a:t>
            </a:r>
            <a:r>
              <a:rPr lang="es-CR" sz="4000" b="1" dirty="0" smtClean="0"/>
              <a:t>Despedir</a:t>
            </a:r>
            <a:endParaRPr lang="es-CR" sz="4000" b="1" dirty="0"/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D4063929-1D17-43F9-BD8D-3A69F07D8B23}"/>
              </a:ext>
            </a:extLst>
          </p:cNvPr>
          <p:cNvSpPr txBox="1">
            <a:spLocks/>
          </p:cNvSpPr>
          <p:nvPr/>
        </p:nvSpPr>
        <p:spPr>
          <a:xfrm>
            <a:off x="0" y="5160488"/>
            <a:ext cx="6139543" cy="4955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s-C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s-C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C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C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=“Enviar”&gt;</a:t>
            </a:r>
            <a:endParaRPr lang="es-C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8B4-2EC7-44C4-8BF7-15CD52A831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CR" dirty="0"/>
              <a:t>HTML &lt;INPUT&gt; - Otros atributos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AA57-1C09-4D10-80A2-278786F4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392500"/>
            <a:ext cx="5888699" cy="4465500"/>
          </a:xfrm>
        </p:spPr>
        <p:txBody>
          <a:bodyPr>
            <a:normAutofit fontScale="77500" lnSpcReduction="20000"/>
          </a:bodyPr>
          <a:lstStyle/>
          <a:p>
            <a:r>
              <a:rPr lang="es-CR" sz="3600" dirty="0"/>
              <a:t>id</a:t>
            </a:r>
          </a:p>
          <a:p>
            <a:pPr lvl="1"/>
            <a:r>
              <a:rPr lang="es-CR" sz="3200" dirty="0"/>
              <a:t>Identificador único para manipular código por DOM.</a:t>
            </a:r>
          </a:p>
          <a:p>
            <a:r>
              <a:rPr lang="es-CR" sz="3600" dirty="0" err="1"/>
              <a:t>value</a:t>
            </a:r>
            <a:endParaRPr lang="es-CR" sz="3600" dirty="0"/>
          </a:p>
          <a:p>
            <a:pPr lvl="1"/>
            <a:r>
              <a:rPr lang="es-CR" sz="3200" dirty="0"/>
              <a:t>Ingresar un valor por defecto en el elemento input</a:t>
            </a:r>
          </a:p>
          <a:p>
            <a:r>
              <a:rPr lang="es-CR" sz="3600" dirty="0" err="1"/>
              <a:t>placeholder</a:t>
            </a:r>
            <a:endParaRPr lang="es-CR" sz="3600" dirty="0"/>
          </a:p>
          <a:p>
            <a:pPr lvl="1"/>
            <a:r>
              <a:rPr lang="es-CR" sz="3200" dirty="0" smtClean="0"/>
              <a:t>Coloca texto temporal en </a:t>
            </a:r>
            <a:r>
              <a:rPr lang="es-CR" sz="3200" dirty="0"/>
              <a:t>el elemento input</a:t>
            </a:r>
          </a:p>
          <a:p>
            <a:r>
              <a:rPr lang="es-CR" sz="3600" dirty="0"/>
              <a:t>min, </a:t>
            </a:r>
            <a:r>
              <a:rPr lang="es-CR" sz="3600" dirty="0" err="1"/>
              <a:t>max</a:t>
            </a:r>
            <a:endParaRPr lang="es-CR" sz="3600" dirty="0"/>
          </a:p>
          <a:p>
            <a:pPr lvl="1"/>
            <a:r>
              <a:rPr lang="es-CR" sz="3200" dirty="0"/>
              <a:t>Valores mínimos y máximos aceptados por una caja de texto numeral</a:t>
            </a:r>
          </a:p>
          <a:p>
            <a:endParaRPr lang="es-CR" sz="3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74229" y="2392500"/>
            <a:ext cx="6117771" cy="494391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EJERCICIO #6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F95F8B8-F07D-4E36-B099-37F43CC9E3CD}"/>
              </a:ext>
            </a:extLst>
          </p:cNvPr>
          <p:cNvSpPr txBox="1">
            <a:spLocks/>
          </p:cNvSpPr>
          <p:nvPr/>
        </p:nvSpPr>
        <p:spPr>
          <a:xfrm>
            <a:off x="6074228" y="2886891"/>
            <a:ext cx="6117771" cy="3971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R" sz="3600" dirty="0" smtClean="0"/>
              <a:t>Asigne un atributo </a:t>
            </a:r>
            <a:r>
              <a:rPr lang="es-CR" sz="3600" b="1" i="1" dirty="0" smtClean="0"/>
              <a:t>id</a:t>
            </a:r>
            <a:r>
              <a:rPr lang="es-CR" sz="3600" dirty="0" smtClean="0"/>
              <a:t> con un valor único para cada elemento </a:t>
            </a:r>
            <a:r>
              <a:rPr lang="es-CR" sz="3600" b="1" i="1" dirty="0" smtClean="0"/>
              <a:t>input </a:t>
            </a:r>
            <a:r>
              <a:rPr lang="es-CR" sz="3600" dirty="0" smtClean="0"/>
              <a:t> </a:t>
            </a:r>
            <a:r>
              <a:rPr lang="es-CR" sz="3600" i="1" u="sng" dirty="0" smtClean="0"/>
              <a:t>tipo </a:t>
            </a:r>
            <a:r>
              <a:rPr lang="es-CR" sz="3600" i="1" u="sng" dirty="0" err="1" smtClean="0"/>
              <a:t>text</a:t>
            </a:r>
            <a:r>
              <a:rPr lang="es-CR" sz="3600" i="1" u="sng" dirty="0" smtClean="0"/>
              <a:t>, </a:t>
            </a:r>
            <a:r>
              <a:rPr lang="es-CR" sz="3600" i="1" u="sng" dirty="0" err="1" smtClean="0"/>
              <a:t>password</a:t>
            </a:r>
            <a:r>
              <a:rPr lang="es-CR" sz="3600" i="1" u="sng" dirty="0" smtClean="0"/>
              <a:t> y </a:t>
            </a:r>
            <a:r>
              <a:rPr lang="es-CR" sz="3600" i="1" u="sng" dirty="0" err="1" smtClean="0"/>
              <a:t>number</a:t>
            </a:r>
            <a:r>
              <a:rPr lang="es-CR" sz="3600" dirty="0" smtClean="0"/>
              <a:t> en su formulario. Con un nombre descriptivo.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600" dirty="0" smtClean="0"/>
              <a:t>Asigne un atributo </a:t>
            </a:r>
            <a:r>
              <a:rPr lang="es-CR" sz="3600" b="1" i="1" dirty="0" err="1" smtClean="0"/>
              <a:t>placeholder</a:t>
            </a:r>
            <a:r>
              <a:rPr lang="es-CR" sz="3600" dirty="0" smtClean="0"/>
              <a:t> a cada elemento </a:t>
            </a:r>
            <a:r>
              <a:rPr lang="es-CR" sz="3600" b="1" i="1" dirty="0" smtClean="0"/>
              <a:t>input</a:t>
            </a:r>
            <a:r>
              <a:rPr lang="es-CR" sz="3600" dirty="0" smtClean="0"/>
              <a:t> que </a:t>
            </a:r>
            <a:r>
              <a:rPr lang="es-CR" sz="3600" i="1" u="sng" dirty="0"/>
              <a:t>tipo </a:t>
            </a:r>
            <a:r>
              <a:rPr lang="es-CR" sz="3600" i="1" u="sng" dirty="0" err="1"/>
              <a:t>text</a:t>
            </a:r>
            <a:r>
              <a:rPr lang="es-CR" sz="3600" i="1" u="sng" dirty="0"/>
              <a:t>, </a:t>
            </a:r>
            <a:r>
              <a:rPr lang="es-CR" sz="3600" i="1" u="sng" dirty="0" err="1"/>
              <a:t>password</a:t>
            </a:r>
            <a:r>
              <a:rPr lang="es-CR" sz="3600" i="1" u="sng" dirty="0"/>
              <a:t> y </a:t>
            </a:r>
            <a:r>
              <a:rPr lang="es-CR" sz="3600" i="1" u="sng" dirty="0" err="1"/>
              <a:t>number</a:t>
            </a:r>
            <a:r>
              <a:rPr lang="es-CR" sz="3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600" dirty="0" smtClean="0"/>
              <a:t>Asigne un atributo </a:t>
            </a:r>
            <a:r>
              <a:rPr lang="es-CR" sz="3600" b="1" i="1" dirty="0" err="1" smtClean="0"/>
              <a:t>value</a:t>
            </a:r>
            <a:r>
              <a:rPr lang="es-CR" sz="3600" dirty="0" smtClean="0"/>
              <a:t>, </a:t>
            </a:r>
            <a:r>
              <a:rPr lang="es-CR" sz="3600" b="1" i="1" dirty="0" smtClean="0"/>
              <a:t>min</a:t>
            </a:r>
            <a:r>
              <a:rPr lang="es-CR" sz="3600" dirty="0" smtClean="0"/>
              <a:t> y </a:t>
            </a:r>
            <a:r>
              <a:rPr lang="es-CR" sz="3600" b="1" i="1" dirty="0" err="1" smtClean="0"/>
              <a:t>max</a:t>
            </a:r>
            <a:r>
              <a:rPr lang="es-CR" sz="3600" dirty="0" smtClean="0"/>
              <a:t> al elemento </a:t>
            </a:r>
            <a:r>
              <a:rPr lang="es-CR" sz="3600" b="1" i="1" dirty="0" smtClean="0"/>
              <a:t>input</a:t>
            </a:r>
            <a:r>
              <a:rPr lang="es-CR" sz="3600" dirty="0" smtClean="0"/>
              <a:t> tipo </a:t>
            </a:r>
            <a:r>
              <a:rPr lang="es-CR" sz="3600" i="1" u="sng" dirty="0" err="1" smtClean="0"/>
              <a:t>number</a:t>
            </a:r>
            <a:r>
              <a:rPr lang="es-CR" sz="3600" i="1" u="sn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8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8B4-2EC7-44C4-8BF7-15CD52A8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4677"/>
            <a:ext cx="12192000" cy="1325563"/>
          </a:xfrm>
          <a:solidFill>
            <a:schemeClr val="bg1"/>
          </a:solidFill>
        </p:spPr>
        <p:txBody>
          <a:bodyPr/>
          <a:lstStyle/>
          <a:p>
            <a:r>
              <a:rPr lang="es-CR" dirty="0"/>
              <a:t>HTML &lt;INPUT&gt; - Eventos y Manejadores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AA57-1C09-4D10-80A2-278786F4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0240"/>
            <a:ext cx="5982789" cy="4937760"/>
          </a:xfrm>
        </p:spPr>
        <p:txBody>
          <a:bodyPr/>
          <a:lstStyle/>
          <a:p>
            <a:r>
              <a:rPr lang="es-CR" dirty="0" smtClean="0"/>
              <a:t>Eventos</a:t>
            </a:r>
          </a:p>
          <a:p>
            <a:pPr marL="0" indent="0">
              <a:buNone/>
            </a:pPr>
            <a:r>
              <a:rPr lang="es-CR" dirty="0" smtClean="0"/>
              <a:t>Interrupciones </a:t>
            </a:r>
            <a:r>
              <a:rPr lang="es-CR" dirty="0"/>
              <a:t>del </a:t>
            </a:r>
            <a:r>
              <a:rPr lang="es-CR" dirty="0" smtClean="0"/>
              <a:t>Usuario</a:t>
            </a:r>
          </a:p>
          <a:p>
            <a:pPr lvl="1"/>
            <a:r>
              <a:rPr lang="es-CR" b="1" dirty="0" err="1" smtClean="0"/>
              <a:t>onload</a:t>
            </a:r>
            <a:r>
              <a:rPr lang="es-CR" dirty="0" smtClean="0"/>
              <a:t>=</a:t>
            </a:r>
            <a:r>
              <a:rPr lang="es-CR" dirty="0"/>
              <a:t>“función </a:t>
            </a:r>
            <a:r>
              <a:rPr lang="es-CR" dirty="0" err="1"/>
              <a:t>javascript</a:t>
            </a:r>
            <a:r>
              <a:rPr lang="es-CR" dirty="0" smtClean="0"/>
              <a:t>” (solo para la etiqueta </a:t>
            </a:r>
            <a:r>
              <a:rPr lang="es-CR" dirty="0" err="1" smtClean="0"/>
              <a:t>body</a:t>
            </a:r>
            <a:r>
              <a:rPr lang="es-CR" dirty="0" smtClean="0"/>
              <a:t>)</a:t>
            </a:r>
            <a:endParaRPr lang="es-CR" dirty="0"/>
          </a:p>
          <a:p>
            <a:pPr lvl="1"/>
            <a:r>
              <a:rPr lang="es-CR" b="1" dirty="0" err="1"/>
              <a:t>onkeyup</a:t>
            </a:r>
            <a:r>
              <a:rPr lang="es-CR" dirty="0"/>
              <a:t>=“función </a:t>
            </a:r>
            <a:r>
              <a:rPr lang="es-CR" dirty="0" err="1"/>
              <a:t>javascript</a:t>
            </a:r>
            <a:r>
              <a:rPr lang="es-CR" dirty="0"/>
              <a:t>”</a:t>
            </a:r>
          </a:p>
          <a:p>
            <a:pPr lvl="1"/>
            <a:r>
              <a:rPr lang="es-CR" b="1" dirty="0" err="1"/>
              <a:t>onclick</a:t>
            </a:r>
            <a:r>
              <a:rPr lang="es-CR" dirty="0"/>
              <a:t>=“función </a:t>
            </a:r>
            <a:r>
              <a:rPr lang="es-CR" dirty="0" err="1"/>
              <a:t>javascript</a:t>
            </a:r>
            <a:r>
              <a:rPr lang="es-CR" dirty="0"/>
              <a:t>”</a:t>
            </a:r>
          </a:p>
          <a:p>
            <a:r>
              <a:rPr lang="es-CR" dirty="0"/>
              <a:t>Manejadores</a:t>
            </a:r>
          </a:p>
          <a:p>
            <a:pPr lvl="1"/>
            <a:r>
              <a:rPr lang="es-CR" dirty="0"/>
              <a:t>Función </a:t>
            </a:r>
            <a:r>
              <a:rPr lang="es-CR" dirty="0" err="1"/>
              <a:t>javascript</a:t>
            </a:r>
            <a:r>
              <a:rPr lang="es-CR" dirty="0"/>
              <a:t> asignada al manejo del evento</a:t>
            </a:r>
          </a:p>
          <a:p>
            <a:endParaRPr lang="es-C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982789" y="1542377"/>
            <a:ext cx="6209211" cy="75572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EJERCICIO #7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F95F8B8-F07D-4E36-B099-37F43CC9E3CD}"/>
              </a:ext>
            </a:extLst>
          </p:cNvPr>
          <p:cNvSpPr txBox="1">
            <a:spLocks/>
          </p:cNvSpPr>
          <p:nvPr/>
        </p:nvSpPr>
        <p:spPr>
          <a:xfrm>
            <a:off x="5982786" y="2298103"/>
            <a:ext cx="6209214" cy="4559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Cree un evento tipo </a:t>
            </a:r>
            <a:r>
              <a:rPr lang="es-CR" sz="3200" b="1" i="1" dirty="0" err="1" smtClean="0"/>
              <a:t>onload</a:t>
            </a:r>
            <a:r>
              <a:rPr lang="es-CR" sz="3200" dirty="0" smtClean="0"/>
              <a:t> con una función manejadora </a:t>
            </a:r>
            <a:r>
              <a:rPr lang="es-CR" sz="3200" b="1" i="1" dirty="0" err="1" smtClean="0"/>
              <a:t>darBienvenida</a:t>
            </a:r>
            <a:r>
              <a:rPr lang="es-CR" sz="3200" b="1" i="1" dirty="0" smtClean="0"/>
              <a:t>() </a:t>
            </a:r>
            <a:r>
              <a:rPr lang="es-CR" sz="3200" dirty="0" smtClean="0"/>
              <a:t>en su archivo </a:t>
            </a:r>
            <a:r>
              <a:rPr lang="es-CR" sz="3200" dirty="0" err="1" smtClean="0"/>
              <a:t>javascript</a:t>
            </a:r>
            <a:r>
              <a:rPr lang="es-CR" sz="3200" dirty="0" smtClean="0"/>
              <a:t> con un </a:t>
            </a:r>
            <a:r>
              <a:rPr lang="es-CR" sz="3200" dirty="0" err="1" smtClean="0"/>
              <a:t>alert</a:t>
            </a:r>
            <a:r>
              <a:rPr lang="es-CR" sz="3200" dirty="0" smtClean="0"/>
              <a:t>() que diga </a:t>
            </a:r>
            <a:r>
              <a:rPr lang="es-CR" sz="3200" dirty="0" smtClean="0">
                <a:solidFill>
                  <a:srgbClr val="FF33CC"/>
                </a:solidFill>
              </a:rPr>
              <a:t>“La página está cargando”</a:t>
            </a:r>
            <a:r>
              <a:rPr lang="es-CR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Asigne un evento tipo </a:t>
            </a:r>
            <a:r>
              <a:rPr lang="es-CR" sz="3200" b="1" i="1" dirty="0" err="1" smtClean="0"/>
              <a:t>onkeyup</a:t>
            </a:r>
            <a:r>
              <a:rPr lang="es-CR" sz="3200" b="1" i="1" dirty="0" smtClean="0"/>
              <a:t> </a:t>
            </a:r>
            <a:r>
              <a:rPr lang="es-CR" sz="3200" dirty="0" smtClean="0"/>
              <a:t> al elemento input tipo </a:t>
            </a:r>
            <a:r>
              <a:rPr lang="es-CR" sz="3200" b="1" i="1" dirty="0" err="1" smtClean="0"/>
              <a:t>text</a:t>
            </a:r>
            <a:r>
              <a:rPr lang="es-CR" sz="3200" dirty="0" smtClean="0"/>
              <a:t> con una función </a:t>
            </a:r>
            <a:r>
              <a:rPr lang="es-CR" sz="3200" b="1" i="1" dirty="0" smtClean="0"/>
              <a:t>avisar()</a:t>
            </a:r>
            <a:r>
              <a:rPr lang="es-CR" sz="3200" dirty="0" smtClean="0"/>
              <a:t> que tenga un </a:t>
            </a:r>
            <a:r>
              <a:rPr lang="es-CR" sz="3200" b="1" i="1" dirty="0" err="1" smtClean="0"/>
              <a:t>alert</a:t>
            </a:r>
            <a:r>
              <a:rPr lang="es-CR" sz="3200" b="1" i="1" dirty="0" smtClean="0"/>
              <a:t>()</a:t>
            </a:r>
            <a:r>
              <a:rPr lang="es-CR" sz="3200" dirty="0" smtClean="0"/>
              <a:t> que diga </a:t>
            </a:r>
            <a:r>
              <a:rPr lang="es-CR" sz="3200" dirty="0" smtClean="0">
                <a:solidFill>
                  <a:srgbClr val="FF33CC"/>
                </a:solidFill>
              </a:rPr>
              <a:t>“</a:t>
            </a:r>
            <a:r>
              <a:rPr lang="es-CR" sz="3200" dirty="0" err="1" smtClean="0">
                <a:solidFill>
                  <a:srgbClr val="FF33CC"/>
                </a:solidFill>
              </a:rPr>
              <a:t>Tecla’Riba</a:t>
            </a:r>
            <a:r>
              <a:rPr lang="es-CR" sz="3200" dirty="0" smtClean="0">
                <a:solidFill>
                  <a:srgbClr val="FF33CC"/>
                </a:solidFill>
              </a:rPr>
              <a:t>”.</a:t>
            </a:r>
            <a:endParaRPr lang="es-C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R" sz="3200" dirty="0" smtClean="0"/>
              <a:t>Asigne un evento tipo </a:t>
            </a:r>
            <a:r>
              <a:rPr lang="es-CR" sz="3200" b="1" i="1" dirty="0" err="1" smtClean="0"/>
              <a:t>onclick</a:t>
            </a:r>
            <a:r>
              <a:rPr lang="es-CR" sz="3200" dirty="0" smtClean="0"/>
              <a:t> con una función </a:t>
            </a:r>
            <a:r>
              <a:rPr lang="es-CR" sz="3200" b="1" i="1" dirty="0" smtClean="0"/>
              <a:t>despedir()</a:t>
            </a:r>
            <a:r>
              <a:rPr lang="es-CR" sz="3200" dirty="0" smtClean="0"/>
              <a:t> al elemento input tipo </a:t>
            </a:r>
            <a:r>
              <a:rPr lang="es-CR" sz="3200" b="1" i="1" dirty="0" err="1" smtClean="0"/>
              <a:t>button</a:t>
            </a:r>
            <a:r>
              <a:rPr lang="es-CR" sz="3200" dirty="0" smtClean="0"/>
              <a:t>. Con un </a:t>
            </a:r>
            <a:r>
              <a:rPr lang="es-CR" sz="3200" b="1" i="1" dirty="0" err="1" smtClean="0"/>
              <a:t>alert</a:t>
            </a:r>
            <a:r>
              <a:rPr lang="es-CR" sz="3200" b="1" i="1" dirty="0" smtClean="0"/>
              <a:t>()</a:t>
            </a:r>
            <a:r>
              <a:rPr lang="es-CR" sz="3200" dirty="0" smtClean="0"/>
              <a:t> que diga </a:t>
            </a:r>
            <a:r>
              <a:rPr lang="es-CR" sz="3200" dirty="0" smtClean="0">
                <a:solidFill>
                  <a:srgbClr val="FF33CC"/>
                </a:solidFill>
              </a:rPr>
              <a:t>“</a:t>
            </a:r>
            <a:r>
              <a:rPr lang="es-CR" sz="3200" dirty="0" err="1" smtClean="0">
                <a:solidFill>
                  <a:srgbClr val="FF33CC"/>
                </a:solidFill>
              </a:rPr>
              <a:t>Ciao</a:t>
            </a:r>
            <a:r>
              <a:rPr lang="es-CR" sz="3200" dirty="0" smtClean="0">
                <a:solidFill>
                  <a:srgbClr val="FF33CC"/>
                </a:solidFill>
              </a:rPr>
              <a:t>!”.</a:t>
            </a:r>
            <a:endParaRPr lang="es-CR" sz="32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3775166"/>
            <a:ext cx="10515600" cy="787309"/>
          </a:xfrm>
        </p:spPr>
        <p:txBody>
          <a:bodyPr>
            <a:normAutofit fontScale="90000"/>
          </a:bodyPr>
          <a:lstStyle/>
          <a:p>
            <a:r>
              <a:rPr lang="es-CR" sz="5400" dirty="0"/>
              <a:t>Nos vemos en la siguiente </a:t>
            </a:r>
            <a:r>
              <a:rPr lang="es-CR" sz="5400" dirty="0" smtClean="0"/>
              <a:t>clase!</a:t>
            </a:r>
            <a:endParaRPr lang="es-CR" sz="5400" dirty="0"/>
          </a:p>
        </p:txBody>
      </p:sp>
    </p:spTree>
    <p:extLst>
      <p:ext uri="{BB962C8B-B14F-4D97-AF65-F5344CB8AC3E}">
        <p14:creationId xmlns:p14="http://schemas.microsoft.com/office/powerpoint/2010/main" val="875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4C9A-FBC6-4C03-9CED-15B85A9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50" y="1078865"/>
            <a:ext cx="3128762" cy="5641976"/>
          </a:xfrm>
        </p:spPr>
        <p:txBody>
          <a:bodyPr/>
          <a:lstStyle/>
          <a:p>
            <a:r>
              <a:rPr lang="es-US" dirty="0"/>
              <a:t>Para encontrar el servidor, usamos DNS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17632-08F5-4482-9F6E-CC2C46560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12" y="1078865"/>
            <a:ext cx="6347868" cy="5642550"/>
          </a:xfrm>
        </p:spPr>
      </p:pic>
    </p:spTree>
    <p:extLst>
      <p:ext uri="{BB962C8B-B14F-4D97-AF65-F5344CB8AC3E}">
        <p14:creationId xmlns:p14="http://schemas.microsoft.com/office/powerpoint/2010/main" val="3017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F162-FFE5-4B35-9AB7-59556402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2972"/>
            <a:ext cx="11168270" cy="1325563"/>
          </a:xfrm>
        </p:spPr>
        <p:txBody>
          <a:bodyPr/>
          <a:lstStyle/>
          <a:p>
            <a:r>
              <a:rPr lang="es-US" dirty="0"/>
              <a:t>HTTP es el protocolo de comunicación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8F69E-EEA5-4E62-8991-DA129F4A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10" y="641167"/>
            <a:ext cx="8710840" cy="5397866"/>
          </a:xfrm>
        </p:spPr>
      </p:pic>
    </p:spTree>
    <p:extLst>
      <p:ext uri="{BB962C8B-B14F-4D97-AF65-F5344CB8AC3E}">
        <p14:creationId xmlns:p14="http://schemas.microsoft.com/office/powerpoint/2010/main" val="41178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94CB-C39C-4EF9-86E0-E90B16E8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HTTP </a:t>
            </a:r>
            <a:r>
              <a:rPr lang="es-US" dirty="0" err="1"/>
              <a:t>Request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11784-C8B3-4BB2-B464-E2AB6B94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3" y="2392363"/>
            <a:ext cx="10237032" cy="3784600"/>
          </a:xfrm>
        </p:spPr>
      </p:pic>
    </p:spTree>
    <p:extLst>
      <p:ext uri="{BB962C8B-B14F-4D97-AF65-F5344CB8AC3E}">
        <p14:creationId xmlns:p14="http://schemas.microsoft.com/office/powerpoint/2010/main" val="37235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AA5-500C-43EF-B040-3B64B704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HTTP Response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D36B4-376A-44A3-88D5-F59717FEF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1" y="2407920"/>
            <a:ext cx="9655736" cy="3662046"/>
          </a:xfrm>
        </p:spPr>
      </p:pic>
    </p:spTree>
    <p:extLst>
      <p:ext uri="{BB962C8B-B14F-4D97-AF65-F5344CB8AC3E}">
        <p14:creationId xmlns:p14="http://schemas.microsoft.com/office/powerpoint/2010/main" val="28325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BD2-D4E9-4E06-9E5E-5F812275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Clientes HTTP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B99AB-4D1F-4632-B88D-7669C813B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790825"/>
            <a:ext cx="7353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A9EF-CABB-4127-B571-320BBD7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Servidores HTTP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01909-0DCE-415B-9FE4-50AFF9343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3" y="2286143"/>
            <a:ext cx="5028571" cy="2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60EBB-D1D6-465D-B92D-16264819E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5" y="5009676"/>
            <a:ext cx="4443663" cy="937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BBF05-EBCC-41B5-8656-A8957CCEA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95" y="2476213"/>
            <a:ext cx="5485714" cy="18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31BCBE-3CE0-4921-88C6-D44C2E61B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08" y="3596312"/>
            <a:ext cx="5485715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FidelitasBlanco</Template>
  <TotalTime>2308</TotalTime>
  <Words>1446</Words>
  <Application>Microsoft Office PowerPoint</Application>
  <PresentationFormat>Panorámica</PresentationFormat>
  <Paragraphs>240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Wingdings</vt:lpstr>
      <vt:lpstr>Tema de Office</vt:lpstr>
      <vt:lpstr>AMBIENTE WEB SERVIDOR</vt:lpstr>
      <vt:lpstr>La interacción WEB</vt:lpstr>
      <vt:lpstr>Presentación de PowerPoint</vt:lpstr>
      <vt:lpstr>Para encontrar el servidor, usamos DNS</vt:lpstr>
      <vt:lpstr>HTTP es el protocolo de comunicación</vt:lpstr>
      <vt:lpstr>HTTP Request</vt:lpstr>
      <vt:lpstr>HTTP Response</vt:lpstr>
      <vt:lpstr>Clientes HTTP</vt:lpstr>
      <vt:lpstr>Servidores HTTP</vt:lpstr>
      <vt:lpstr>PHP  una capa para “programar” en el servidor&lt;</vt:lpstr>
      <vt:lpstr>MariaDB o MySQL</vt:lpstr>
      <vt:lpstr>XAMPP</vt:lpstr>
      <vt:lpstr>Ejemplo de XAMPP</vt:lpstr>
      <vt:lpstr>Iniciar XAMPP y APACHE</vt:lpstr>
      <vt:lpstr>EJERCICIO #1</vt:lpstr>
      <vt:lpstr>Introducción a HTML</vt:lpstr>
      <vt:lpstr>Etiquetas para el explorador</vt:lpstr>
      <vt:lpstr>Etiquetas generales</vt:lpstr>
      <vt:lpstr>Presentación de PowerPoint</vt:lpstr>
      <vt:lpstr>Etiqueta &lt;head&gt;</vt:lpstr>
      <vt:lpstr>Detalles de &lt;head&gt;</vt:lpstr>
      <vt:lpstr>Etiqueta &lt;body&gt;</vt:lpstr>
      <vt:lpstr>Elementos de bloque</vt:lpstr>
      <vt:lpstr>Elementos en línea</vt:lpstr>
      <vt:lpstr>Elementos de organización</vt:lpstr>
      <vt:lpstr>Definición interna de estilos</vt:lpstr>
      <vt:lpstr>Definición interna de estilos</vt:lpstr>
      <vt:lpstr>Hoja de estilo externa</vt:lpstr>
      <vt:lpstr>Formulario HTML</vt:lpstr>
      <vt:lpstr>HTML &lt;INPUT&gt; - tipos</vt:lpstr>
      <vt:lpstr>HTML &lt;INPUT&gt; - Cajas de texto</vt:lpstr>
      <vt:lpstr>HTML &lt;INPUT&gt; - Número</vt:lpstr>
      <vt:lpstr>HTML &lt;INPUT&gt; - Botones</vt:lpstr>
      <vt:lpstr>HTML &lt;INPUT&gt; - Otros atributos</vt:lpstr>
      <vt:lpstr>HTML &lt;INPUT&gt; - Eventos y Manejadores</vt:lpstr>
      <vt:lpstr>Nos vemos en la siguiente clase!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SC-115 Introducción a la Programación</dc:title>
  <dc:creator>Wilberth Molina Pérez</dc:creator>
  <cp:lastModifiedBy>Usuario de Windows</cp:lastModifiedBy>
  <cp:revision>145</cp:revision>
  <dcterms:created xsi:type="dcterms:W3CDTF">2015-05-04T18:14:05Z</dcterms:created>
  <dcterms:modified xsi:type="dcterms:W3CDTF">2018-09-19T00:57:02Z</dcterms:modified>
</cp:coreProperties>
</file>