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81" r:id="rId3"/>
    <p:sldId id="259" r:id="rId4"/>
    <p:sldId id="282" r:id="rId5"/>
    <p:sldId id="293" r:id="rId6"/>
    <p:sldId id="258" r:id="rId7"/>
    <p:sldId id="283" r:id="rId8"/>
    <p:sldId id="284" r:id="rId9"/>
    <p:sldId id="285" r:id="rId10"/>
    <p:sldId id="287" r:id="rId11"/>
    <p:sldId id="290" r:id="rId12"/>
    <p:sldId id="291" r:id="rId13"/>
    <p:sldId id="260" r:id="rId1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893" autoAdjust="0"/>
  </p:normalViewPr>
  <p:slideViewPr>
    <p:cSldViewPr snapToGrid="0">
      <p:cViewPr varScale="1">
        <p:scale>
          <a:sx n="73" d="100"/>
          <a:sy n="73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4DE3A-8FF6-47E3-9EC0-A671166B5FBC}" type="datetimeFigureOut">
              <a:rPr lang="es-CR" smtClean="0"/>
              <a:t>24/9/2018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6AAD-74E4-4D06-92C9-8F892F68824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6968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Cabe señalar que</a:t>
            </a:r>
            <a:r>
              <a:rPr lang="es-CR" baseline="0" dirty="0"/>
              <a:t> esta primera clase es absolutamente introductoria y se verá material en cierta medida ya superado por nuevas tendencias y protocolos, sin embargo por la asunción del nivel neófito de los estudiantes vale la pena este detalle.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7733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13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6959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7130" y="142001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24/9/2018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3919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24/9/2018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64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24/9/2018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7008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24/9/2018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8233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24/9/2018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1337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85530" y="2492373"/>
            <a:ext cx="5834270" cy="368459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492373"/>
            <a:ext cx="5181600" cy="368458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24/9/2018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0187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4474"/>
            <a:ext cx="11169858" cy="51124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025715"/>
            <a:ext cx="58120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85530" y="2875721"/>
            <a:ext cx="5812045" cy="33139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025715"/>
            <a:ext cx="56884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875721"/>
            <a:ext cx="5688496" cy="331394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24/9/2018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9747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24/9/2018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1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24/9/2018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2021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0748"/>
            <a:ext cx="4586495" cy="9011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2552698"/>
            <a:ext cx="6849786" cy="3308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552698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24/9/2018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025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656522"/>
            <a:ext cx="4479235" cy="10071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1656521"/>
            <a:ext cx="6372708" cy="44521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792410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24/9/2018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7938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19017" y="5753617"/>
            <a:ext cx="2085975" cy="1066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4"/>
          <a:srcRect l="430"/>
          <a:stretch/>
        </p:blipFill>
        <p:spPr>
          <a:xfrm>
            <a:off x="0" y="0"/>
            <a:ext cx="12204992" cy="21336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5530" y="987425"/>
            <a:ext cx="11168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392500"/>
            <a:ext cx="11168270" cy="37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855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C502-397A-4EB6-B6A3-28C3243D144F}" type="datetimeFigureOut">
              <a:rPr lang="es-CR" smtClean="0"/>
              <a:t>24/9/2018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38593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110330" y="6356350"/>
            <a:ext cx="2008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6787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76236"/>
            <a:ext cx="9144000" cy="2387600"/>
          </a:xfrm>
        </p:spPr>
        <p:txBody>
          <a:bodyPr/>
          <a:lstStyle/>
          <a:p>
            <a:r>
              <a:rPr lang="es-CR" b="1" dirty="0"/>
              <a:t>HTML -&gt; JS -&gt; PHP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916245"/>
            <a:ext cx="9144000" cy="844792"/>
          </a:xfrm>
        </p:spPr>
        <p:txBody>
          <a:bodyPr>
            <a:normAutofit/>
          </a:bodyPr>
          <a:lstStyle/>
          <a:p>
            <a:r>
              <a:rPr lang="es-CR" dirty="0"/>
              <a:t>SC-570 Ambiente Web Servidor</a:t>
            </a:r>
          </a:p>
        </p:txBody>
      </p:sp>
      <p:pic>
        <p:nvPicPr>
          <p:cNvPr id="4" name="Picture 4" descr="Image result for html">
            <a:extLst>
              <a:ext uri="{FF2B5EF4-FFF2-40B4-BE49-F238E27FC236}">
                <a16:creationId xmlns:a16="http://schemas.microsoft.com/office/drawing/2014/main" id="{474D7462-7D08-4C96-AA40-92573CECD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r="1796"/>
          <a:stretch/>
        </p:blipFill>
        <p:spPr bwMode="auto">
          <a:xfrm>
            <a:off x="3442695" y="1965961"/>
            <a:ext cx="1522120" cy="15544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Image result for css logo">
            <a:extLst>
              <a:ext uri="{FF2B5EF4-FFF2-40B4-BE49-F238E27FC236}">
                <a16:creationId xmlns:a16="http://schemas.microsoft.com/office/drawing/2014/main" id="{29A783AA-2714-43B3-81FD-6B8899255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471" y="2628268"/>
            <a:ext cx="1002448" cy="100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javascript">
            <a:extLst>
              <a:ext uri="{FF2B5EF4-FFF2-40B4-BE49-F238E27FC236}">
                <a16:creationId xmlns:a16="http://schemas.microsoft.com/office/drawing/2014/main" id="{485C399D-A3EE-4AC1-9DE0-412CF5AE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2" r="2" b="5524"/>
          <a:stretch/>
        </p:blipFill>
        <p:spPr bwMode="auto">
          <a:xfrm>
            <a:off x="5703224" y="2315063"/>
            <a:ext cx="1180286" cy="12053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PHP LOG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07"/>
          <a:stretch/>
        </p:blipFill>
        <p:spPr bwMode="auto">
          <a:xfrm>
            <a:off x="7385489" y="2315063"/>
            <a:ext cx="1651831" cy="123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9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E3BE-293C-4CA7-A63B-094AE9F1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Javascript</a:t>
            </a:r>
            <a:r>
              <a:rPr lang="es-CR" dirty="0"/>
              <a:t> - DOM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1EA0FB-7C21-40A8-8A5F-AF7BE3C76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918" y="2030310"/>
            <a:ext cx="6967852" cy="4600462"/>
          </a:xfrm>
          <a:prstGeom prst="rect">
            <a:avLst/>
          </a:prstGeom>
        </p:spPr>
      </p:pic>
      <p:pic>
        <p:nvPicPr>
          <p:cNvPr id="5" name="Picture 6" descr="Image result for javascript">
            <a:extLst>
              <a:ext uri="{FF2B5EF4-FFF2-40B4-BE49-F238E27FC236}">
                <a16:creationId xmlns:a16="http://schemas.microsoft.com/office/drawing/2014/main" id="{8ED6DDF5-B9A2-4008-8458-70BF38F02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2" r="2" b="5524"/>
          <a:stretch/>
        </p:blipFill>
        <p:spPr bwMode="auto">
          <a:xfrm>
            <a:off x="8249810" y="2392500"/>
            <a:ext cx="3103990" cy="3169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66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E3BE-293C-4CA7-A63B-094AE9F1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887"/>
            <a:ext cx="4548495" cy="1325563"/>
          </a:xfrm>
        </p:spPr>
        <p:txBody>
          <a:bodyPr/>
          <a:lstStyle/>
          <a:p>
            <a:r>
              <a:rPr lang="es-CR" dirty="0" err="1"/>
              <a:t>Javascript</a:t>
            </a:r>
            <a:r>
              <a:rPr lang="es-CR" dirty="0"/>
              <a:t> - DOM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0" y="1871027"/>
            <a:ext cx="4548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El archivo HTML que hace el llamado se conoce como</a:t>
            </a:r>
          </a:p>
          <a:p>
            <a:pPr lvl="1"/>
            <a:r>
              <a:rPr lang="es-CR" sz="2400" b="1" dirty="0" err="1">
                <a:solidFill>
                  <a:schemeClr val="accent1">
                    <a:lumMod val="50000"/>
                  </a:schemeClr>
                </a:solidFill>
              </a:rPr>
              <a:t>document</a:t>
            </a:r>
            <a:endParaRPr lang="es-C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Se utiliza la función </a:t>
            </a:r>
          </a:p>
          <a:p>
            <a:pPr lvl="1"/>
            <a:r>
              <a:rPr lang="es-CR" sz="2400" b="1" dirty="0" err="1">
                <a:solidFill>
                  <a:schemeClr val="accent2">
                    <a:lumMod val="75000"/>
                  </a:schemeClr>
                </a:solidFill>
              </a:rPr>
              <a:t>getElementById</a:t>
            </a:r>
            <a:r>
              <a:rPr lang="es-CR" sz="2400" dirty="0"/>
              <a:t>(</a:t>
            </a:r>
            <a:r>
              <a:rPr lang="es-CR" sz="2400" b="1" dirty="0">
                <a:solidFill>
                  <a:srgbClr val="FF33CC"/>
                </a:solidFill>
              </a:rPr>
              <a:t>“</a:t>
            </a:r>
            <a:r>
              <a:rPr lang="es-CR" sz="2400" b="1" dirty="0" err="1">
                <a:solidFill>
                  <a:srgbClr val="FF33CC"/>
                </a:solidFill>
              </a:rPr>
              <a:t>nombreId</a:t>
            </a:r>
            <a:r>
              <a:rPr lang="es-CR" sz="2400" b="1" dirty="0">
                <a:solidFill>
                  <a:srgbClr val="FF33CC"/>
                </a:solidFill>
              </a:rPr>
              <a:t>”</a:t>
            </a:r>
            <a:r>
              <a:rPr lang="es-CR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Se referencia el elemento como una </a:t>
            </a:r>
            <a:r>
              <a:rPr lang="es-CR" sz="2400" b="1" dirty="0"/>
              <a:t>variable</a:t>
            </a:r>
            <a:r>
              <a:rPr lang="es-C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Se puede acceder su valor mediante el atributo </a:t>
            </a:r>
            <a:r>
              <a:rPr lang="es-CR" sz="2400" b="1" dirty="0" err="1">
                <a:solidFill>
                  <a:schemeClr val="accent2">
                    <a:lumMod val="75000"/>
                  </a:schemeClr>
                </a:solidFill>
              </a:rPr>
              <a:t>value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50519" y="5730240"/>
            <a:ext cx="11841481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CR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s-CR" sz="2800" dirty="0">
                <a:solidFill>
                  <a:schemeClr val="bg1"/>
                </a:solidFill>
                <a:latin typeface="Consolas" panose="020B0609020204030204" pitchFamily="49" charset="0"/>
              </a:rPr>
              <a:t> Nombre = </a:t>
            </a:r>
            <a:r>
              <a:rPr lang="es-CR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document</a:t>
            </a:r>
            <a:r>
              <a:rPr lang="es-CR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s-CR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getElementById</a:t>
            </a:r>
            <a:r>
              <a:rPr lang="es-CR" sz="2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CR" sz="2800" dirty="0">
                <a:solidFill>
                  <a:srgbClr val="FF33CC"/>
                </a:solidFill>
                <a:latin typeface="Consolas" panose="020B0609020204030204" pitchFamily="49" charset="0"/>
              </a:rPr>
              <a:t>"</a:t>
            </a:r>
            <a:r>
              <a:rPr lang="es-CR" sz="2800" dirty="0" err="1">
                <a:solidFill>
                  <a:srgbClr val="FF33CC"/>
                </a:solidFill>
                <a:latin typeface="Consolas" panose="020B0609020204030204" pitchFamily="49" charset="0"/>
              </a:rPr>
              <a:t>txtUser</a:t>
            </a:r>
            <a:r>
              <a:rPr lang="es-CR" sz="2800" dirty="0">
                <a:solidFill>
                  <a:srgbClr val="FF33CC"/>
                </a:solidFill>
                <a:latin typeface="Consolas" panose="020B0609020204030204" pitchFamily="49" charset="0"/>
              </a:rPr>
              <a:t>"</a:t>
            </a:r>
            <a:r>
              <a:rPr lang="es-CR" sz="2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CR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s-CR" sz="2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CR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textoNombre</a:t>
            </a:r>
            <a:r>
              <a:rPr lang="es-CR" sz="28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s-CR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Nombre</a:t>
            </a:r>
            <a:r>
              <a:rPr lang="es-CR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s-CR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value</a:t>
            </a:r>
            <a:r>
              <a:rPr lang="es-CR" sz="28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3DF9F9-EAFC-4453-8AB0-5DE8951241C4}"/>
              </a:ext>
            </a:extLst>
          </p:cNvPr>
          <p:cNvSpPr txBox="1">
            <a:spLocks/>
          </p:cNvSpPr>
          <p:nvPr/>
        </p:nvSpPr>
        <p:spPr>
          <a:xfrm>
            <a:off x="4548495" y="948887"/>
            <a:ext cx="7643505" cy="922139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s-CR" sz="4000" dirty="0">
                <a:latin typeface="+mn-lt"/>
                <a:ea typeface="+mn-ea"/>
                <a:cs typeface="+mn-cs"/>
              </a:rPr>
              <a:t>EJERCICIO JS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35174B-9F9B-4CB7-96A3-529ACA0D3C55}"/>
              </a:ext>
            </a:extLst>
          </p:cNvPr>
          <p:cNvSpPr txBox="1">
            <a:spLocks/>
          </p:cNvSpPr>
          <p:nvPr/>
        </p:nvSpPr>
        <p:spPr>
          <a:xfrm>
            <a:off x="4548496" y="1871028"/>
            <a:ext cx="7643504" cy="37844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R" dirty="0"/>
              <a:t>Modificar la función </a:t>
            </a:r>
            <a:r>
              <a:rPr lang="es-CR" b="1" dirty="0" err="1"/>
              <a:t>calcularEdad</a:t>
            </a:r>
            <a:r>
              <a:rPr lang="es-CR" b="1" dirty="0"/>
              <a:t>() </a:t>
            </a:r>
            <a:r>
              <a:rPr lang="es-CR" dirty="0"/>
              <a:t>en el archivo JS p</a:t>
            </a:r>
            <a:r>
              <a:rPr lang="es-CR" sz="2800" dirty="0"/>
              <a:t>ara que su función </a:t>
            </a:r>
            <a:r>
              <a:rPr lang="es-CR" sz="2800" b="1" dirty="0" err="1"/>
              <a:t>alert</a:t>
            </a:r>
            <a:r>
              <a:rPr lang="es-CR" sz="2800" b="1" dirty="0"/>
              <a:t>(“”) </a:t>
            </a:r>
            <a:r>
              <a:rPr lang="es-CR" sz="2800" dirty="0"/>
              <a:t>despliegue los contenidos de todas las cajas de texto tipo </a:t>
            </a:r>
            <a:r>
              <a:rPr lang="es-CR" sz="2800" b="1" dirty="0" err="1"/>
              <a:t>text</a:t>
            </a:r>
            <a:r>
              <a:rPr lang="es-CR" sz="2800" dirty="0"/>
              <a:t> y </a:t>
            </a:r>
            <a:r>
              <a:rPr lang="es-CR" sz="2800" b="1" dirty="0" err="1"/>
              <a:t>number</a:t>
            </a:r>
            <a:r>
              <a:rPr lang="es-CR" sz="2800" dirty="0"/>
              <a:t> como un nombre y una fecha de nacimiento, de la siguiente manera:</a:t>
            </a:r>
          </a:p>
          <a:p>
            <a:pPr marL="0" indent="0">
              <a:buNone/>
            </a:pPr>
            <a:endParaRPr lang="es-CR" sz="2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R" sz="2400" dirty="0"/>
              <a:t>Nombre: </a:t>
            </a:r>
            <a:r>
              <a:rPr lang="es-CR" sz="2400" b="1" dirty="0">
                <a:solidFill>
                  <a:schemeClr val="accent1">
                    <a:lumMod val="50000"/>
                  </a:schemeClr>
                </a:solidFill>
              </a:rPr>
              <a:t>Luis </a:t>
            </a:r>
            <a:r>
              <a:rPr lang="es-CR" sz="2400" b="1" dirty="0" err="1">
                <a:solidFill>
                  <a:schemeClr val="accent1">
                    <a:lumMod val="50000"/>
                  </a:schemeClr>
                </a:solidFill>
              </a:rPr>
              <a:t>Oreamuno</a:t>
            </a:r>
            <a:r>
              <a:rPr lang="es-CR" sz="2400" dirty="0"/>
              <a:t>, Fecha de Nacimiento: </a:t>
            </a:r>
            <a:r>
              <a:rPr lang="es-CR" sz="2400" b="1" dirty="0">
                <a:solidFill>
                  <a:srgbClr val="7030A0"/>
                </a:solidFill>
              </a:rPr>
              <a:t>6</a:t>
            </a:r>
            <a:r>
              <a:rPr lang="es-CR" sz="2400" dirty="0"/>
              <a:t>/</a:t>
            </a:r>
            <a:r>
              <a:rPr lang="es-CR" sz="2400" b="1" dirty="0">
                <a:solidFill>
                  <a:srgbClr val="7030A0"/>
                </a:solidFill>
              </a:rPr>
              <a:t>11</a:t>
            </a:r>
            <a:r>
              <a:rPr lang="es-CR" sz="2400" dirty="0"/>
              <a:t>/</a:t>
            </a:r>
            <a:r>
              <a:rPr lang="es-CR" sz="2400" b="1" dirty="0">
                <a:solidFill>
                  <a:srgbClr val="7030A0"/>
                </a:solidFill>
              </a:rPr>
              <a:t>2001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58463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E3BE-293C-4CA7-A63B-094AE9F1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Javascript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03C3-C9E6-4221-8DB0-3554EA332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1" y="2392500"/>
            <a:ext cx="4127389" cy="3784461"/>
          </a:xfrm>
        </p:spPr>
        <p:txBody>
          <a:bodyPr>
            <a:normAutofit lnSpcReduction="10000"/>
          </a:bodyPr>
          <a:lstStyle/>
          <a:p>
            <a:r>
              <a:rPr lang="es-CR" dirty="0" err="1"/>
              <a:t>Javascript</a:t>
            </a:r>
            <a:r>
              <a:rPr lang="es-CR" dirty="0"/>
              <a:t> </a:t>
            </a:r>
            <a:r>
              <a:rPr lang="es-CR" dirty="0" err="1"/>
              <a:t>accesa</a:t>
            </a:r>
            <a:r>
              <a:rPr lang="es-CR" dirty="0"/>
              <a:t> elementos mediante el DOM</a:t>
            </a:r>
          </a:p>
          <a:p>
            <a:pPr lvl="1"/>
            <a:r>
              <a:rPr lang="es-CR" dirty="0"/>
              <a:t>Utilizar atributo id</a:t>
            </a:r>
          </a:p>
          <a:p>
            <a:r>
              <a:rPr lang="es-CR" dirty="0"/>
              <a:t>Para escribir dentro de un div, se puede asignar una hilera de caracteres directamente en su atributo</a:t>
            </a:r>
          </a:p>
          <a:p>
            <a:pPr lvl="1"/>
            <a:r>
              <a:rPr lang="es-CR" dirty="0" err="1"/>
              <a:t>innerHTML</a:t>
            </a:r>
            <a:endParaRPr lang="es-CR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6309810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CR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division.innerHTML</a:t>
            </a:r>
            <a:r>
              <a:rPr lang="es-CR" sz="2800" dirty="0">
                <a:solidFill>
                  <a:schemeClr val="bg1"/>
                </a:solidFill>
                <a:latin typeface="Consolas" panose="020B0609020204030204" pitchFamily="49" charset="0"/>
              </a:rPr>
              <a:t>= “Hola Mundo!”;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3DF9F9-EAFC-4453-8AB0-5DE8951241C4}"/>
              </a:ext>
            </a:extLst>
          </p:cNvPr>
          <p:cNvSpPr txBox="1">
            <a:spLocks/>
          </p:cNvSpPr>
          <p:nvPr/>
        </p:nvSpPr>
        <p:spPr>
          <a:xfrm>
            <a:off x="4312920" y="0"/>
            <a:ext cx="7879080" cy="132556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CR" sz="4800">
                <a:latin typeface="+mn-lt"/>
                <a:ea typeface="+mn-ea"/>
                <a:cs typeface="+mn-cs"/>
              </a:rPr>
              <a:t>EJERCICIO JS</a:t>
            </a:r>
            <a:endParaRPr lang="es-CR" sz="4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35174B-9F9B-4CB7-96A3-529ACA0D3C55}"/>
              </a:ext>
            </a:extLst>
          </p:cNvPr>
          <p:cNvSpPr txBox="1">
            <a:spLocks/>
          </p:cNvSpPr>
          <p:nvPr/>
        </p:nvSpPr>
        <p:spPr>
          <a:xfrm>
            <a:off x="4312920" y="1325563"/>
            <a:ext cx="7879080" cy="3520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3600" dirty="0"/>
              <a:t>Añada a la función </a:t>
            </a:r>
            <a:r>
              <a:rPr lang="es-CR" sz="3600" b="1" dirty="0" err="1"/>
              <a:t>calcularEdad</a:t>
            </a:r>
            <a:r>
              <a:rPr lang="es-CR" sz="3600" b="1" dirty="0"/>
              <a:t>() </a:t>
            </a:r>
            <a:r>
              <a:rPr lang="es-CR" sz="3600" dirty="0"/>
              <a:t>3 variables:</a:t>
            </a:r>
            <a:endParaRPr lang="es-CR" sz="3200" dirty="0"/>
          </a:p>
          <a:p>
            <a:pPr marL="971550" lvl="1" indent="-514350">
              <a:buFont typeface="+mj-lt"/>
              <a:buAutoNum type="arabicPeriod"/>
            </a:pPr>
            <a:r>
              <a:rPr lang="es-CR" sz="3200" b="1" dirty="0" err="1">
                <a:solidFill>
                  <a:schemeClr val="accent5">
                    <a:lumMod val="50000"/>
                  </a:schemeClr>
                </a:solidFill>
              </a:rPr>
              <a:t>diaActual</a:t>
            </a:r>
            <a:r>
              <a:rPr lang="es-CR" sz="3200" dirty="0"/>
              <a:t>, con el numeral del día de hoy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R" sz="3200" b="1" dirty="0" err="1">
                <a:solidFill>
                  <a:schemeClr val="accent5">
                    <a:lumMod val="50000"/>
                  </a:schemeClr>
                </a:solidFill>
              </a:rPr>
              <a:t>mesActual</a:t>
            </a:r>
            <a:r>
              <a:rPr lang="es-CR" sz="3200" dirty="0"/>
              <a:t>, con el numeral del mes actual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R" sz="3200" b="1" dirty="0" err="1">
                <a:solidFill>
                  <a:schemeClr val="accent5">
                    <a:lumMod val="50000"/>
                  </a:schemeClr>
                </a:solidFill>
              </a:rPr>
              <a:t>añoActual</a:t>
            </a:r>
            <a:r>
              <a:rPr lang="es-CR" sz="3200" dirty="0"/>
              <a:t>, con el numeral de año actual</a:t>
            </a:r>
          </a:p>
          <a:p>
            <a:r>
              <a:rPr lang="es-CR" sz="3600" dirty="0"/>
              <a:t>Utilice esas 3 variables para calcular la edad cumplida comparándola con los datos escritos en los campos de número del HTML.</a:t>
            </a:r>
          </a:p>
          <a:p>
            <a:r>
              <a:rPr lang="es-CR" sz="3600" dirty="0"/>
              <a:t>Elimine el </a:t>
            </a:r>
            <a:r>
              <a:rPr lang="es-CR" sz="3600" b="1" dirty="0" err="1"/>
              <a:t>alert</a:t>
            </a:r>
            <a:r>
              <a:rPr lang="es-CR" sz="3600" b="1"/>
              <a:t>()</a:t>
            </a:r>
            <a:r>
              <a:rPr lang="es-CR" sz="3600"/>
              <a:t> </a:t>
            </a:r>
            <a:r>
              <a:rPr lang="es-CR" sz="3600" dirty="0"/>
              <a:t>y escriba en “</a:t>
            </a:r>
            <a:r>
              <a:rPr lang="es-CR" sz="3600" b="1" dirty="0" err="1"/>
              <a:t>divRespuesta</a:t>
            </a:r>
            <a:r>
              <a:rPr lang="es-CR" sz="3600" dirty="0"/>
              <a:t>” el mensaje de texto final de esta forma: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237E319-E6E0-47E0-9E9E-8A50E364F272}"/>
              </a:ext>
            </a:extLst>
          </p:cNvPr>
          <p:cNvSpPr txBox="1"/>
          <p:nvPr/>
        </p:nvSpPr>
        <p:spPr>
          <a:xfrm>
            <a:off x="4312920" y="4822777"/>
            <a:ext cx="7879080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s-CR" sz="2800" b="1" dirty="0">
                <a:solidFill>
                  <a:schemeClr val="accent4">
                    <a:lumMod val="50000"/>
                  </a:schemeClr>
                </a:solidFill>
              </a:rPr>
              <a:t>Luis Oreamuno</a:t>
            </a:r>
            <a:r>
              <a:rPr lang="es-CR" sz="2800" dirty="0"/>
              <a:t>, nacido en </a:t>
            </a:r>
            <a:r>
              <a:rPr lang="es-CR" sz="2800" b="1" dirty="0">
                <a:solidFill>
                  <a:srgbClr val="FF33CC"/>
                </a:solidFill>
              </a:rPr>
              <a:t>6</a:t>
            </a:r>
            <a:r>
              <a:rPr lang="es-CR" sz="2800" dirty="0"/>
              <a:t>/</a:t>
            </a:r>
            <a:r>
              <a:rPr lang="es-CR" sz="2800" b="1" dirty="0">
                <a:solidFill>
                  <a:srgbClr val="FF33CC"/>
                </a:solidFill>
              </a:rPr>
              <a:t>11</a:t>
            </a:r>
            <a:r>
              <a:rPr lang="es-CR" sz="2800" dirty="0"/>
              <a:t>/</a:t>
            </a:r>
            <a:r>
              <a:rPr lang="es-CR" sz="2800" b="1" dirty="0">
                <a:solidFill>
                  <a:srgbClr val="FF33CC"/>
                </a:solidFill>
              </a:rPr>
              <a:t>2001</a:t>
            </a:r>
            <a:r>
              <a:rPr lang="es-CR" sz="2800" dirty="0"/>
              <a:t>.</a:t>
            </a:r>
          </a:p>
          <a:p>
            <a:pPr lvl="1"/>
            <a:r>
              <a:rPr lang="es-CR" sz="2800" dirty="0"/>
              <a:t>Su edad cumplida a la fecha es de </a:t>
            </a:r>
            <a:r>
              <a:rPr lang="es-CR" sz="2800" b="1" dirty="0">
                <a:solidFill>
                  <a:srgbClr val="FF0000"/>
                </a:solidFill>
              </a:rPr>
              <a:t>17</a:t>
            </a:r>
            <a:r>
              <a:rPr lang="es-CR" sz="2800" dirty="0"/>
              <a:t> años.</a:t>
            </a:r>
          </a:p>
        </p:txBody>
      </p:sp>
    </p:spTree>
    <p:extLst>
      <p:ext uri="{BB962C8B-B14F-4D97-AF65-F5344CB8AC3E}">
        <p14:creationId xmlns:p14="http://schemas.microsoft.com/office/powerpoint/2010/main" val="73966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475105"/>
            <a:ext cx="11168270" cy="1325563"/>
          </a:xfrm>
        </p:spPr>
        <p:txBody>
          <a:bodyPr/>
          <a:lstStyle/>
          <a:p>
            <a:r>
              <a:rPr lang="es-ES" dirty="0"/>
              <a:t>PHP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237B3-BE3A-486E-BE45-8EBA3BFC5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Acceso a los datos</a:t>
            </a:r>
          </a:p>
          <a:p>
            <a:r>
              <a:rPr lang="es-CR" dirty="0"/>
              <a:t>Empacado de los datos</a:t>
            </a:r>
          </a:p>
          <a:p>
            <a:r>
              <a:rPr lang="es-CR" dirty="0"/>
              <a:t>Un script/archivo por acción</a:t>
            </a:r>
          </a:p>
        </p:txBody>
      </p:sp>
      <p:pic>
        <p:nvPicPr>
          <p:cNvPr id="5" name="Picture 2" descr="Resultado de imagen para PHP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07"/>
          <a:stretch/>
        </p:blipFill>
        <p:spPr bwMode="auto">
          <a:xfrm>
            <a:off x="7248463" y="2392500"/>
            <a:ext cx="4364284" cy="325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970390" y="5383288"/>
            <a:ext cx="959855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CR" sz="2800" dirty="0">
                <a:solidFill>
                  <a:schemeClr val="bg1"/>
                </a:solidFill>
                <a:latin typeface="Consolas" panose="020B0609020204030204" pitchFamily="49" charset="0"/>
              </a:rPr>
              <a:t>echo “Continuará… con PHP”;</a:t>
            </a:r>
          </a:p>
        </p:txBody>
      </p:sp>
    </p:spTree>
    <p:extLst>
      <p:ext uri="{BB962C8B-B14F-4D97-AF65-F5344CB8AC3E}">
        <p14:creationId xmlns:p14="http://schemas.microsoft.com/office/powerpoint/2010/main" val="366799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146D-B9DF-43EA-AA04-C4312F36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MVC</a:t>
            </a:r>
          </a:p>
        </p:txBody>
      </p:sp>
      <p:pic>
        <p:nvPicPr>
          <p:cNvPr id="1026" name="Picture 2" descr="Image result for model view controller">
            <a:extLst>
              <a:ext uri="{FF2B5EF4-FFF2-40B4-BE49-F238E27FC236}">
                <a16:creationId xmlns:a16="http://schemas.microsoft.com/office/drawing/2014/main" id="{E1F876BE-B94B-43C8-85F4-836F8C56A2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13" y="1981934"/>
            <a:ext cx="8211504" cy="412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tml">
            <a:extLst>
              <a:ext uri="{FF2B5EF4-FFF2-40B4-BE49-F238E27FC236}">
                <a16:creationId xmlns:a16="http://schemas.microsoft.com/office/drawing/2014/main" id="{020DD393-A82F-4DD8-989E-A44FD46C0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83" y="5029200"/>
            <a:ext cx="14986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avascript">
            <a:extLst>
              <a:ext uri="{FF2B5EF4-FFF2-40B4-BE49-F238E27FC236}">
                <a16:creationId xmlns:a16="http://schemas.microsoft.com/office/drawing/2014/main" id="{8C4DE640-6BA8-49B8-A821-53EDF87C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30" y="2764745"/>
            <a:ext cx="957470" cy="108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hp">
            <a:extLst>
              <a:ext uri="{FF2B5EF4-FFF2-40B4-BE49-F238E27FC236}">
                <a16:creationId xmlns:a16="http://schemas.microsoft.com/office/drawing/2014/main" id="{9BFAC564-16B0-4E08-AEFC-63F75FEB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121" y="4996716"/>
            <a:ext cx="2051992" cy="110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ss logo">
            <a:extLst>
              <a:ext uri="{FF2B5EF4-FFF2-40B4-BE49-F238E27FC236}">
                <a16:creationId xmlns:a16="http://schemas.microsoft.com/office/drawing/2014/main" id="{1A60EDF7-FCA3-4A01-9B7A-6865A715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734" y="5582291"/>
            <a:ext cx="1121202" cy="112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6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html">
            <a:extLst>
              <a:ext uri="{FF2B5EF4-FFF2-40B4-BE49-F238E27FC236}">
                <a16:creationId xmlns:a16="http://schemas.microsoft.com/office/drawing/2014/main" id="{474D7462-7D08-4C96-AA40-92573CECD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r="1796"/>
          <a:stretch/>
        </p:blipFill>
        <p:spPr bwMode="auto">
          <a:xfrm>
            <a:off x="7249270" y="2109849"/>
            <a:ext cx="4028330" cy="41139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s-ES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C31BF-E114-4D52-B9C8-56382895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 lnSpcReduction="10000"/>
          </a:bodyPr>
          <a:lstStyle/>
          <a:p>
            <a:r>
              <a:rPr lang="es-CR" dirty="0"/>
              <a:t>Estructura</a:t>
            </a:r>
          </a:p>
          <a:p>
            <a:pPr lvl="1"/>
            <a:r>
              <a:rPr lang="es-CR" dirty="0"/>
              <a:t>div</a:t>
            </a:r>
          </a:p>
          <a:p>
            <a:r>
              <a:rPr lang="es-CR" dirty="0"/>
              <a:t>Formularios</a:t>
            </a:r>
          </a:p>
          <a:p>
            <a:pPr lvl="1"/>
            <a:r>
              <a:rPr lang="es-CR" dirty="0"/>
              <a:t>input</a:t>
            </a:r>
          </a:p>
          <a:p>
            <a:r>
              <a:rPr lang="es-CR" dirty="0"/>
              <a:t>Acciones</a:t>
            </a:r>
          </a:p>
          <a:p>
            <a:pPr lvl="1"/>
            <a:r>
              <a:rPr lang="es-CR" dirty="0"/>
              <a:t>Eventos (HTML)</a:t>
            </a:r>
          </a:p>
          <a:p>
            <a:pPr lvl="2"/>
            <a:r>
              <a:rPr lang="es-CR" dirty="0" err="1"/>
              <a:t>onload</a:t>
            </a:r>
            <a:r>
              <a:rPr lang="es-CR" dirty="0"/>
              <a:t> (</a:t>
            </a:r>
            <a:r>
              <a:rPr lang="es-CR" dirty="0" err="1"/>
              <a:t>body</a:t>
            </a:r>
            <a:r>
              <a:rPr lang="es-CR" dirty="0"/>
              <a:t>)</a:t>
            </a:r>
          </a:p>
          <a:p>
            <a:pPr lvl="2"/>
            <a:r>
              <a:rPr lang="es-CR" dirty="0" err="1"/>
              <a:t>onclick</a:t>
            </a:r>
            <a:endParaRPr lang="es-CR" dirty="0"/>
          </a:p>
          <a:p>
            <a:pPr lvl="2"/>
            <a:r>
              <a:rPr lang="es-CR" dirty="0" err="1"/>
              <a:t>onkeyup</a:t>
            </a:r>
            <a:endParaRPr lang="es-CR" dirty="0"/>
          </a:p>
          <a:p>
            <a:pPr lvl="1"/>
            <a:r>
              <a:rPr lang="es-CR" dirty="0"/>
              <a:t>Manejadores (JS)</a:t>
            </a:r>
          </a:p>
          <a:p>
            <a:endParaRPr lang="es-CR" dirty="0"/>
          </a:p>
        </p:txBody>
      </p:sp>
      <p:pic>
        <p:nvPicPr>
          <p:cNvPr id="15" name="Picture 10" descr="Image result for css logo">
            <a:extLst>
              <a:ext uri="{FF2B5EF4-FFF2-40B4-BE49-F238E27FC236}">
                <a16:creationId xmlns:a16="http://schemas.microsoft.com/office/drawing/2014/main" id="{29A783AA-2714-43B3-81FD-6B8899255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142" y="3696109"/>
            <a:ext cx="1942358" cy="194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3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F9F9-EAFC-4453-8AB0-5DE8951241C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CR" sz="4800" dirty="0">
                <a:latin typeface="+mn-lt"/>
                <a:ea typeface="+mn-ea"/>
                <a:cs typeface="+mn-cs"/>
              </a:rPr>
              <a:t>EJERCICIO HTML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5174B-9F9B-4CB7-96A3-529ACA0D3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392500"/>
            <a:ext cx="11168270" cy="44655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CR" dirty="0"/>
              <a:t>Cree una interfaz HTML con  los siguientes componentes:</a:t>
            </a:r>
          </a:p>
          <a:p>
            <a:pPr marL="514350" indent="-514350">
              <a:buFont typeface="+mj-lt"/>
              <a:buAutoNum type="arabicPeriod"/>
            </a:pPr>
            <a:r>
              <a:rPr lang="es-CR" dirty="0"/>
              <a:t>Un div con el atributo id=“</a:t>
            </a:r>
            <a:r>
              <a:rPr lang="es-CR" dirty="0" err="1"/>
              <a:t>divTitulos</a:t>
            </a:r>
            <a:r>
              <a:rPr lang="es-CR" dirty="0"/>
              <a:t>” con: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CR" dirty="0"/>
              <a:t>Un encabezado h1 que diga: “Calculador de Edad”</a:t>
            </a:r>
          </a:p>
          <a:p>
            <a:pPr marL="514350" indent="-514350">
              <a:buFont typeface="+mj-lt"/>
              <a:buAutoNum type="arabicPeriod"/>
            </a:pPr>
            <a:r>
              <a:rPr lang="es-CR" dirty="0"/>
              <a:t>Un div con el atributo id=“</a:t>
            </a:r>
            <a:r>
              <a:rPr lang="es-CR" dirty="0" err="1"/>
              <a:t>divControles</a:t>
            </a:r>
            <a:r>
              <a:rPr lang="es-CR" dirty="0"/>
              <a:t>” con: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CR" dirty="0"/>
              <a:t>Un campo de </a:t>
            </a:r>
            <a:r>
              <a:rPr lang="es-CR" b="1" dirty="0"/>
              <a:t>input</a:t>
            </a:r>
            <a:r>
              <a:rPr lang="es-CR" dirty="0"/>
              <a:t> tipo </a:t>
            </a:r>
            <a:r>
              <a:rPr lang="es-CR" b="1" dirty="0" err="1"/>
              <a:t>text</a:t>
            </a:r>
            <a:r>
              <a:rPr lang="es-CR" dirty="0"/>
              <a:t> rotulado “Nombre”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CR" dirty="0"/>
              <a:t>Un campo de </a:t>
            </a:r>
            <a:r>
              <a:rPr lang="es-CR" b="1" dirty="0"/>
              <a:t>input</a:t>
            </a:r>
            <a:r>
              <a:rPr lang="es-CR" dirty="0"/>
              <a:t> tipo </a:t>
            </a:r>
            <a:r>
              <a:rPr lang="es-CR" b="1" dirty="0" err="1"/>
              <a:t>number</a:t>
            </a:r>
            <a:r>
              <a:rPr lang="es-CR" dirty="0"/>
              <a:t> rotulado “Día”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CR" dirty="0"/>
              <a:t>Un campo de </a:t>
            </a:r>
            <a:r>
              <a:rPr lang="es-CR" b="1" dirty="0"/>
              <a:t>input</a:t>
            </a:r>
            <a:r>
              <a:rPr lang="es-CR" dirty="0"/>
              <a:t> tipo </a:t>
            </a:r>
            <a:r>
              <a:rPr lang="es-CR" b="1" dirty="0" err="1"/>
              <a:t>number</a:t>
            </a:r>
            <a:r>
              <a:rPr lang="es-CR" dirty="0"/>
              <a:t> rotulado “Mes”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CR" dirty="0"/>
              <a:t>Un campo de </a:t>
            </a:r>
            <a:r>
              <a:rPr lang="es-CR" b="1" dirty="0"/>
              <a:t>input</a:t>
            </a:r>
            <a:r>
              <a:rPr lang="es-CR" dirty="0"/>
              <a:t> tipo </a:t>
            </a:r>
            <a:r>
              <a:rPr lang="es-CR" b="1" dirty="0" err="1"/>
              <a:t>number</a:t>
            </a:r>
            <a:r>
              <a:rPr lang="es-CR" dirty="0"/>
              <a:t> rotulado “Año”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CR" dirty="0"/>
              <a:t>Un elemento de </a:t>
            </a:r>
            <a:r>
              <a:rPr lang="es-CR" b="1" dirty="0"/>
              <a:t>input</a:t>
            </a:r>
            <a:r>
              <a:rPr lang="es-CR" dirty="0"/>
              <a:t> tipo </a:t>
            </a:r>
            <a:r>
              <a:rPr lang="es-CR" b="1" dirty="0" err="1"/>
              <a:t>button</a:t>
            </a:r>
            <a:r>
              <a:rPr lang="es-CR" dirty="0"/>
              <a:t> con el </a:t>
            </a:r>
            <a:r>
              <a:rPr lang="es-CR" dirty="0" smtClean="0"/>
              <a:t>atributo </a:t>
            </a:r>
            <a:r>
              <a:rPr lang="es-CR" b="1" dirty="0" err="1" smtClean="0"/>
              <a:t>value</a:t>
            </a:r>
            <a:r>
              <a:rPr lang="es-CR" b="1" dirty="0" smtClean="0"/>
              <a:t> </a:t>
            </a:r>
            <a:r>
              <a:rPr lang="es-CR" dirty="0"/>
              <a:t>“Calcular Edad”.</a:t>
            </a:r>
          </a:p>
          <a:p>
            <a:pPr marL="514350" indent="-514350">
              <a:buFont typeface="+mj-lt"/>
              <a:buAutoNum type="arabicPeriod"/>
            </a:pPr>
            <a:r>
              <a:rPr lang="es-CR" dirty="0"/>
              <a:t>Un div con el atributo </a:t>
            </a:r>
            <a:r>
              <a:rPr lang="es-CR" b="1" dirty="0"/>
              <a:t>id=“</a:t>
            </a:r>
            <a:r>
              <a:rPr lang="es-CR" b="1" dirty="0" err="1"/>
              <a:t>divRespuesta</a:t>
            </a:r>
            <a:r>
              <a:rPr lang="es-CR" b="1" dirty="0"/>
              <a:t>”</a:t>
            </a:r>
            <a:r>
              <a:rPr lang="es-CR" dirty="0"/>
              <a:t>, vacío.</a:t>
            </a:r>
          </a:p>
          <a:p>
            <a:pPr marL="514350" indent="-514350">
              <a:buFont typeface="+mj-lt"/>
              <a:buAutoNum type="arabicPeriod"/>
            </a:pPr>
            <a:r>
              <a:rPr lang="es-CR" dirty="0"/>
              <a:t>Opcional:</a:t>
            </a:r>
            <a:br>
              <a:rPr lang="es-CR" dirty="0"/>
            </a:br>
            <a:r>
              <a:rPr lang="es-CR" dirty="0"/>
              <a:t>	Un archivo CSS con al menos 3 Reglas, una para cada div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3A6D0-9DC2-4EF7-A513-626E35BA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35" y="3675697"/>
            <a:ext cx="44672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F9F9-EAFC-4453-8AB0-5DE8951241C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CR" sz="4800" dirty="0">
                <a:latin typeface="+mn-lt"/>
                <a:ea typeface="+mn-ea"/>
                <a:cs typeface="+mn-cs"/>
              </a:rPr>
              <a:t>EJERCICIO HTML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5174B-9F9B-4CB7-96A3-529ACA0D3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312988"/>
            <a:ext cx="11168270" cy="454501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s-CR" dirty="0"/>
              <a:t>Modificar el campo “Nombre”:</a:t>
            </a:r>
          </a:p>
          <a:p>
            <a:pPr lvl="1"/>
            <a:r>
              <a:rPr lang="es-CR" dirty="0"/>
              <a:t>Añadir atributo </a:t>
            </a:r>
            <a:r>
              <a:rPr lang="es-CR" b="1" dirty="0" err="1"/>
              <a:t>placeholder</a:t>
            </a:r>
            <a:r>
              <a:rPr lang="es-CR" dirty="0"/>
              <a:t> valor: “Ingresar Nombre”</a:t>
            </a:r>
          </a:p>
          <a:p>
            <a:r>
              <a:rPr lang="es-CR" dirty="0"/>
              <a:t>Modificar el campo “Día”:</a:t>
            </a:r>
          </a:p>
          <a:p>
            <a:pPr lvl="1"/>
            <a:r>
              <a:rPr lang="es-CR" dirty="0"/>
              <a:t>Añadir atributo </a:t>
            </a:r>
            <a:r>
              <a:rPr lang="es-CR" b="1" dirty="0"/>
              <a:t>min</a:t>
            </a:r>
            <a:r>
              <a:rPr lang="es-CR" dirty="0"/>
              <a:t> con valor 1</a:t>
            </a:r>
          </a:p>
          <a:p>
            <a:pPr lvl="1"/>
            <a:r>
              <a:rPr lang="es-CR" dirty="0"/>
              <a:t>Añadir atributo </a:t>
            </a:r>
            <a:r>
              <a:rPr lang="es-CR" b="1" dirty="0" err="1"/>
              <a:t>max</a:t>
            </a:r>
            <a:r>
              <a:rPr lang="es-CR" dirty="0"/>
              <a:t> con valor 31</a:t>
            </a:r>
          </a:p>
          <a:p>
            <a:pPr lvl="1"/>
            <a:r>
              <a:rPr lang="es-CR" dirty="0"/>
              <a:t>Añadir atributo </a:t>
            </a:r>
            <a:r>
              <a:rPr lang="es-CR" b="1" dirty="0" err="1"/>
              <a:t>value</a:t>
            </a:r>
            <a:r>
              <a:rPr lang="es-CR" dirty="0"/>
              <a:t> con valor numeral del día de su nacimiento</a:t>
            </a:r>
          </a:p>
          <a:p>
            <a:r>
              <a:rPr lang="es-CR" dirty="0"/>
              <a:t>Modificar el campo “Mes”:</a:t>
            </a:r>
          </a:p>
          <a:p>
            <a:pPr lvl="1"/>
            <a:r>
              <a:rPr lang="es-CR" dirty="0"/>
              <a:t>Añadir atributo </a:t>
            </a:r>
            <a:r>
              <a:rPr lang="es-CR" b="1" dirty="0"/>
              <a:t>min</a:t>
            </a:r>
            <a:r>
              <a:rPr lang="es-CR" dirty="0"/>
              <a:t> con valor 1</a:t>
            </a:r>
          </a:p>
          <a:p>
            <a:pPr lvl="1"/>
            <a:r>
              <a:rPr lang="es-CR" dirty="0"/>
              <a:t>Añadir atributo </a:t>
            </a:r>
            <a:r>
              <a:rPr lang="es-CR" b="1" dirty="0" err="1"/>
              <a:t>max</a:t>
            </a:r>
            <a:r>
              <a:rPr lang="es-CR" dirty="0"/>
              <a:t> con valor 12</a:t>
            </a:r>
          </a:p>
          <a:p>
            <a:pPr lvl="1"/>
            <a:r>
              <a:rPr lang="es-CR" dirty="0"/>
              <a:t>Añadir atributo </a:t>
            </a:r>
            <a:r>
              <a:rPr lang="es-CR" b="1" dirty="0" err="1"/>
              <a:t>value</a:t>
            </a:r>
            <a:r>
              <a:rPr lang="es-CR" dirty="0"/>
              <a:t> con valor numeral del mes de su nacimiento</a:t>
            </a:r>
          </a:p>
          <a:p>
            <a:r>
              <a:rPr lang="es-CR" dirty="0"/>
              <a:t>Modificar el campo “Año”:</a:t>
            </a:r>
          </a:p>
          <a:p>
            <a:pPr lvl="1"/>
            <a:r>
              <a:rPr lang="es-CR" dirty="0"/>
              <a:t>Añadir atributo </a:t>
            </a:r>
            <a:r>
              <a:rPr lang="es-CR" b="1" dirty="0"/>
              <a:t>min</a:t>
            </a:r>
            <a:r>
              <a:rPr lang="es-CR" dirty="0"/>
              <a:t> con valor 1950</a:t>
            </a:r>
          </a:p>
          <a:p>
            <a:pPr lvl="1"/>
            <a:r>
              <a:rPr lang="es-CR" dirty="0"/>
              <a:t>Añadir atributo </a:t>
            </a:r>
            <a:r>
              <a:rPr lang="es-CR" b="1" dirty="0" err="1"/>
              <a:t>max</a:t>
            </a:r>
            <a:r>
              <a:rPr lang="es-CR" dirty="0"/>
              <a:t> con valor 2050</a:t>
            </a:r>
          </a:p>
          <a:p>
            <a:pPr lvl="1"/>
            <a:r>
              <a:rPr lang="es-CR" dirty="0"/>
              <a:t>Añadir atributo </a:t>
            </a:r>
            <a:r>
              <a:rPr lang="es-CR" b="1" dirty="0" err="1"/>
              <a:t>value</a:t>
            </a:r>
            <a:r>
              <a:rPr lang="es-CR" dirty="0"/>
              <a:t> con valor numeral del año de su nacimiento</a:t>
            </a:r>
          </a:p>
        </p:txBody>
      </p:sp>
    </p:spTree>
    <p:extLst>
      <p:ext uri="{BB962C8B-B14F-4D97-AF65-F5344CB8AC3E}">
        <p14:creationId xmlns:p14="http://schemas.microsoft.com/office/powerpoint/2010/main" val="9058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DAB3A-1D07-49CE-8ACD-4CD826BC6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s-CR" dirty="0"/>
              <a:t>Manejadores</a:t>
            </a:r>
          </a:p>
          <a:p>
            <a:pPr lvl="1"/>
            <a:r>
              <a:rPr lang="es-CR" dirty="0"/>
              <a:t>Funciones</a:t>
            </a:r>
          </a:p>
          <a:p>
            <a:r>
              <a:rPr lang="es-CR" dirty="0"/>
              <a:t>Lectura de Input</a:t>
            </a:r>
          </a:p>
          <a:p>
            <a:r>
              <a:rPr lang="es-CR" dirty="0"/>
              <a:t>Capa intermedia de Procesamiento de los datos</a:t>
            </a:r>
          </a:p>
          <a:p>
            <a:endParaRPr lang="es-CR" dirty="0"/>
          </a:p>
        </p:txBody>
      </p:sp>
      <p:pic>
        <p:nvPicPr>
          <p:cNvPr id="5" name="Picture 6" descr="Image result for javascript">
            <a:extLst>
              <a:ext uri="{FF2B5EF4-FFF2-40B4-BE49-F238E27FC236}">
                <a16:creationId xmlns:a16="http://schemas.microsoft.com/office/drawing/2014/main" id="{8ED6DDF5-B9A2-4008-8458-70BF38F02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2" r="2" b="5524"/>
          <a:stretch/>
        </p:blipFill>
        <p:spPr bwMode="auto">
          <a:xfrm>
            <a:off x="8249810" y="2392500"/>
            <a:ext cx="3103990" cy="3169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1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E3BE-293C-4CA7-A63B-094AE9F1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HTML -&gt;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03C3-C9E6-4221-8DB0-3554EA332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392500"/>
            <a:ext cx="7937390" cy="3784461"/>
          </a:xfrm>
        </p:spPr>
        <p:txBody>
          <a:bodyPr/>
          <a:lstStyle/>
          <a:p>
            <a:r>
              <a:rPr lang="es-CR" dirty="0"/>
              <a:t>En el head del archivo HTML enlazar archivo </a:t>
            </a:r>
            <a:r>
              <a:rPr lang="es-CR" dirty="0" err="1"/>
              <a:t>Javascript</a:t>
            </a:r>
            <a:r>
              <a:rPr lang="es-CR" dirty="0"/>
              <a:t> mediante etiqueta script</a:t>
            </a:r>
          </a:p>
          <a:p>
            <a:pPr lvl="1"/>
            <a:r>
              <a:rPr lang="es-CR" dirty="0"/>
              <a:t>Atributo </a:t>
            </a:r>
            <a:r>
              <a:rPr lang="es-CR" dirty="0" err="1"/>
              <a:t>type</a:t>
            </a:r>
            <a:r>
              <a:rPr lang="es-CR" dirty="0"/>
              <a:t>=“</a:t>
            </a:r>
            <a:r>
              <a:rPr lang="es-CR" dirty="0" err="1"/>
              <a:t>text</a:t>
            </a:r>
            <a:r>
              <a:rPr lang="es-CR" dirty="0"/>
              <a:t>/</a:t>
            </a:r>
            <a:r>
              <a:rPr lang="es-CR" dirty="0" err="1"/>
              <a:t>javascript</a:t>
            </a:r>
            <a:r>
              <a:rPr lang="es-CR" dirty="0"/>
              <a:t>”</a:t>
            </a:r>
          </a:p>
          <a:p>
            <a:pPr lvl="1"/>
            <a:r>
              <a:rPr lang="es-CR" dirty="0"/>
              <a:t>Atributo </a:t>
            </a:r>
            <a:r>
              <a:rPr lang="es-CR" dirty="0" err="1"/>
              <a:t>src</a:t>
            </a:r>
            <a:r>
              <a:rPr lang="es-CR" dirty="0"/>
              <a:t>=“URL”</a:t>
            </a:r>
          </a:p>
          <a:p>
            <a:r>
              <a:rPr lang="es-CR" dirty="0"/>
              <a:t>En </a:t>
            </a:r>
            <a:r>
              <a:rPr lang="es-CR" dirty="0" err="1"/>
              <a:t>Javascript</a:t>
            </a:r>
            <a:r>
              <a:rPr lang="es-CR" dirty="0"/>
              <a:t> se crean los manejadores para los eventos HTML</a:t>
            </a:r>
          </a:p>
          <a:p>
            <a:pPr lvl="1"/>
            <a:r>
              <a:rPr lang="es-CR" dirty="0"/>
              <a:t>Funciones</a:t>
            </a:r>
          </a:p>
        </p:txBody>
      </p:sp>
      <p:pic>
        <p:nvPicPr>
          <p:cNvPr id="5" name="Picture 4" descr="Image result for html">
            <a:extLst>
              <a:ext uri="{FF2B5EF4-FFF2-40B4-BE49-F238E27FC236}">
                <a16:creationId xmlns:a16="http://schemas.microsoft.com/office/drawing/2014/main" id="{474D7462-7D08-4C96-AA40-92573CECD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r="1796"/>
          <a:stretch/>
        </p:blipFill>
        <p:spPr bwMode="auto">
          <a:xfrm>
            <a:off x="6962980" y="804545"/>
            <a:ext cx="2101550" cy="214622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Image result for javascript">
            <a:extLst>
              <a:ext uri="{FF2B5EF4-FFF2-40B4-BE49-F238E27FC236}">
                <a16:creationId xmlns:a16="http://schemas.microsoft.com/office/drawing/2014/main" id="{8ED6DDF5-B9A2-4008-8458-70BF38F02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2" r="2" b="5524"/>
          <a:stretch/>
        </p:blipFill>
        <p:spPr bwMode="auto">
          <a:xfrm>
            <a:off x="8249810" y="2392500"/>
            <a:ext cx="3103990" cy="3169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F9F9-EAFC-4453-8AB0-5DE89512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066937"/>
            <a:ext cx="11168270" cy="1325563"/>
          </a:xfrm>
          <a:solidFill>
            <a:schemeClr val="accent6"/>
          </a:solidFill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CR" sz="4800" dirty="0">
                <a:latin typeface="+mn-lt"/>
                <a:ea typeface="+mn-ea"/>
                <a:cs typeface="+mn-cs"/>
              </a:rPr>
              <a:t>EJERCICIO HTML-&gt;JS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5174B-9F9B-4CB7-96A3-529ACA0D3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392500"/>
            <a:ext cx="11168270" cy="44655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R" sz="3200" dirty="0"/>
              <a:t>Añadir atributo </a:t>
            </a:r>
            <a:r>
              <a:rPr lang="es-CR" sz="3200" b="1" dirty="0"/>
              <a:t>id</a:t>
            </a:r>
            <a:r>
              <a:rPr lang="es-CR" sz="3200" dirty="0"/>
              <a:t> a todos los controladores tipo </a:t>
            </a:r>
            <a:r>
              <a:rPr lang="es-CR" sz="3200" b="1" dirty="0"/>
              <a:t>input</a:t>
            </a:r>
            <a:r>
              <a:rPr lang="es-CR" sz="3200" dirty="0"/>
              <a:t> en el archivo HTML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3200" dirty="0"/>
              <a:t>Crear un archivo funciones.js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3200" dirty="0"/>
              <a:t>Enlazar el archivo </a:t>
            </a:r>
            <a:r>
              <a:rPr lang="es-CR" sz="3200" dirty="0" err="1"/>
              <a:t>javascript</a:t>
            </a:r>
            <a:r>
              <a:rPr lang="es-CR" sz="3200" dirty="0"/>
              <a:t> al archivo HTML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3200" dirty="0"/>
              <a:t>Crear una función </a:t>
            </a:r>
            <a:r>
              <a:rPr lang="es-CR" sz="3200" b="1" dirty="0" err="1"/>
              <a:t>calcularEdad</a:t>
            </a:r>
            <a:r>
              <a:rPr lang="es-CR" sz="3200" b="1" dirty="0"/>
              <a:t>() </a:t>
            </a:r>
            <a:r>
              <a:rPr lang="es-CR" sz="3200" dirty="0"/>
              <a:t>en el archivo JS</a:t>
            </a:r>
          </a:p>
          <a:p>
            <a:pPr lvl="1"/>
            <a:r>
              <a:rPr lang="es-CR" sz="2800" dirty="0"/>
              <a:t>Que tenga un único comando de</a:t>
            </a:r>
            <a:r>
              <a:rPr lang="es-CR" sz="2800" b="1" dirty="0"/>
              <a:t> </a:t>
            </a:r>
            <a:r>
              <a:rPr lang="es-CR" sz="2800" b="1" dirty="0" err="1"/>
              <a:t>alert</a:t>
            </a:r>
            <a:r>
              <a:rPr lang="es-CR" sz="2800" b="1" dirty="0"/>
              <a:t>(“Recibido”)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3200" dirty="0"/>
              <a:t>Asocie un evento </a:t>
            </a:r>
            <a:r>
              <a:rPr lang="es-CR" sz="3200" b="1" dirty="0" err="1"/>
              <a:t>onclick</a:t>
            </a:r>
            <a:r>
              <a:rPr lang="es-CR" sz="3200" dirty="0"/>
              <a:t> en el botón a la función </a:t>
            </a:r>
            <a:r>
              <a:rPr lang="es-CR" sz="3200" b="1" dirty="0" err="1"/>
              <a:t>calcularEdad</a:t>
            </a:r>
            <a:r>
              <a:rPr lang="es-CR" sz="3200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245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E3BE-293C-4CA7-A63B-094AE9F1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Javascript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03C3-C9E6-4221-8DB0-3554EA332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392500"/>
            <a:ext cx="5905083" cy="3784461"/>
          </a:xfrm>
        </p:spPr>
        <p:txBody>
          <a:bodyPr>
            <a:normAutofit/>
          </a:bodyPr>
          <a:lstStyle/>
          <a:p>
            <a:r>
              <a:rPr lang="es-CR" dirty="0" err="1"/>
              <a:t>Javascript</a:t>
            </a:r>
            <a:r>
              <a:rPr lang="es-CR" dirty="0"/>
              <a:t> </a:t>
            </a:r>
            <a:r>
              <a:rPr lang="es-CR" dirty="0" err="1"/>
              <a:t>accesa</a:t>
            </a:r>
            <a:r>
              <a:rPr lang="es-CR" dirty="0"/>
              <a:t> elementos mediante el DOM</a:t>
            </a:r>
          </a:p>
          <a:p>
            <a:pPr lvl="1"/>
            <a:r>
              <a:rPr lang="es-CR" dirty="0"/>
              <a:t>Utilizar atributo id</a:t>
            </a:r>
          </a:p>
          <a:p>
            <a:r>
              <a:rPr lang="es-CR" dirty="0"/>
              <a:t>Utiliza variables para almacenar elementos HTML por el DOM</a:t>
            </a:r>
          </a:p>
          <a:p>
            <a:pPr lvl="1"/>
            <a:r>
              <a:rPr lang="es-CR" dirty="0"/>
              <a:t>Utiliza atributo </a:t>
            </a:r>
            <a:r>
              <a:rPr lang="es-CR" dirty="0" err="1"/>
              <a:t>value</a:t>
            </a:r>
            <a:endParaRPr lang="es-CR" dirty="0"/>
          </a:p>
        </p:txBody>
      </p:sp>
      <p:pic>
        <p:nvPicPr>
          <p:cNvPr id="4" name="Picture 6" descr="Image result for javascript">
            <a:extLst>
              <a:ext uri="{FF2B5EF4-FFF2-40B4-BE49-F238E27FC236}">
                <a16:creationId xmlns:a16="http://schemas.microsoft.com/office/drawing/2014/main" id="{8ED6DDF5-B9A2-4008-8458-70BF38F02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2" r="2" b="5524"/>
          <a:stretch/>
        </p:blipFill>
        <p:spPr bwMode="auto">
          <a:xfrm>
            <a:off x="8249810" y="2392500"/>
            <a:ext cx="3103990" cy="3169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delitasBlanco" id="{71B98676-1332-433A-A12C-45461896130B}" vid="{FEA16BED-8082-41E6-8A6D-6F9C887720C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FidelitasBlanco</Template>
  <TotalTime>2044</TotalTime>
  <Words>680</Words>
  <Application>Microsoft Office PowerPoint</Application>
  <PresentationFormat>Panorámica</PresentationFormat>
  <Paragraphs>101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Tema de Office</vt:lpstr>
      <vt:lpstr>HTML -&gt; JS -&gt; PHP</vt:lpstr>
      <vt:lpstr>MVC</vt:lpstr>
      <vt:lpstr>HTML</vt:lpstr>
      <vt:lpstr>EJERCICIO HTML #1</vt:lpstr>
      <vt:lpstr>EJERCICIO HTML #2</vt:lpstr>
      <vt:lpstr>Javascript</vt:lpstr>
      <vt:lpstr>HTML -&gt; JS</vt:lpstr>
      <vt:lpstr>EJERCICIO HTML-&gt;JS</vt:lpstr>
      <vt:lpstr>Javascript</vt:lpstr>
      <vt:lpstr>Javascript - DOM</vt:lpstr>
      <vt:lpstr>Javascript - DOM</vt:lpstr>
      <vt:lpstr>Javascript</vt:lpstr>
      <vt:lpstr>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SC-115 Introducción a la Programación</dc:title>
  <dc:creator>Wilberth Molina Pérez</dc:creator>
  <cp:lastModifiedBy>Usuario de Windows</cp:lastModifiedBy>
  <cp:revision>152</cp:revision>
  <dcterms:created xsi:type="dcterms:W3CDTF">2015-05-04T18:14:05Z</dcterms:created>
  <dcterms:modified xsi:type="dcterms:W3CDTF">2018-09-24T21:08:47Z</dcterms:modified>
</cp:coreProperties>
</file>