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5" r:id="rId2"/>
    <p:sldId id="267" r:id="rId3"/>
    <p:sldId id="273" r:id="rId4"/>
    <p:sldId id="277" r:id="rId5"/>
    <p:sldId id="274" r:id="rId6"/>
    <p:sldId id="276" r:id="rId7"/>
    <p:sldId id="275" r:id="rId8"/>
    <p:sldId id="279" r:id="rId9"/>
    <p:sldId id="281" r:id="rId10"/>
    <p:sldId id="284" r:id="rId11"/>
    <p:sldId id="283" r:id="rId12"/>
    <p:sldId id="282" r:id="rId13"/>
    <p:sldId id="286" r:id="rId14"/>
    <p:sldId id="287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7130" y="14200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7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4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5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85530" y="2492373"/>
            <a:ext cx="5834270" cy="368459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492373"/>
            <a:ext cx="5181600" cy="36845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4474"/>
            <a:ext cx="11169858" cy="511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025715"/>
            <a:ext cx="58120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85530" y="2875721"/>
            <a:ext cx="5812045" cy="33139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025715"/>
            <a:ext cx="56884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875721"/>
            <a:ext cx="5688496" cy="331394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4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4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510748"/>
            <a:ext cx="4586495" cy="9011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2552698"/>
            <a:ext cx="6849786" cy="3308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552698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6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30" y="1656522"/>
            <a:ext cx="4479235" cy="10071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56521"/>
            <a:ext cx="6372708" cy="44521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5530" y="2792410"/>
            <a:ext cx="4586495" cy="33162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9017" y="5753617"/>
            <a:ext cx="2085975" cy="1066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4"/>
          <a:srcRect l="430"/>
          <a:stretch/>
        </p:blipFill>
        <p:spPr>
          <a:xfrm>
            <a:off x="0" y="0"/>
            <a:ext cx="12204992" cy="21336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530" y="987425"/>
            <a:ext cx="11168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530" y="2392500"/>
            <a:ext cx="11168270" cy="37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855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8C502-397A-4EB6-B6A3-28C3243D144F}" type="datetimeFigureOut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16/10/2018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8593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10330" y="6356350"/>
            <a:ext cx="2008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13311E-3016-4050-A1A4-8718CC0D8E51}" type="slidenum">
              <a:rPr kumimoji="0" lang="es-C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2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8AE496-3A2B-4FFF-8AA4-B0BF940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PHP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6205D-4CDE-41D2-85C9-5145516C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Funciones y Variables</a:t>
            </a:r>
          </a:p>
        </p:txBody>
      </p:sp>
      <p:pic>
        <p:nvPicPr>
          <p:cNvPr id="4" name="Picture 2" descr="Resultado de imagen para PHP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07"/>
          <a:stretch/>
        </p:blipFill>
        <p:spPr bwMode="auto">
          <a:xfrm>
            <a:off x="4636200" y="1391540"/>
            <a:ext cx="6711250" cy="50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10748"/>
            <a:ext cx="5553118" cy="901148"/>
          </a:xfrm>
        </p:spPr>
        <p:txBody>
          <a:bodyPr>
            <a:normAutofit/>
          </a:bodyPr>
          <a:lstStyle/>
          <a:p>
            <a:r>
              <a:rPr lang="es-CR" dirty="0"/>
              <a:t>Variables – Arreglos Indexados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2560636"/>
            <a:ext cx="6109830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equipos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$team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$team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$team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." FC";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834270" cy="25696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 err="1"/>
              <a:t>foreach</a:t>
            </a:r>
            <a:endParaRPr lang="es-CR" sz="2800" dirty="0"/>
          </a:p>
          <a:p>
            <a:pPr marL="742950" lvl="1" indent="-285750">
              <a:buChar char="•"/>
            </a:pPr>
            <a:r>
              <a:rPr lang="es-CR" sz="2600" dirty="0"/>
              <a:t>Se utiliza para recorrer todos los elementos de un arreglo</a:t>
            </a:r>
          </a:p>
          <a:p>
            <a:pPr marL="742950" lvl="1" indent="-285750">
              <a:buChar char="•"/>
            </a:pPr>
            <a:r>
              <a:rPr lang="es-CR" sz="2600" dirty="0"/>
              <a:t>Utiliza dos parámetros:</a:t>
            </a:r>
          </a:p>
          <a:p>
            <a:pPr marL="1200150" lvl="2" indent="-285750">
              <a:buChar char="•"/>
            </a:pPr>
            <a:r>
              <a:rPr lang="es-CR" sz="2400" dirty="0"/>
              <a:t>El nombre del arreglo para indicar el arreglo a recorrer</a:t>
            </a:r>
          </a:p>
          <a:p>
            <a:pPr marL="1200150" lvl="2" indent="-285750">
              <a:buChar char="•"/>
            </a:pPr>
            <a:r>
              <a:rPr lang="es-CR" sz="2400" dirty="0"/>
              <a:t>Una variable adicional para ser utilizada como alias para los elementos del arreglo.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5122379"/>
            <a:ext cx="11820940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</a:t>
            </a:r>
            <a:r>
              <a:rPr lang="es-CR" sz="2400" b="1" u="sng" dirty="0" smtClean="0"/>
              <a:t>#8</a:t>
            </a:r>
            <a:endParaRPr lang="es-CR" sz="2400" b="1" u="sng" dirty="0"/>
          </a:p>
          <a:p>
            <a:pPr marL="457200" indent="-457200">
              <a:buAutoNum type="arabicPeriod"/>
            </a:pPr>
            <a:r>
              <a:rPr lang="es-CR" sz="2000" dirty="0" smtClean="0"/>
              <a:t>En un </a:t>
            </a:r>
            <a:r>
              <a:rPr lang="es-CR" sz="2000" dirty="0"/>
              <a:t>ciclo </a:t>
            </a:r>
            <a:r>
              <a:rPr lang="es-CR" sz="2000" dirty="0" err="1"/>
              <a:t>foreach</a:t>
            </a:r>
            <a:r>
              <a:rPr lang="es-CR" sz="2000" dirty="0"/>
              <a:t> para </a:t>
            </a:r>
            <a:r>
              <a:rPr lang="es-CR" sz="2000" dirty="0" smtClean="0"/>
              <a:t>imprima </a:t>
            </a:r>
            <a:r>
              <a:rPr lang="es-CR" sz="2000" dirty="0"/>
              <a:t>el arreglo.</a:t>
            </a:r>
          </a:p>
        </p:txBody>
      </p:sp>
    </p:spTree>
    <p:extLst>
      <p:ext uri="{BB962C8B-B14F-4D97-AF65-F5344CB8AC3E}">
        <p14:creationId xmlns:p14="http://schemas.microsoft.com/office/powerpoint/2010/main" val="30803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10748"/>
            <a:ext cx="6972015" cy="901148"/>
          </a:xfrm>
        </p:spPr>
        <p:txBody>
          <a:bodyPr>
            <a:normAutofit/>
          </a:bodyPr>
          <a:lstStyle/>
          <a:p>
            <a:r>
              <a:rPr lang="es-CR" dirty="0"/>
              <a:t>Variables – Arreglos Indexados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103" y="2560636"/>
            <a:ext cx="7452527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carros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array("Volvo", "BMW", “Fiat");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sort($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carros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4491573" cy="191452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Se pueden ordenar los valores de sus contenidos con:</a:t>
            </a:r>
          </a:p>
          <a:p>
            <a:pPr marL="742950" lvl="1" indent="-285750">
              <a:buChar char="•"/>
            </a:pPr>
            <a:r>
              <a:rPr lang="es-CR" sz="2000" dirty="0" err="1"/>
              <a:t>sort</a:t>
            </a:r>
            <a:r>
              <a:rPr lang="es-CR" sz="2000" dirty="0"/>
              <a:t>();</a:t>
            </a:r>
          </a:p>
          <a:p>
            <a:pPr marL="1200150" lvl="2" indent="-285750">
              <a:buChar char="•"/>
            </a:pPr>
            <a:r>
              <a:rPr lang="es-CR" sz="1800" dirty="0"/>
              <a:t>Los ordena en orden </a:t>
            </a:r>
            <a:r>
              <a:rPr lang="es-CR" sz="1800" dirty="0" smtClean="0"/>
              <a:t>ascendente.</a:t>
            </a:r>
            <a:endParaRPr lang="es-CR" sz="1800" dirty="0"/>
          </a:p>
          <a:p>
            <a:pPr marL="742950" lvl="1" indent="-285750">
              <a:buChar char="•"/>
            </a:pPr>
            <a:r>
              <a:rPr lang="es-CR" sz="2000" dirty="0" err="1"/>
              <a:t>rsort</a:t>
            </a:r>
            <a:r>
              <a:rPr lang="es-CR" sz="2000" dirty="0"/>
              <a:t>();</a:t>
            </a:r>
          </a:p>
          <a:p>
            <a:pPr marL="1200150" lvl="2" indent="-285750">
              <a:buChar char="•"/>
            </a:pPr>
            <a:r>
              <a:rPr lang="es-CR" sz="1800" dirty="0"/>
              <a:t>Los ordena en orden descendiente.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</a:t>
            </a:r>
            <a:r>
              <a:rPr lang="es-CR" sz="2400" b="1" u="sng" dirty="0" smtClean="0"/>
              <a:t>#9</a:t>
            </a:r>
            <a:endParaRPr lang="es-CR" sz="2400" b="1" u="sng" dirty="0"/>
          </a:p>
          <a:p>
            <a:pPr marL="342900" indent="-342900">
              <a:buAutoNum type="arabicPeriod"/>
            </a:pPr>
            <a:r>
              <a:rPr lang="es-CR" sz="2000" dirty="0"/>
              <a:t>Imprima el arreglo creado previamente: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En su estado inicial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Aplíquele </a:t>
            </a:r>
            <a:r>
              <a:rPr lang="es-CR" sz="2000" dirty="0" err="1"/>
              <a:t>sort</a:t>
            </a:r>
            <a:r>
              <a:rPr lang="es-CR" sz="2000" dirty="0"/>
              <a:t>() e </a:t>
            </a:r>
            <a:r>
              <a:rPr lang="es-CR" sz="2000" dirty="0" smtClean="0"/>
              <a:t>imprima.</a:t>
            </a:r>
            <a:endParaRPr lang="es-CR" sz="2000" dirty="0"/>
          </a:p>
          <a:p>
            <a:pPr marL="800100" lvl="1" indent="-342900">
              <a:buAutoNum type="arabicPeriod"/>
            </a:pPr>
            <a:r>
              <a:rPr lang="es-CR" sz="2000" dirty="0"/>
              <a:t>Aplíquele </a:t>
            </a:r>
            <a:r>
              <a:rPr lang="es-CR" sz="2000" dirty="0" err="1"/>
              <a:t>rsort</a:t>
            </a:r>
            <a:r>
              <a:rPr lang="es-CR" sz="2000" dirty="0"/>
              <a:t>() e </a:t>
            </a:r>
            <a:r>
              <a:rPr lang="es-CR" sz="2000" dirty="0" smtClean="0"/>
              <a:t>imprima.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8744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510748"/>
            <a:ext cx="6425477" cy="901148"/>
          </a:xfrm>
        </p:spPr>
        <p:txBody>
          <a:bodyPr>
            <a:normAutofit/>
          </a:bodyPr>
          <a:lstStyle/>
          <a:p>
            <a:r>
              <a:rPr lang="es-CR" dirty="0"/>
              <a:t>Variables – Arreglos Asociativos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924" y="2560636"/>
            <a:ext cx="7126706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respaldo</a:t>
            </a: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array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BMW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"=&gt;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80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“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BYD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"=&gt;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63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Volvo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"=&gt;</a:t>
            </a: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85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echo </a:t>
            </a:r>
            <a:r>
              <a:rPr lang="en-US" sz="2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respaldo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[‘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Volvo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’];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4817394" cy="19145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600" dirty="0"/>
              <a:t>Sus elementos se acceden por llave o “</a:t>
            </a:r>
            <a:r>
              <a:rPr lang="es-CR" sz="2600" dirty="0" err="1"/>
              <a:t>key</a:t>
            </a:r>
            <a:r>
              <a:rPr lang="es-CR" sz="2600" dirty="0"/>
              <a:t>”.</a:t>
            </a:r>
          </a:p>
          <a:p>
            <a:pPr marL="285750" indent="-285750">
              <a:buChar char="•"/>
            </a:pPr>
            <a:r>
              <a:rPr lang="es-CR" sz="2600" dirty="0"/>
              <a:t>Se pueden definir asociando sus llaves con valores mediante el operador </a:t>
            </a:r>
            <a:r>
              <a:rPr lang="es-CR" sz="3000" b="1" dirty="0"/>
              <a:t>=&gt;</a:t>
            </a:r>
          </a:p>
          <a:p>
            <a:pPr marL="742950" lvl="1" indent="-285750">
              <a:buChar char="•"/>
            </a:pPr>
            <a:r>
              <a:rPr lang="es-CR" sz="2200" dirty="0"/>
              <a:t>$nombre = </a:t>
            </a:r>
            <a:r>
              <a:rPr lang="es-CR" sz="2200" dirty="0" err="1"/>
              <a:t>array</a:t>
            </a:r>
            <a:r>
              <a:rPr lang="es-CR" sz="2200" dirty="0"/>
              <a:t>(“llave”=&gt;”valor”)</a:t>
            </a:r>
            <a:endParaRPr lang="es-CR" sz="24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#10</a:t>
            </a:r>
          </a:p>
          <a:p>
            <a:pPr marL="342900" indent="-342900">
              <a:buAutoNum type="arabicPeriod"/>
            </a:pPr>
            <a:r>
              <a:rPr lang="es-CR" sz="2000" dirty="0"/>
              <a:t>Transforme el arreglo anteriormente creado para que: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La llave de los campos del arreglo sea el nombres de cada equipo.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El valor sea ahora su puntaje.</a:t>
            </a:r>
          </a:p>
        </p:txBody>
      </p:sp>
    </p:spTree>
    <p:extLst>
      <p:ext uri="{BB962C8B-B14F-4D97-AF65-F5344CB8AC3E}">
        <p14:creationId xmlns:p14="http://schemas.microsoft.com/office/powerpoint/2010/main" val="23051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06" y="1426665"/>
            <a:ext cx="4554635" cy="901148"/>
          </a:xfrm>
        </p:spPr>
        <p:txBody>
          <a:bodyPr>
            <a:normAutofit fontScale="90000"/>
          </a:bodyPr>
          <a:lstStyle/>
          <a:p>
            <a:r>
              <a:rPr lang="es-CR" dirty="0"/>
              <a:t>Variables – Arreglos Asociativos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1711234"/>
            <a:ext cx="7882145" cy="291146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especimenes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array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colibri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"=&gt;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25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“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quetzal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"=&gt;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33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buho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"=&gt;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12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especimenes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especie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){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echo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chemeClr val="accent4"/>
                </a:solidFill>
                <a:latin typeface="Consolas" panose="020B0609020204030204" pitchFamily="49" charset="0"/>
              </a:rPr>
              <a:t>especie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 “: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reportados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.&lt;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marL="457200" lvl="1" indent="0">
              <a:buNone/>
            </a:pPr>
            <a:r>
              <a:rPr lang="es-CR" sz="20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200277"/>
            <a:ext cx="3938795" cy="242242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buChar char="•"/>
            </a:pPr>
            <a:r>
              <a:rPr lang="es-CR" sz="2600" dirty="0"/>
              <a:t>Para imprimir el nombre de la llave dentro de un </a:t>
            </a:r>
            <a:r>
              <a:rPr lang="es-CR" sz="2600" dirty="0" err="1"/>
              <a:t>foreach</a:t>
            </a:r>
            <a:r>
              <a:rPr lang="es-CR" sz="2600" dirty="0"/>
              <a:t>, definimos su alias como la relación de los dos términos de la asociación. Así los podemos utilizar por separado.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5396306"/>
            <a:ext cx="11820940" cy="892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800" b="1" u="sng" dirty="0"/>
              <a:t>Ejercicio </a:t>
            </a:r>
            <a:r>
              <a:rPr lang="es-CR" sz="2800" b="1" u="sng" dirty="0" smtClean="0"/>
              <a:t>#11</a:t>
            </a:r>
            <a:endParaRPr lang="es-CR" sz="2800" b="1" u="sng" dirty="0"/>
          </a:p>
          <a:p>
            <a:pPr marL="342900" indent="-342900">
              <a:buAutoNum type="arabicPeriod"/>
            </a:pPr>
            <a:r>
              <a:rPr lang="es-CR" sz="2400" dirty="0"/>
              <a:t>Incluyendo el nombre del Equipo, imprima toda la tabla de </a:t>
            </a:r>
            <a:r>
              <a:rPr lang="es-CR" sz="2400" dirty="0" smtClean="0"/>
              <a:t>posiciones.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8809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06" y="1426665"/>
            <a:ext cx="4554635" cy="901148"/>
          </a:xfrm>
        </p:spPr>
        <p:txBody>
          <a:bodyPr>
            <a:normAutofit fontScale="90000"/>
          </a:bodyPr>
          <a:lstStyle/>
          <a:p>
            <a:r>
              <a:rPr lang="es-CR" dirty="0"/>
              <a:t>Variables – Arreglos Asociativos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821" y="1426665"/>
            <a:ext cx="6469809" cy="387054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velocidadMAX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 array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(“Audi"=&gt;135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“Ferrari"=&gt;210, “VW"=&gt;110);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CR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CR" sz="2400" dirty="0" err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asort</a:t>
            </a:r>
            <a:r>
              <a:rPr lang="es-CR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C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velocidadMAX</a:t>
            </a:r>
            <a:r>
              <a:rPr lang="es-CR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CR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474291" cy="274451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s-CR" sz="2600" dirty="0"/>
              <a:t>Para ordenar un arreglo asociativo por valor tenemos:</a:t>
            </a:r>
          </a:p>
          <a:p>
            <a:pPr marL="742950" lvl="1" indent="-285750">
              <a:buChar char="•"/>
            </a:pPr>
            <a:r>
              <a:rPr lang="es-CR" sz="2400" dirty="0" err="1"/>
              <a:t>asort</a:t>
            </a:r>
            <a:r>
              <a:rPr lang="es-CR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400" dirty="0" err="1"/>
              <a:t>arsort</a:t>
            </a:r>
            <a:r>
              <a:rPr lang="es-CR" sz="2400" dirty="0" smtClean="0"/>
              <a:t>()</a:t>
            </a:r>
            <a:endParaRPr lang="es-CR" sz="2600" dirty="0" smtClean="0"/>
          </a:p>
          <a:p>
            <a:pPr marL="285750" indent="-285750">
              <a:buChar char="•"/>
            </a:pPr>
            <a:r>
              <a:rPr lang="es-CR" sz="2600" dirty="0" smtClean="0"/>
              <a:t>Para </a:t>
            </a:r>
            <a:r>
              <a:rPr lang="es-CR" sz="2600" dirty="0"/>
              <a:t>ordenar un arreglo asociativo por llave tenemos:</a:t>
            </a:r>
          </a:p>
          <a:p>
            <a:pPr marL="742950" lvl="1" indent="-285750">
              <a:buChar char="•"/>
            </a:pPr>
            <a:r>
              <a:rPr lang="es-CR" sz="2400" dirty="0" err="1"/>
              <a:t>ksort</a:t>
            </a:r>
            <a:r>
              <a:rPr lang="es-CR" sz="2400" dirty="0"/>
              <a:t>()</a:t>
            </a:r>
          </a:p>
          <a:p>
            <a:pPr marL="742950" lvl="1" indent="-285750">
              <a:buChar char="•"/>
            </a:pPr>
            <a:r>
              <a:rPr lang="es-CR" sz="2400" dirty="0" err="1"/>
              <a:t>krsort</a:t>
            </a:r>
            <a:r>
              <a:rPr lang="es-CR" sz="2400" dirty="0"/>
              <a:t>()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5648553"/>
            <a:ext cx="11820940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</a:t>
            </a:r>
            <a:r>
              <a:rPr lang="es-CR" sz="2400" b="1" u="sng" dirty="0" smtClean="0"/>
              <a:t>#12</a:t>
            </a:r>
            <a:endParaRPr lang="es-CR" sz="2400" b="1" u="sng" dirty="0"/>
          </a:p>
          <a:p>
            <a:pPr marL="342900" indent="-342900">
              <a:buAutoNum type="arabicPeriod"/>
            </a:pPr>
            <a:r>
              <a:rPr lang="es-CR" sz="2000" dirty="0"/>
              <a:t>Ordene la tabla de posiciones por puntos, donde el primero es el que tiene más puntos y el último el que tiene menos</a:t>
            </a:r>
            <a:r>
              <a:rPr lang="es-CR" sz="2000" dirty="0" smtClean="0"/>
              <a:t>. Imprima la tabla.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8530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676453"/>
            <a:ext cx="5805365" cy="6221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CR" sz="2400" b="1" dirty="0"/>
              <a:t>Variables – Arreglos Multidimensionales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896" y="598077"/>
            <a:ext cx="6138733" cy="27198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tablaPosiciones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array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(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array(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“Arseman",15,86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array(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“Realí",14,31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array(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“Minál",13,22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array(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“Vallen",11,15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1250013"/>
            <a:ext cx="5805366" cy="2067953"/>
          </a:xfr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s-CR" sz="2600" dirty="0"/>
              <a:t>Son arreglos de arreglos.</a:t>
            </a:r>
          </a:p>
          <a:p>
            <a:pPr marL="285750" indent="-285750">
              <a:buChar char="•"/>
            </a:pPr>
            <a:r>
              <a:rPr lang="es-CR" sz="2600" dirty="0"/>
              <a:t>Para seleccionar un elemento en un arreglo de n dimensiones, se necesitan n índices.</a:t>
            </a:r>
          </a:p>
          <a:p>
            <a:pPr marL="742950" lvl="1" indent="-285750">
              <a:buChar char="•"/>
            </a:pPr>
            <a:r>
              <a:rPr lang="es-CR" sz="2400" dirty="0"/>
              <a:t>$</a:t>
            </a:r>
            <a:r>
              <a:rPr lang="es-CR" sz="2400" dirty="0" err="1"/>
              <a:t>tablaPosiciones</a:t>
            </a:r>
            <a:r>
              <a:rPr lang="es-CR" sz="2400" dirty="0"/>
              <a:t>[0][0</a:t>
            </a:r>
            <a:r>
              <a:rPr lang="es-CR" sz="2400" dirty="0" smtClean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400" dirty="0"/>
              <a:t>$</a:t>
            </a:r>
            <a:r>
              <a:rPr lang="es-CR" sz="2400" dirty="0" err="1" smtClean="0"/>
              <a:t>tablaPosiciones</a:t>
            </a:r>
            <a:r>
              <a:rPr lang="es-CR" sz="2400" dirty="0" smtClean="0"/>
              <a:t>[2][2]</a:t>
            </a:r>
            <a:endParaRPr lang="es-C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R" sz="2400" dirty="0"/>
              <a:t>$</a:t>
            </a:r>
            <a:r>
              <a:rPr lang="es-CR" sz="2400" dirty="0" err="1"/>
              <a:t>tablaPosiciones</a:t>
            </a:r>
            <a:r>
              <a:rPr lang="es-CR" sz="2400" dirty="0"/>
              <a:t>[3][1]</a:t>
            </a:r>
          </a:p>
          <a:p>
            <a:pPr marL="285750" indent="-285750">
              <a:buChar char="•"/>
            </a:pPr>
            <a:endParaRPr lang="es-CR" sz="2000" dirty="0"/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" y="3317966"/>
            <a:ext cx="12129628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800" b="1" u="sng" dirty="0"/>
              <a:t>Ejercicio #13</a:t>
            </a:r>
          </a:p>
          <a:p>
            <a:pPr marL="342900" indent="-342900">
              <a:buAutoNum type="arabicPeriod"/>
            </a:pPr>
            <a:r>
              <a:rPr lang="es-CR" sz="2400" dirty="0"/>
              <a:t>Cree una tabla de posiciones para los </a:t>
            </a:r>
            <a:r>
              <a:rPr lang="es-CR" sz="2400" dirty="0" smtClean="0"/>
              <a:t>4 equipos </a:t>
            </a:r>
            <a:r>
              <a:rPr lang="es-CR" sz="2400" dirty="0"/>
              <a:t>ficticios con un arreglo multidimensional que contenga (invente la información faltante):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Nombre del Equipo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Puntos</a:t>
            </a:r>
          </a:p>
          <a:p>
            <a:pPr marL="800100" lvl="1" indent="-342900">
              <a:buAutoNum type="arabicPeriod"/>
            </a:pPr>
            <a:r>
              <a:rPr lang="es-CR" sz="2000" dirty="0"/>
              <a:t>Goles a </a:t>
            </a:r>
            <a:r>
              <a:rPr lang="es-CR" sz="2000" dirty="0" smtClean="0"/>
              <a:t>Favor (GF)</a:t>
            </a:r>
            <a:endParaRPr lang="es-CR" sz="2000" dirty="0"/>
          </a:p>
          <a:p>
            <a:pPr marL="800100" lvl="1" indent="-342900">
              <a:buAutoNum type="arabicPeriod"/>
            </a:pPr>
            <a:r>
              <a:rPr lang="es-CR" sz="2000" dirty="0"/>
              <a:t>Goles en </a:t>
            </a:r>
            <a:r>
              <a:rPr lang="es-CR" sz="2000" dirty="0" smtClean="0"/>
              <a:t>Contra (GC)</a:t>
            </a:r>
            <a:endParaRPr lang="es-CR" sz="2000" dirty="0"/>
          </a:p>
          <a:p>
            <a:pPr marL="342900" indent="-342900">
              <a:buAutoNum type="arabicPeriod"/>
            </a:pPr>
            <a:r>
              <a:rPr lang="es-CR" sz="2400" dirty="0"/>
              <a:t>Imprima la tabla línea por línea para cada equipo como se especifica en el punto </a:t>
            </a:r>
            <a:r>
              <a:rPr lang="es-CR" sz="2400" dirty="0" smtClean="0"/>
              <a:t>1. y </a:t>
            </a:r>
            <a:r>
              <a:rPr lang="es-CR" sz="2400" dirty="0"/>
              <a:t>además calcule el </a:t>
            </a:r>
            <a:r>
              <a:rPr lang="es-CR" sz="2400" b="1" dirty="0"/>
              <a:t>gol diferencia </a:t>
            </a:r>
            <a:r>
              <a:rPr lang="es-CR" sz="2400" dirty="0" smtClean="0"/>
              <a:t>(GD = GF - GC)para </a:t>
            </a:r>
            <a:r>
              <a:rPr lang="es-CR" sz="2400" dirty="0"/>
              <a:t>imprimirlo al final de cada línea</a:t>
            </a:r>
            <a:r>
              <a:rPr lang="es-CR" sz="2400" dirty="0" smtClean="0"/>
              <a:t>.</a:t>
            </a:r>
          </a:p>
          <a:p>
            <a:pPr algn="ctr"/>
            <a:r>
              <a:rPr lang="es-CR" sz="2000" b="1" i="1" dirty="0" smtClean="0"/>
              <a:t>DIFICULTAD EXTRA: Agregue el GD de cada equipo al final del arreglo del equipo correspondiente</a:t>
            </a:r>
            <a:endParaRPr lang="es-CR" sz="2000" b="1" i="1" dirty="0"/>
          </a:p>
        </p:txBody>
      </p:sp>
    </p:spTree>
    <p:extLst>
      <p:ext uri="{BB962C8B-B14F-4D97-AF65-F5344CB8AC3E}">
        <p14:creationId xmlns:p14="http://schemas.microsoft.com/office/powerpoint/2010/main" val="333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838324"/>
            <a:ext cx="4586495" cy="573571"/>
          </a:xfrm>
        </p:spPr>
        <p:txBody>
          <a:bodyPr/>
          <a:lstStyle/>
          <a:p>
            <a:r>
              <a:rPr lang="es-CR" dirty="0"/>
              <a:t>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6" y="1838324"/>
            <a:ext cx="5279748" cy="307657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Código a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ejecutar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6567696" cy="23622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/>
              <a:t>Palabra clave </a:t>
            </a:r>
            <a:r>
              <a:rPr lang="es-CR" sz="2800" i="1" dirty="0" err="1"/>
              <a:t>function</a:t>
            </a:r>
            <a:r>
              <a:rPr lang="es-CR" sz="2800" dirty="0"/>
              <a:t>, nombre, parámetros.</a:t>
            </a:r>
          </a:p>
          <a:p>
            <a:pPr marL="285750" indent="-285750">
              <a:buChar char="•"/>
            </a:pPr>
            <a:r>
              <a:rPr lang="es-CR" sz="2800" dirty="0"/>
              <a:t>Se debe invocar para ejecutar su código.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EE3A2-BEEF-4AF7-A2C3-D028FAE17A75}"/>
              </a:ext>
            </a:extLst>
          </p:cNvPr>
          <p:cNvSpPr txBox="1"/>
          <p:nvPr/>
        </p:nvSpPr>
        <p:spPr>
          <a:xfrm>
            <a:off x="185530" y="4914900"/>
            <a:ext cx="11820940" cy="892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800" b="1" u="sng" dirty="0"/>
              <a:t>Ejercicio #1</a:t>
            </a:r>
          </a:p>
          <a:p>
            <a:r>
              <a:rPr lang="es-CR" sz="2400" dirty="0"/>
              <a:t>Cree un archivo PHP que llame a una función que imprima en pantalla el texto: Hola Mundo</a:t>
            </a:r>
          </a:p>
        </p:txBody>
      </p:sp>
    </p:spTree>
    <p:extLst>
      <p:ext uri="{BB962C8B-B14F-4D97-AF65-F5344CB8AC3E}">
        <p14:creationId xmlns:p14="http://schemas.microsoft.com/office/powerpoint/2010/main" val="7159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Variables - Recordatorio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980" y="2552698"/>
            <a:ext cx="4341994" cy="330835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$x = 4;</a:t>
            </a:r>
          </a:p>
          <a:p>
            <a:pPr marL="0" indent="0">
              <a:buNone/>
            </a:pPr>
            <a:r>
              <a:rPr lang="es-CR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$y = “cinco”;</a:t>
            </a:r>
          </a:p>
          <a:p>
            <a:pPr marL="0" indent="0">
              <a:buNone/>
            </a:pP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29" y="2552698"/>
            <a:ext cx="7505451" cy="331628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har char="•"/>
            </a:pPr>
            <a:r>
              <a:rPr lang="es-CR" sz="2800" dirty="0"/>
              <a:t>Símbolo $</a:t>
            </a:r>
          </a:p>
          <a:p>
            <a:pPr marL="285750" indent="-285750">
              <a:buChar char="•"/>
            </a:pPr>
            <a:r>
              <a:rPr lang="es-CR" sz="2800" dirty="0"/>
              <a:t>$nombre</a:t>
            </a:r>
          </a:p>
          <a:p>
            <a:pPr marL="285750" indent="-285750">
              <a:buChar char="•"/>
            </a:pPr>
            <a:r>
              <a:rPr lang="es-CR" sz="2800" dirty="0"/>
              <a:t>Se asigna </a:t>
            </a:r>
            <a:r>
              <a:rPr lang="es-CR" sz="2800"/>
              <a:t>un valor con </a:t>
            </a:r>
            <a:r>
              <a:rPr lang="es-CR" sz="2800" dirty="0"/>
              <a:t>el símbolo ‘=‘</a:t>
            </a:r>
          </a:p>
          <a:p>
            <a:pPr marL="285750" indent="-285750">
              <a:buChar char="•"/>
            </a:pPr>
            <a:r>
              <a:rPr lang="es-CR" sz="2800" dirty="0"/>
              <a:t>Su tipo es dinámico, se asigna con el contenido.</a:t>
            </a:r>
          </a:p>
        </p:txBody>
      </p:sp>
    </p:spTree>
    <p:extLst>
      <p:ext uri="{BB962C8B-B14F-4D97-AF65-F5344CB8AC3E}">
        <p14:creationId xmlns:p14="http://schemas.microsoft.com/office/powerpoint/2010/main" val="15036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Variables - Rango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26" y="2560636"/>
            <a:ext cx="6290804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varAfuera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Hola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allá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!”;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funcionEquis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varAdentro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Hola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aquí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!”;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La variables creadas fuera de una función solo se pueden acceder fuera de una función.</a:t>
            </a:r>
          </a:p>
          <a:p>
            <a:pPr marL="285750" indent="-285750">
              <a:buChar char="•"/>
            </a:pPr>
            <a:r>
              <a:rPr lang="es-CR" sz="2800" dirty="0"/>
              <a:t>La variables creadas dentro de una función solo se pueden acceder dentro de una función.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475163"/>
            <a:ext cx="1182094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</a:t>
            </a:r>
            <a:r>
              <a:rPr lang="es-CR" sz="2400" b="1" u="sng" dirty="0" smtClean="0"/>
              <a:t>#2</a:t>
            </a:r>
            <a:endParaRPr lang="es-CR" sz="2400" b="1" u="sng" dirty="0"/>
          </a:p>
          <a:p>
            <a:pPr marL="342900" indent="-342900">
              <a:buAutoNum type="arabicPeriod"/>
            </a:pPr>
            <a:r>
              <a:rPr lang="es-CR" sz="2000" dirty="0"/>
              <a:t>Cree dos variables y una función.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Cree una variable fuera de la función.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Cree la otra variable dentro de la función</a:t>
            </a:r>
          </a:p>
          <a:p>
            <a:pPr marL="342900" indent="-342900">
              <a:buAutoNum type="arabicPeriod"/>
            </a:pPr>
            <a:r>
              <a:rPr lang="es-CR" sz="2000" dirty="0"/>
              <a:t>Imprima ambas variables: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Desde </a:t>
            </a:r>
            <a:r>
              <a:rPr lang="es-CR" sz="2000" dirty="0" err="1"/>
              <a:t>echo’s</a:t>
            </a:r>
            <a:r>
              <a:rPr lang="es-CR" sz="2000" dirty="0"/>
              <a:t> dentro de la función.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Desde </a:t>
            </a:r>
            <a:r>
              <a:rPr lang="es-CR" sz="2000" dirty="0" err="1"/>
              <a:t>echo’s</a:t>
            </a:r>
            <a:r>
              <a:rPr lang="es-CR" sz="2000" dirty="0"/>
              <a:t> fuera de la función.</a:t>
            </a:r>
          </a:p>
        </p:txBody>
      </p:sp>
    </p:spTree>
    <p:extLst>
      <p:ext uri="{BB962C8B-B14F-4D97-AF65-F5344CB8AC3E}">
        <p14:creationId xmlns:p14="http://schemas.microsoft.com/office/powerpoint/2010/main" val="3414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838324"/>
            <a:ext cx="6567696" cy="573571"/>
          </a:xfrm>
        </p:spPr>
        <p:txBody>
          <a:bodyPr/>
          <a:lstStyle/>
          <a:p>
            <a:r>
              <a:rPr lang="es-CR" dirty="0"/>
              <a:t>Funciones - Argumentos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6" y="1838324"/>
            <a:ext cx="5279748" cy="260778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argumento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Código a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ejecutar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(valor o variable);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6567696" cy="189340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Información enviada a  las funciones.</a:t>
            </a:r>
          </a:p>
          <a:p>
            <a:pPr marL="285750" indent="-285750">
              <a:buChar char="•"/>
            </a:pPr>
            <a:r>
              <a:rPr lang="es-CR" sz="2800" dirty="0"/>
              <a:t>Funcionan como variables internas a la función.</a:t>
            </a:r>
          </a:p>
          <a:p>
            <a:pPr marL="285750" indent="-285750">
              <a:buChar char="•"/>
            </a:pPr>
            <a:r>
              <a:rPr lang="es-CR" sz="2800" dirty="0"/>
              <a:t>Pueden definirse varios argumentos separados por comas.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EE3A2-BEEF-4AF7-A2C3-D028FAE17A75}"/>
              </a:ext>
            </a:extLst>
          </p:cNvPr>
          <p:cNvSpPr txBox="1"/>
          <p:nvPr/>
        </p:nvSpPr>
        <p:spPr>
          <a:xfrm>
            <a:off x="185530" y="4514850"/>
            <a:ext cx="11820940" cy="2062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000" b="1" u="sng" dirty="0"/>
              <a:t>Ejercicio </a:t>
            </a:r>
            <a:r>
              <a:rPr lang="es-CR" sz="2000" b="1" u="sng" dirty="0" smtClean="0"/>
              <a:t>#3</a:t>
            </a:r>
            <a:endParaRPr lang="es-CR" sz="2000" b="1" u="sng" dirty="0"/>
          </a:p>
          <a:p>
            <a:r>
              <a:rPr lang="es-CR" dirty="0"/>
              <a:t>1. Modifique su función anterior para que reciba 2 parámetros:</a:t>
            </a:r>
          </a:p>
          <a:p>
            <a:r>
              <a:rPr lang="es-CR" dirty="0"/>
              <a:t>	a. Un booleano que decida si el mensaje anterior es un saludo, o una despedida: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CR" dirty="0"/>
              <a:t>	Saludo: “Hola […]!”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s-CR" dirty="0"/>
              <a:t>Despedida: “Adiós […]!”</a:t>
            </a:r>
          </a:p>
          <a:p>
            <a:r>
              <a:rPr lang="es-CR" dirty="0"/>
              <a:t>	b. Un </a:t>
            </a:r>
            <a:r>
              <a:rPr lang="es-CR" dirty="0" err="1"/>
              <a:t>string</a:t>
            </a:r>
            <a:r>
              <a:rPr lang="es-CR" dirty="0"/>
              <a:t> con el nombre de la persona a saludar, para concatenar al mensaje a imprimir.</a:t>
            </a:r>
          </a:p>
          <a:p>
            <a:r>
              <a:rPr lang="es-CR" dirty="0"/>
              <a:t>2. Invóquela 2 veces, con 2 pares de </a:t>
            </a:r>
            <a:r>
              <a:rPr lang="es-CR" dirty="0" smtClean="0"/>
              <a:t>valores distintos para los argumentos de la función.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215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838324"/>
            <a:ext cx="6567696" cy="573571"/>
          </a:xfrm>
        </p:spPr>
        <p:txBody>
          <a:bodyPr/>
          <a:lstStyle/>
          <a:p>
            <a:r>
              <a:rPr lang="es-CR" dirty="0"/>
              <a:t>Funciones - Argumentos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6" y="1838324"/>
            <a:ext cx="5279748" cy="218122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argumento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=valor)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Código a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ejecutar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(valor o variable);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6567696" cy="146685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Pueden tener valores por defecto.</a:t>
            </a:r>
          </a:p>
          <a:p>
            <a:pPr marL="285750" indent="-285750">
              <a:buChar char="•"/>
            </a:pPr>
            <a:r>
              <a:rPr lang="es-CR" sz="2800" dirty="0"/>
              <a:t>Poner de último los valores menos utilizados, para no tener que indicarlos tan frecuentemente.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EE3A2-BEEF-4AF7-A2C3-D028FAE17A75}"/>
              </a:ext>
            </a:extLst>
          </p:cNvPr>
          <p:cNvSpPr txBox="1"/>
          <p:nvPr/>
        </p:nvSpPr>
        <p:spPr>
          <a:xfrm>
            <a:off x="185530" y="4019550"/>
            <a:ext cx="11820940" cy="2616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000" b="1" u="sng" dirty="0"/>
              <a:t>Ejercicio </a:t>
            </a:r>
            <a:r>
              <a:rPr lang="es-CR" sz="2000" b="1" u="sng" dirty="0" smtClean="0"/>
              <a:t>#4</a:t>
            </a:r>
            <a:endParaRPr lang="es-CR" sz="2000" b="1" u="sng" dirty="0"/>
          </a:p>
          <a:p>
            <a:pPr marL="342900" indent="-342900">
              <a:buAutoNum type="arabicPeriod"/>
            </a:pPr>
            <a:endParaRPr lang="es-CR" dirty="0"/>
          </a:p>
          <a:p>
            <a:pPr marL="342900" indent="-342900">
              <a:buAutoNum type="arabicPeriod"/>
            </a:pPr>
            <a:r>
              <a:rPr lang="es-CR" dirty="0"/>
              <a:t>Modifique la función anterior para que el booleano de saludar/despedir sea el último argumento en la definición de la función.</a:t>
            </a:r>
          </a:p>
          <a:p>
            <a:pPr marL="342900" indent="-342900">
              <a:buAutoNum type="arabicPeriod"/>
            </a:pPr>
            <a:r>
              <a:rPr lang="es-CR" dirty="0"/>
              <a:t>Asigne un valor por defecto para que la función imprima un saludo a menos que se indique lo contrario.</a:t>
            </a:r>
          </a:p>
          <a:p>
            <a:pPr marL="342900" indent="-342900">
              <a:buAutoNum type="arabicPeriod"/>
            </a:pPr>
            <a:r>
              <a:rPr lang="es-CR" dirty="0"/>
              <a:t>Invoque la función tres veces: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R" dirty="0"/>
              <a:t>Para una despedida a su nombre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R" dirty="0"/>
              <a:t>Para un saludo a su madre, utilizando 2 parámetros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R" dirty="0"/>
              <a:t>Para un saludo a su padre, utilizando solo el parámetro de nombre</a:t>
            </a:r>
          </a:p>
        </p:txBody>
      </p:sp>
    </p:spTree>
    <p:extLst>
      <p:ext uri="{BB962C8B-B14F-4D97-AF65-F5344CB8AC3E}">
        <p14:creationId xmlns:p14="http://schemas.microsoft.com/office/powerpoint/2010/main" val="23916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838324"/>
            <a:ext cx="6567696" cy="573571"/>
          </a:xfrm>
        </p:spPr>
        <p:txBody>
          <a:bodyPr/>
          <a:lstStyle/>
          <a:p>
            <a:r>
              <a:rPr lang="es-CR" dirty="0"/>
              <a:t>Funciones - </a:t>
            </a:r>
            <a:r>
              <a:rPr lang="es-CR" dirty="0" err="1"/>
              <a:t>Return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10" y="1838324"/>
            <a:ext cx="5926464" cy="2607782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($x)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resultado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$x * 5 + 27;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return 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resultado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valorNuevo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nombreFunción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(9) + 28;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s-CR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920980" cy="189340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Char char="•"/>
            </a:pPr>
            <a:r>
              <a:rPr lang="es-CR" sz="2800" dirty="0"/>
              <a:t>Retornan un único valor.</a:t>
            </a:r>
          </a:p>
          <a:p>
            <a:pPr marL="742950" lvl="1" indent="-285750">
              <a:buChar char="•"/>
            </a:pPr>
            <a:r>
              <a:rPr lang="es-CR" sz="2600" dirty="0"/>
              <a:t>Se puede utilizar en </a:t>
            </a:r>
            <a:r>
              <a:rPr lang="es-CR" sz="2600" dirty="0" smtClean="0"/>
              <a:t>línea porque reemplazan la invocación de la función por el valor retornado</a:t>
            </a:r>
            <a:endParaRPr lang="es-CR" sz="2800" dirty="0"/>
          </a:p>
          <a:p>
            <a:pPr marL="285750" indent="-285750">
              <a:buChar char="•"/>
            </a:pPr>
            <a:r>
              <a:rPr lang="es-CR" sz="2800" dirty="0"/>
              <a:t>Utiliza el comando </a:t>
            </a:r>
            <a:r>
              <a:rPr lang="es-CR" sz="2800" dirty="0" err="1"/>
              <a:t>return</a:t>
            </a:r>
            <a:r>
              <a:rPr lang="es-CR" sz="2800" dirty="0"/>
              <a:t>.</a:t>
            </a:r>
          </a:p>
          <a:p>
            <a:pPr marL="742950" lvl="1" indent="-285750">
              <a:buChar char="•"/>
            </a:pPr>
            <a:r>
              <a:rPr lang="es-CR" sz="2600" dirty="0"/>
              <a:t>Detienen el flujo de ejecución de la función.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EE3A2-BEEF-4AF7-A2C3-D028FAE17A75}"/>
              </a:ext>
            </a:extLst>
          </p:cNvPr>
          <p:cNvSpPr txBox="1"/>
          <p:nvPr/>
        </p:nvSpPr>
        <p:spPr>
          <a:xfrm>
            <a:off x="185530" y="4743450"/>
            <a:ext cx="11820940" cy="1692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400" b="1" u="sng" dirty="0"/>
              <a:t>Ejercicio </a:t>
            </a:r>
            <a:r>
              <a:rPr lang="es-CR" sz="2400" b="1" u="sng" dirty="0" smtClean="0"/>
              <a:t>#5</a:t>
            </a:r>
            <a:endParaRPr lang="es-CR" sz="2400" b="1" u="sng" dirty="0"/>
          </a:p>
          <a:p>
            <a:pPr marL="342900" indent="-342900">
              <a:buAutoNum type="arabicPeriod"/>
            </a:pPr>
            <a:r>
              <a:rPr lang="es-CR" sz="2000" dirty="0"/>
              <a:t>Modifique su función anterior para que: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Construya una hilera de caracteres con el saludo o despedida.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Agregue el comando </a:t>
            </a:r>
            <a:r>
              <a:rPr lang="es-CR" sz="2000" dirty="0" err="1"/>
              <a:t>return</a:t>
            </a:r>
            <a:r>
              <a:rPr lang="es-CR" sz="2000" dirty="0"/>
              <a:t> para retornar la hilera construida.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CR" sz="2000" dirty="0"/>
              <a:t>Muestre en pantalla el valor retornado en la misma línea de su invocación.</a:t>
            </a:r>
          </a:p>
        </p:txBody>
      </p:sp>
    </p:spTree>
    <p:extLst>
      <p:ext uri="{BB962C8B-B14F-4D97-AF65-F5344CB8AC3E}">
        <p14:creationId xmlns:p14="http://schemas.microsoft.com/office/powerpoint/2010/main" val="2223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Variables -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826" y="2560636"/>
            <a:ext cx="6290804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varAfuera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Hola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allá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!”;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funcionEquis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global 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varAfuera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	echo $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varAfuera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5653296" cy="19145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La palabra clave global permite utilizar variables externas dentro de una función.</a:t>
            </a:r>
          </a:p>
          <a:p>
            <a:pPr marL="742950" lvl="1" indent="-285750">
              <a:buChar char="•"/>
            </a:pPr>
            <a:r>
              <a:rPr lang="es-CR" sz="2600" dirty="0"/>
              <a:t>Estas deben ser </a:t>
            </a:r>
            <a:r>
              <a:rPr lang="es-CR" sz="2600" dirty="0" smtClean="0"/>
              <a:t>definidas </a:t>
            </a:r>
            <a:r>
              <a:rPr lang="es-CR" sz="2600" dirty="0"/>
              <a:t>antes de ser utilizadas.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212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3600" b="1" u="sng" dirty="0"/>
              <a:t>Ejercicio #6</a:t>
            </a:r>
          </a:p>
          <a:p>
            <a:r>
              <a:rPr lang="es-CR" sz="3200" dirty="0" smtClean="0"/>
              <a:t>Modifique </a:t>
            </a:r>
            <a:r>
              <a:rPr lang="es-CR" sz="3200" dirty="0"/>
              <a:t>la función anterior </a:t>
            </a:r>
            <a:r>
              <a:rPr lang="es-CR" sz="3200" dirty="0" smtClean="0"/>
              <a:t>para que en vez de un nombre por parámetro utilice un nombre en una variable definida afuera de </a:t>
            </a:r>
            <a:r>
              <a:rPr lang="es-CR" sz="3200" dirty="0"/>
              <a:t>la función.</a:t>
            </a:r>
          </a:p>
        </p:txBody>
      </p:sp>
    </p:spTree>
    <p:extLst>
      <p:ext uri="{BB962C8B-B14F-4D97-AF65-F5344CB8AC3E}">
        <p14:creationId xmlns:p14="http://schemas.microsoft.com/office/powerpoint/2010/main" val="25165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FE5-E0BF-4CF2-A0F4-441CB7D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Variables - 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D714-AC86-4692-BA7B-93C89FC7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924" y="2560636"/>
            <a:ext cx="7126706" cy="190659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&lt;?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php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carros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= array("Volvo", "BMW", "Toyota");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echo “Me 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gustan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" . $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carros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[0] . " y " .$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carros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[1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carros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[] = </a:t>
            </a:r>
            <a:r>
              <a:rPr lang="en-US" sz="2400" smtClean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“Mazda”;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84E54-6417-42BB-8167-CAE00067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552699"/>
            <a:ext cx="4817394" cy="191452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s-CR" sz="2800" dirty="0"/>
              <a:t>PHP Tiene arreglos de varios tipos:</a:t>
            </a:r>
          </a:p>
          <a:p>
            <a:pPr marL="742950" lvl="1" indent="-285750">
              <a:buChar char="•"/>
            </a:pPr>
            <a:r>
              <a:rPr lang="es-CR" sz="2600" dirty="0"/>
              <a:t>Indexado</a:t>
            </a:r>
          </a:p>
          <a:p>
            <a:pPr marL="1200150" lvl="2" indent="-285750">
              <a:buChar char="•"/>
            </a:pPr>
            <a:r>
              <a:rPr lang="es-CR" sz="2400" dirty="0"/>
              <a:t>Sus elementos se </a:t>
            </a:r>
            <a:r>
              <a:rPr lang="es-CR" sz="2400" dirty="0" err="1"/>
              <a:t>accesan</a:t>
            </a:r>
            <a:r>
              <a:rPr lang="es-CR" sz="2400" dirty="0"/>
              <a:t> por índice</a:t>
            </a:r>
          </a:p>
          <a:p>
            <a:pPr marL="742950" lvl="1" indent="-285750">
              <a:buChar char="•"/>
            </a:pPr>
            <a:r>
              <a:rPr lang="es-CR" sz="2600" dirty="0"/>
              <a:t>Asociativo</a:t>
            </a:r>
          </a:p>
          <a:p>
            <a:pPr marL="1200150" lvl="2" indent="-285750">
              <a:buChar char="•"/>
            </a:pPr>
            <a:r>
              <a:rPr lang="es-CR" sz="2200" dirty="0"/>
              <a:t>Sus elementos se </a:t>
            </a:r>
            <a:r>
              <a:rPr lang="es-CR" sz="2200" dirty="0" err="1"/>
              <a:t>accesan</a:t>
            </a:r>
            <a:r>
              <a:rPr lang="es-CR" sz="2200" dirty="0"/>
              <a:t> por llave</a:t>
            </a:r>
          </a:p>
          <a:p>
            <a:pPr marL="285750" indent="-285750">
              <a:buChar char="•"/>
            </a:pPr>
            <a:endParaRPr lang="es-C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92E03-FC83-49FB-BA37-A18F5B5CD163}"/>
              </a:ext>
            </a:extLst>
          </p:cNvPr>
          <p:cNvSpPr txBox="1"/>
          <p:nvPr/>
        </p:nvSpPr>
        <p:spPr>
          <a:xfrm>
            <a:off x="185530" y="4608029"/>
            <a:ext cx="11820940" cy="163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R" sz="2800" b="1" u="sng" dirty="0"/>
              <a:t>Ejercicio #7</a:t>
            </a:r>
          </a:p>
          <a:p>
            <a:pPr marL="342900" indent="-342900">
              <a:buAutoNum type="arabicPeriod"/>
            </a:pPr>
            <a:r>
              <a:rPr lang="es-CR" sz="2400" dirty="0"/>
              <a:t>Cree un arreglo indexado con los nombre de </a:t>
            </a:r>
            <a:r>
              <a:rPr lang="es-CR" sz="2400" dirty="0" smtClean="0"/>
              <a:t>4 (cuatro) </a:t>
            </a:r>
            <a:r>
              <a:rPr lang="es-CR" sz="2400" dirty="0"/>
              <a:t>equipos deportivos. (Pueden ser ficticios).</a:t>
            </a:r>
          </a:p>
          <a:p>
            <a:pPr marL="342900" indent="-342900">
              <a:buAutoNum type="arabicPeriod"/>
            </a:pPr>
            <a:r>
              <a:rPr lang="es-CR" sz="2400" dirty="0"/>
              <a:t>Imprima el </a:t>
            </a:r>
            <a:r>
              <a:rPr lang="es-CR" sz="2400" dirty="0" smtClean="0"/>
              <a:t>4</a:t>
            </a:r>
            <a:r>
              <a:rPr lang="es-CR" sz="2400" baseline="30000" dirty="0" smtClean="0"/>
              <a:t>o</a:t>
            </a:r>
            <a:r>
              <a:rPr lang="es-CR" sz="2400" dirty="0" smtClean="0"/>
              <a:t> </a:t>
            </a:r>
            <a:r>
              <a:rPr lang="es-CR" sz="2400" dirty="0"/>
              <a:t>elemento del arreglo.</a:t>
            </a:r>
          </a:p>
        </p:txBody>
      </p:sp>
    </p:spTree>
    <p:extLst>
      <p:ext uri="{BB962C8B-B14F-4D97-AF65-F5344CB8AC3E}">
        <p14:creationId xmlns:p14="http://schemas.microsoft.com/office/powerpoint/2010/main" val="26713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delitasBlanco" id="{71B98676-1332-433A-A12C-45461896130B}" vid="{FEA16BED-8082-41E6-8A6D-6F9C887720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2030</TotalTime>
  <Words>1228</Words>
  <Application>Microsoft Office PowerPoint</Application>
  <PresentationFormat>Panorámica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de Office</vt:lpstr>
      <vt:lpstr>PHP</vt:lpstr>
      <vt:lpstr>Funciones</vt:lpstr>
      <vt:lpstr>Variables - Recordatorio</vt:lpstr>
      <vt:lpstr>Variables - Rango</vt:lpstr>
      <vt:lpstr>Funciones - Argumentos</vt:lpstr>
      <vt:lpstr>Funciones - Argumentos</vt:lpstr>
      <vt:lpstr>Funciones - Return</vt:lpstr>
      <vt:lpstr>Variables - global</vt:lpstr>
      <vt:lpstr>Variables - Arreglos</vt:lpstr>
      <vt:lpstr>Variables – Arreglos Indexados</vt:lpstr>
      <vt:lpstr>Variables – Arreglos Indexados</vt:lpstr>
      <vt:lpstr>Variables – Arreglos Asociativos</vt:lpstr>
      <vt:lpstr>Variables – Arreglos Asociativos</vt:lpstr>
      <vt:lpstr>Variables – Arreglos Asociativos</vt:lpstr>
      <vt:lpstr>Variables – Arreglos Multidimensionales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PHP</dc:title>
  <dc:creator>Luis Guillermo Brenes</dc:creator>
  <cp:lastModifiedBy>Usuario de Windows</cp:lastModifiedBy>
  <cp:revision>125</cp:revision>
  <dcterms:created xsi:type="dcterms:W3CDTF">2017-09-18T18:57:40Z</dcterms:created>
  <dcterms:modified xsi:type="dcterms:W3CDTF">2018-10-17T02:20:49Z</dcterms:modified>
</cp:coreProperties>
</file>