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5" r:id="rId2"/>
    <p:sldId id="280" r:id="rId3"/>
    <p:sldId id="286" r:id="rId4"/>
    <p:sldId id="289" r:id="rId5"/>
    <p:sldId id="292" r:id="rId6"/>
    <p:sldId id="296" r:id="rId7"/>
    <p:sldId id="295" r:id="rId8"/>
    <p:sldId id="293" r:id="rId9"/>
    <p:sldId id="29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57130" y="1420019"/>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p:cNvSpPr>
            <a:spLocks noGrp="1"/>
          </p:cNvSpPr>
          <p:nvPr>
            <p:ph type="subTitle" idx="1"/>
          </p:nvPr>
        </p:nvSpPr>
        <p:spPr>
          <a:xfrm>
            <a:off x="1524000" y="410527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1807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4634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145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0145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3223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dirty="0"/>
          </a:p>
        </p:txBody>
      </p:sp>
      <p:sp>
        <p:nvSpPr>
          <p:cNvPr id="3" name="Marcador de contenido 2"/>
          <p:cNvSpPr>
            <a:spLocks noGrp="1"/>
          </p:cNvSpPr>
          <p:nvPr>
            <p:ph sz="half" idx="1"/>
          </p:nvPr>
        </p:nvSpPr>
        <p:spPr>
          <a:xfrm>
            <a:off x="185530" y="2492373"/>
            <a:ext cx="5834270" cy="368459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4" name="Marcador de contenido 3"/>
          <p:cNvSpPr>
            <a:spLocks noGrp="1"/>
          </p:cNvSpPr>
          <p:nvPr>
            <p:ph sz="half" idx="2"/>
          </p:nvPr>
        </p:nvSpPr>
        <p:spPr>
          <a:xfrm>
            <a:off x="6172200" y="2492373"/>
            <a:ext cx="5181600" cy="368458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3699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4474"/>
            <a:ext cx="11169858" cy="511241"/>
          </a:xfrm>
        </p:spPr>
        <p:txBody>
          <a:bodyPr/>
          <a:lstStyle/>
          <a:p>
            <a:r>
              <a:rPr lang="es-ES"/>
              <a:t>Haga clic para modificar el estilo de título del patrón</a:t>
            </a:r>
            <a:endParaRPr lang="es-CR" dirty="0"/>
          </a:p>
        </p:txBody>
      </p:sp>
      <p:sp>
        <p:nvSpPr>
          <p:cNvPr id="3" name="Marcador de texto 2"/>
          <p:cNvSpPr>
            <a:spLocks noGrp="1"/>
          </p:cNvSpPr>
          <p:nvPr>
            <p:ph type="body" idx="1"/>
          </p:nvPr>
        </p:nvSpPr>
        <p:spPr>
          <a:xfrm>
            <a:off x="185530" y="2025715"/>
            <a:ext cx="581204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185530" y="2875721"/>
            <a:ext cx="5812045" cy="33139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texto 4"/>
          <p:cNvSpPr>
            <a:spLocks noGrp="1"/>
          </p:cNvSpPr>
          <p:nvPr>
            <p:ph type="body" sz="quarter" idx="3"/>
          </p:nvPr>
        </p:nvSpPr>
        <p:spPr>
          <a:xfrm>
            <a:off x="6172200" y="2025715"/>
            <a:ext cx="568849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875721"/>
            <a:ext cx="5688496" cy="331394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7" name="Marcador de fecha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Marcador de pie de página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Marcador de número de diapositiva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9503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fecha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pie de página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número de diapositiva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5949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Marcador de pie de página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Marcador de número de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8945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0748"/>
            <a:ext cx="4586495" cy="901148"/>
          </a:xfrm>
        </p:spPr>
        <p:txBody>
          <a:bodyPr anchor="b"/>
          <a:lstStyle>
            <a:lvl1pPr>
              <a:defRPr sz="3200"/>
            </a:lvl1pPr>
          </a:lstStyle>
          <a:p>
            <a:r>
              <a:rPr lang="es-ES"/>
              <a:t>Haga clic para modificar el estilo de título del patrón</a:t>
            </a:r>
            <a:endParaRPr lang="es-CR" dirty="0"/>
          </a:p>
        </p:txBody>
      </p:sp>
      <p:sp>
        <p:nvSpPr>
          <p:cNvPr id="3" name="Marcador de contenido 2"/>
          <p:cNvSpPr>
            <a:spLocks noGrp="1"/>
          </p:cNvSpPr>
          <p:nvPr>
            <p:ph idx="1"/>
          </p:nvPr>
        </p:nvSpPr>
        <p:spPr>
          <a:xfrm>
            <a:off x="5183188" y="2552698"/>
            <a:ext cx="6849786" cy="33083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p:cNvSpPr>
            <a:spLocks noGrp="1"/>
          </p:cNvSpPr>
          <p:nvPr>
            <p:ph type="body" sz="half" idx="2"/>
          </p:nvPr>
        </p:nvSpPr>
        <p:spPr>
          <a:xfrm>
            <a:off x="185530" y="2552698"/>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0769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656522"/>
            <a:ext cx="4479235" cy="1007164"/>
          </a:xfrm>
        </p:spPr>
        <p:txBody>
          <a:bodyPr anchor="b"/>
          <a:lstStyle>
            <a:lvl1pPr>
              <a:defRPr sz="3200"/>
            </a:lvl1pPr>
          </a:lstStyle>
          <a:p>
            <a:r>
              <a:rPr lang="es-ES"/>
              <a:t>Haga clic para modificar el estilo de título del patrón</a:t>
            </a:r>
            <a:endParaRPr lang="es-CR"/>
          </a:p>
        </p:txBody>
      </p:sp>
      <p:sp>
        <p:nvSpPr>
          <p:cNvPr id="3" name="Marcador de posición de imagen 2"/>
          <p:cNvSpPr>
            <a:spLocks noGrp="1"/>
          </p:cNvSpPr>
          <p:nvPr>
            <p:ph type="pic" idx="1"/>
          </p:nvPr>
        </p:nvSpPr>
        <p:spPr>
          <a:xfrm>
            <a:off x="5183188" y="1656521"/>
            <a:ext cx="6372708" cy="44521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R"/>
          </a:p>
        </p:txBody>
      </p:sp>
      <p:sp>
        <p:nvSpPr>
          <p:cNvPr id="4" name="Marcador de texto 3"/>
          <p:cNvSpPr>
            <a:spLocks noGrp="1"/>
          </p:cNvSpPr>
          <p:nvPr>
            <p:ph type="body" sz="half" idx="2"/>
          </p:nvPr>
        </p:nvSpPr>
        <p:spPr>
          <a:xfrm>
            <a:off x="185530" y="2792410"/>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pie de página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Marcador de número de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7756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10119017" y="5753617"/>
            <a:ext cx="2085975" cy="1066800"/>
          </a:xfrm>
          <a:prstGeom prst="rect">
            <a:avLst/>
          </a:prstGeom>
        </p:spPr>
      </p:pic>
      <p:pic>
        <p:nvPicPr>
          <p:cNvPr id="7" name="Imagen 6"/>
          <p:cNvPicPr>
            <a:picLocks noChangeAspect="1"/>
          </p:cNvPicPr>
          <p:nvPr userDrawn="1"/>
        </p:nvPicPr>
        <p:blipFill rotWithShape="1">
          <a:blip r:embed="rId14"/>
          <a:srcRect l="430"/>
          <a:stretch/>
        </p:blipFill>
        <p:spPr>
          <a:xfrm>
            <a:off x="0" y="0"/>
            <a:ext cx="12204992" cy="2133600"/>
          </a:xfrm>
          <a:prstGeom prst="rect">
            <a:avLst/>
          </a:prstGeom>
        </p:spPr>
      </p:pic>
      <p:sp>
        <p:nvSpPr>
          <p:cNvPr id="2" name="Marcador de título 1"/>
          <p:cNvSpPr>
            <a:spLocks noGrp="1"/>
          </p:cNvSpPr>
          <p:nvPr>
            <p:ph type="title"/>
          </p:nvPr>
        </p:nvSpPr>
        <p:spPr>
          <a:xfrm>
            <a:off x="185530" y="987425"/>
            <a:ext cx="1116827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R" dirty="0"/>
          </a:p>
        </p:txBody>
      </p:sp>
      <p:sp>
        <p:nvSpPr>
          <p:cNvPr id="3" name="Marcador de texto 2"/>
          <p:cNvSpPr>
            <a:spLocks noGrp="1"/>
          </p:cNvSpPr>
          <p:nvPr>
            <p:ph type="body" idx="1"/>
          </p:nvPr>
        </p:nvSpPr>
        <p:spPr>
          <a:xfrm>
            <a:off x="185530" y="2392500"/>
            <a:ext cx="11168270" cy="378446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4" name="Marcador de fecha 3"/>
          <p:cNvSpPr>
            <a:spLocks noGrp="1"/>
          </p:cNvSpPr>
          <p:nvPr>
            <p:ph type="dt" sz="half" idx="2"/>
          </p:nvPr>
        </p:nvSpPr>
        <p:spPr>
          <a:xfrm>
            <a:off x="1855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A8C502-397A-4EB6-B6A3-28C3243D144F}" type="datetimeFigureOut">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23/10/2018</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Marcador de pie de página 4"/>
          <p:cNvSpPr>
            <a:spLocks noGrp="1"/>
          </p:cNvSpPr>
          <p:nvPr>
            <p:ph type="ftr" sz="quarter" idx="3"/>
          </p:nvPr>
        </p:nvSpPr>
        <p:spPr>
          <a:xfrm>
            <a:off x="3385930" y="635634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Marcador de número de diapositiva 5"/>
          <p:cNvSpPr>
            <a:spLocks noGrp="1"/>
          </p:cNvSpPr>
          <p:nvPr>
            <p:ph type="sldNum" sz="quarter" idx="4"/>
          </p:nvPr>
        </p:nvSpPr>
        <p:spPr>
          <a:xfrm>
            <a:off x="8110330" y="6356350"/>
            <a:ext cx="20086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13311E-3016-4050-A1A4-8718CC0D8E51}" type="slidenum">
              <a:rPr kumimoji="0" lang="es-CR"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CR"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94523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HP LOGO"/>
          <p:cNvPicPr>
            <a:picLocks noChangeAspect="1" noChangeArrowheads="1"/>
          </p:cNvPicPr>
          <p:nvPr/>
        </p:nvPicPr>
        <p:blipFill rotWithShape="1">
          <a:blip r:embed="rId2">
            <a:extLst>
              <a:ext uri="{28A0092B-C50C-407E-A947-70E740481C1C}">
                <a14:useLocalDpi xmlns:a14="http://schemas.microsoft.com/office/drawing/2010/main" val="0"/>
              </a:ext>
            </a:extLst>
          </a:blip>
          <a:srcRect r="32907"/>
          <a:stretch/>
        </p:blipFill>
        <p:spPr bwMode="auto">
          <a:xfrm>
            <a:off x="4636200" y="1391540"/>
            <a:ext cx="6711250" cy="500143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38AE496-3A2B-4FFF-8AA4-B0BF940E3F89}"/>
              </a:ext>
            </a:extLst>
          </p:cNvPr>
          <p:cNvSpPr>
            <a:spLocks noGrp="1"/>
          </p:cNvSpPr>
          <p:nvPr>
            <p:ph type="title"/>
          </p:nvPr>
        </p:nvSpPr>
        <p:spPr/>
        <p:txBody>
          <a:bodyPr/>
          <a:lstStyle/>
          <a:p>
            <a:r>
              <a:rPr lang="es-CR" dirty="0"/>
              <a:t>PHP</a:t>
            </a:r>
          </a:p>
        </p:txBody>
      </p:sp>
      <p:sp>
        <p:nvSpPr>
          <p:cNvPr id="7" name="Text Placeholder 6">
            <a:extLst>
              <a:ext uri="{FF2B5EF4-FFF2-40B4-BE49-F238E27FC236}">
                <a16:creationId xmlns:a16="http://schemas.microsoft.com/office/drawing/2014/main" id="{5616205D-4CDE-41D2-85C9-5145516C9A04}"/>
              </a:ext>
            </a:extLst>
          </p:cNvPr>
          <p:cNvSpPr>
            <a:spLocks noGrp="1"/>
          </p:cNvSpPr>
          <p:nvPr>
            <p:ph type="body" idx="1"/>
          </p:nvPr>
        </p:nvSpPr>
        <p:spPr/>
        <p:txBody>
          <a:bodyPr/>
          <a:lstStyle/>
          <a:p>
            <a:r>
              <a:rPr lang="es-CR" dirty="0"/>
              <a:t>Envío de datos:</a:t>
            </a:r>
          </a:p>
          <a:p>
            <a:r>
              <a:rPr lang="es-CR" dirty="0"/>
              <a:t>Métodos GET y POST</a:t>
            </a:r>
          </a:p>
        </p:txBody>
      </p:sp>
    </p:spTree>
    <p:extLst>
      <p:ext uri="{BB962C8B-B14F-4D97-AF65-F5344CB8AC3E}">
        <p14:creationId xmlns:p14="http://schemas.microsoft.com/office/powerpoint/2010/main" val="135582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ipe(down)">
                                      <p:cBhvr>
                                        <p:cTn id="13" dur="500"/>
                                        <p:tgtEl>
                                          <p:spTgt spid="7">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195649" y="627018"/>
            <a:ext cx="4586495" cy="739850"/>
          </a:xfrm>
          <a:solidFill>
            <a:schemeClr val="bg1"/>
          </a:solidFill>
          <a:ln w="28575">
            <a:solidFill>
              <a:schemeClr val="accent1"/>
            </a:solidFill>
          </a:ln>
        </p:spPr>
        <p:txBody>
          <a:bodyPr>
            <a:normAutofit/>
          </a:bodyPr>
          <a:lstStyle/>
          <a:p>
            <a:r>
              <a:rPr lang="es-CR" dirty="0"/>
              <a:t>&lt;</a:t>
            </a:r>
            <a:r>
              <a:rPr lang="es-CR" dirty="0" err="1"/>
              <a:t>form</a:t>
            </a:r>
            <a:r>
              <a:rPr lang="es-CR" dirty="0"/>
              <a:t>&gt;</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fontScale="92500" lnSpcReduction="10000"/>
          </a:bodyPr>
          <a:lstStyle/>
          <a:p>
            <a:pPr marL="285750" indent="-285750">
              <a:buChar char="•"/>
            </a:pPr>
            <a:r>
              <a:rPr lang="es-CR" sz="2800" dirty="0"/>
              <a:t>Formulario HTML</a:t>
            </a:r>
          </a:p>
          <a:p>
            <a:pPr marL="742950" lvl="1" indent="-285750">
              <a:buChar char="•"/>
            </a:pPr>
            <a:r>
              <a:rPr lang="es-CR" sz="2600" dirty="0"/>
              <a:t>Atributo </a:t>
            </a:r>
            <a:r>
              <a:rPr lang="es-CR" sz="2600" b="1" dirty="0" err="1">
                <a:solidFill>
                  <a:schemeClr val="accent4"/>
                </a:solidFill>
              </a:rPr>
              <a:t>action</a:t>
            </a:r>
            <a:r>
              <a:rPr lang="es-CR" sz="2600" dirty="0"/>
              <a:t> determina el script </a:t>
            </a:r>
            <a:r>
              <a:rPr lang="es-CR" sz="2600" dirty="0" err="1"/>
              <a:t>php</a:t>
            </a:r>
            <a:r>
              <a:rPr lang="es-CR" sz="2600" dirty="0"/>
              <a:t> que lo procesa</a:t>
            </a:r>
          </a:p>
          <a:p>
            <a:pPr marL="742950" lvl="1" indent="-285750">
              <a:buChar char="•"/>
            </a:pPr>
            <a:r>
              <a:rPr lang="es-CR" sz="2600" dirty="0"/>
              <a:t>Atributo </a:t>
            </a:r>
            <a:r>
              <a:rPr lang="es-CR" sz="2600" b="1" dirty="0" err="1">
                <a:solidFill>
                  <a:srgbClr val="00B0F0"/>
                </a:solidFill>
              </a:rPr>
              <a:t>method</a:t>
            </a:r>
            <a:r>
              <a:rPr lang="es-CR" sz="2600" dirty="0"/>
              <a:t> determina el método de transferencia de datos</a:t>
            </a:r>
          </a:p>
          <a:p>
            <a:pPr marL="1200150" lvl="2" indent="-285750">
              <a:buChar char="•"/>
            </a:pPr>
            <a:r>
              <a:rPr lang="es-CR" sz="2400" b="1" dirty="0"/>
              <a:t>GET</a:t>
            </a:r>
            <a:r>
              <a:rPr lang="es-CR" sz="2400" dirty="0"/>
              <a:t>/</a:t>
            </a:r>
            <a:r>
              <a:rPr lang="es-CR" sz="2400" b="1" dirty="0"/>
              <a:t>POST</a:t>
            </a:r>
          </a:p>
          <a:p>
            <a:pPr marL="285750" indent="-285750">
              <a:buChar char="•"/>
            </a:pPr>
            <a:r>
              <a:rPr lang="es-CR" sz="2800" dirty="0"/>
              <a:t>Cada elemento de </a:t>
            </a:r>
            <a:r>
              <a:rPr lang="es-CR" sz="2800" b="1" dirty="0">
                <a:solidFill>
                  <a:srgbClr val="FF00FF"/>
                </a:solidFill>
              </a:rPr>
              <a:t>input</a:t>
            </a:r>
            <a:r>
              <a:rPr lang="es-CR" sz="2800" dirty="0"/>
              <a:t> será accesible por su atributo </a:t>
            </a:r>
            <a:r>
              <a:rPr lang="es-CR" sz="2800" b="1" dirty="0" err="1">
                <a:solidFill>
                  <a:srgbClr val="FF00FF"/>
                </a:solidFill>
              </a:rPr>
              <a:t>name</a:t>
            </a:r>
            <a:endParaRPr lang="es-CR" sz="2800" b="1" dirty="0">
              <a:solidFill>
                <a:srgbClr val="FF00FF"/>
              </a:solidFill>
            </a:endParaRPr>
          </a:p>
          <a:p>
            <a:pPr marL="285750" indent="-285750">
              <a:buChar char="•"/>
            </a:pPr>
            <a:r>
              <a:rPr lang="es-CR" sz="2800" dirty="0"/>
              <a:t>La etiqueta </a:t>
            </a:r>
            <a:r>
              <a:rPr lang="es-CR" sz="2800" b="1" dirty="0" err="1">
                <a:solidFill>
                  <a:srgbClr val="92D050"/>
                </a:solidFill>
              </a:rPr>
              <a:t>form</a:t>
            </a:r>
            <a:r>
              <a:rPr lang="es-CR" sz="2800" dirty="0"/>
              <a:t> delimita cuales elementos contiene</a:t>
            </a:r>
          </a:p>
          <a:p>
            <a:pPr marL="742950" lvl="1" indent="-285750">
              <a:buChar char="•"/>
            </a:pPr>
            <a:r>
              <a:rPr lang="es-CR" sz="2600" dirty="0"/>
              <a:t>Un elemento tipo </a:t>
            </a:r>
            <a:r>
              <a:rPr lang="es-CR" sz="2600" b="1" dirty="0" err="1"/>
              <a:t>reset</a:t>
            </a:r>
            <a:r>
              <a:rPr lang="es-CR" sz="2600" dirty="0"/>
              <a:t> limpia los campos dentro del </a:t>
            </a:r>
            <a:r>
              <a:rPr lang="es-CR" sz="2600" dirty="0" err="1"/>
              <a:t>form</a:t>
            </a:r>
            <a:endParaRPr lang="es-CR" sz="2600" dirty="0"/>
          </a:p>
          <a:p>
            <a:pPr marL="742950" lvl="1" indent="-285750">
              <a:buChar char="•"/>
            </a:pPr>
            <a:r>
              <a:rPr lang="es-CR" sz="2600" dirty="0"/>
              <a:t>Un elemento tipo </a:t>
            </a:r>
            <a:r>
              <a:rPr lang="es-CR" sz="2600" b="1" dirty="0" err="1"/>
              <a:t>submit</a:t>
            </a:r>
            <a:r>
              <a:rPr lang="es-CR" sz="2600" dirty="0"/>
              <a:t> activa la </a:t>
            </a:r>
            <a:r>
              <a:rPr lang="es-CR" sz="2600" b="1" dirty="0" err="1">
                <a:solidFill>
                  <a:schemeClr val="accent4"/>
                </a:solidFill>
              </a:rPr>
              <a:t>action</a:t>
            </a:r>
            <a:r>
              <a:rPr lang="es-CR" sz="2600" dirty="0"/>
              <a:t> determinada en el </a:t>
            </a:r>
            <a:r>
              <a:rPr lang="es-CR" sz="2600" dirty="0" err="1"/>
              <a:t>form</a:t>
            </a:r>
            <a:endParaRPr lang="es-CR" sz="2600" dirty="0"/>
          </a:p>
          <a:p>
            <a:pPr marL="285750" indent="-285750">
              <a:buChar char="•"/>
            </a:pPr>
            <a:endParaRPr lang="es-CR" sz="2400" dirty="0"/>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1366867"/>
            <a:ext cx="5647509" cy="2956939"/>
          </a:xfrm>
          <a:solidFill>
            <a:schemeClr val="tx1"/>
          </a:solidFill>
        </p:spPr>
        <p:txBody>
          <a:bodyPr vert="horz" lIns="91440" tIns="45720" rIns="91440" bIns="45720" rtlCol="0" anchor="ctr">
            <a:normAutofit/>
          </a:bodyPr>
          <a:lstStyle/>
          <a:p>
            <a:pPr marL="0" indent="0">
              <a:buNone/>
            </a:pPr>
            <a:r>
              <a:rPr lang="en-US" sz="2000" dirty="0">
                <a:solidFill>
                  <a:srgbClr val="92D050"/>
                </a:solidFill>
                <a:latin typeface="Consolas" panose="020B0609020204030204" pitchFamily="49" charset="0"/>
              </a:rPr>
              <a:t>&lt;form</a:t>
            </a:r>
            <a:r>
              <a:rPr lang="en-US" sz="2000" dirty="0">
                <a:solidFill>
                  <a:schemeClr val="bg1"/>
                </a:solidFill>
                <a:latin typeface="Consolas" panose="020B0609020204030204" pitchFamily="49" charset="0"/>
              </a:rPr>
              <a:t> </a:t>
            </a:r>
            <a:r>
              <a:rPr lang="en-US" sz="2000" dirty="0">
                <a:solidFill>
                  <a:schemeClr val="accent4"/>
                </a:solidFill>
                <a:latin typeface="Consolas" panose="020B0609020204030204" pitchFamily="49" charset="0"/>
              </a:rPr>
              <a:t>action=“</a:t>
            </a:r>
            <a:r>
              <a:rPr lang="en-US" sz="2000" dirty="0" err="1">
                <a:solidFill>
                  <a:schemeClr val="accent4"/>
                </a:solidFill>
                <a:latin typeface="Consolas" panose="020B0609020204030204" pitchFamily="49" charset="0"/>
              </a:rPr>
              <a:t>holis.php</a:t>
            </a:r>
            <a:r>
              <a:rPr lang="en-US" sz="2000" dirty="0">
                <a:solidFill>
                  <a:schemeClr val="accent4"/>
                </a:solidFill>
                <a:latin typeface="Consolas" panose="020B0609020204030204" pitchFamily="49" charset="0"/>
              </a:rPr>
              <a:t>" </a:t>
            </a:r>
            <a:r>
              <a:rPr lang="en-US" sz="2000" dirty="0">
                <a:solidFill>
                  <a:srgbClr val="00B0F0"/>
                </a:solidFill>
                <a:latin typeface="Consolas" panose="020B0609020204030204" pitchFamily="49" charset="0"/>
              </a:rPr>
              <a:t>method="get"</a:t>
            </a:r>
            <a:r>
              <a:rPr lang="en-US" sz="2000" dirty="0">
                <a:solidFill>
                  <a:srgbClr val="92D050"/>
                </a:solidFill>
                <a:latin typeface="Consolas" panose="020B0609020204030204" pitchFamily="49" charset="0"/>
              </a:rPr>
              <a:t>&gt;</a:t>
            </a:r>
          </a:p>
          <a:p>
            <a:pPr marL="0" indent="0">
              <a:buNone/>
            </a:pPr>
            <a:r>
              <a:rPr lang="en-US" sz="2000" dirty="0">
                <a:solidFill>
                  <a:schemeClr val="bg1"/>
                </a:solidFill>
                <a:latin typeface="Consolas" panose="020B0609020204030204" pitchFamily="49" charset="0"/>
              </a:rPr>
              <a:t>Name: </a:t>
            </a:r>
            <a:r>
              <a:rPr lang="en-US" sz="2000" dirty="0">
                <a:solidFill>
                  <a:srgbClr val="FF00FF"/>
                </a:solidFill>
                <a:latin typeface="Consolas" panose="020B0609020204030204" pitchFamily="49" charset="0"/>
              </a:rPr>
              <a:t>&lt;input type="text" name="name"&gt;</a:t>
            </a:r>
            <a:r>
              <a:rPr lang="en-US" sz="2000" dirty="0">
                <a:solidFill>
                  <a:schemeClr val="bg1"/>
                </a:solidFill>
                <a:latin typeface="Consolas" panose="020B0609020204030204" pitchFamily="49" charset="0"/>
              </a:rPr>
              <a:t>&lt;</a:t>
            </a:r>
            <a:r>
              <a:rPr lang="en-US" sz="2000" dirty="0" err="1">
                <a:solidFill>
                  <a:schemeClr val="bg1"/>
                </a:solidFill>
                <a:latin typeface="Consolas" panose="020B0609020204030204" pitchFamily="49" charset="0"/>
              </a:rPr>
              <a:t>br</a:t>
            </a:r>
            <a:r>
              <a:rPr lang="en-US" sz="2000" dirty="0">
                <a:solidFill>
                  <a:schemeClr val="bg1"/>
                </a:solidFill>
                <a:latin typeface="Consolas" panose="020B0609020204030204" pitchFamily="49" charset="0"/>
              </a:rPr>
              <a:t>&gt;</a:t>
            </a:r>
          </a:p>
          <a:p>
            <a:pPr marL="0" indent="0">
              <a:buNone/>
            </a:pPr>
            <a:r>
              <a:rPr lang="en-US" sz="2000" dirty="0">
                <a:solidFill>
                  <a:srgbClr val="FF00FF"/>
                </a:solidFill>
                <a:latin typeface="Consolas" panose="020B0609020204030204" pitchFamily="49" charset="0"/>
              </a:rPr>
              <a:t>&lt;input type="submit"&gt;</a:t>
            </a:r>
          </a:p>
          <a:p>
            <a:pPr marL="0" indent="0">
              <a:buNone/>
            </a:pPr>
            <a:r>
              <a:rPr lang="en-US" sz="2000" dirty="0">
                <a:solidFill>
                  <a:srgbClr val="92D050"/>
                </a:solidFill>
                <a:latin typeface="Consolas" panose="020B0609020204030204" pitchFamily="49" charset="0"/>
              </a:rPr>
              <a:t>&lt;/form&gt;</a:t>
            </a:r>
            <a:endParaRPr lang="en-US" sz="1800" dirty="0">
              <a:solidFill>
                <a:srgbClr val="92D050"/>
              </a:solidFill>
              <a:latin typeface="Consolas" panose="020B0609020204030204" pitchFamily="49" charset="0"/>
            </a:endParaRP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4323806"/>
            <a:ext cx="5647510" cy="2308324"/>
          </a:xfrm>
          <a:prstGeom prst="rect">
            <a:avLst/>
          </a:prstGeom>
          <a:solidFill>
            <a:schemeClr val="accent6">
              <a:lumMod val="60000"/>
              <a:lumOff val="40000"/>
            </a:schemeClr>
          </a:solidFill>
          <a:ln w="38100">
            <a:solidFill>
              <a:schemeClr val="tx1">
                <a:lumMod val="95000"/>
                <a:lumOff val="5000"/>
              </a:schemeClr>
            </a:solidFill>
          </a:ln>
        </p:spPr>
        <p:txBody>
          <a:bodyPr wrap="square" rtlCol="0">
            <a:spAutoFit/>
          </a:bodyPr>
          <a:lstStyle/>
          <a:p>
            <a:pPr algn="ctr"/>
            <a:r>
              <a:rPr lang="es-CR" sz="2400" b="1" u="sng" dirty="0"/>
              <a:t>Ejercicio #0</a:t>
            </a:r>
          </a:p>
          <a:p>
            <a:pPr marL="342900" indent="-342900">
              <a:buAutoNum type="arabicPeriod"/>
            </a:pPr>
            <a:r>
              <a:rPr lang="es-CR" sz="2000" dirty="0"/>
              <a:t>Cree un formulario HTML en un archivo HTML que tenga:</a:t>
            </a:r>
          </a:p>
          <a:p>
            <a:pPr marL="800100" lvl="1" indent="-342900">
              <a:buAutoNum type="arabicPeriod"/>
            </a:pPr>
            <a:r>
              <a:rPr lang="es-CR" sz="2000" dirty="0"/>
              <a:t>Un campo input tipo </a:t>
            </a:r>
            <a:r>
              <a:rPr lang="es-CR" sz="2000" dirty="0" err="1"/>
              <a:t>text</a:t>
            </a:r>
            <a:r>
              <a:rPr lang="es-CR" sz="2000" dirty="0"/>
              <a:t>.</a:t>
            </a:r>
          </a:p>
          <a:p>
            <a:pPr marL="800100" lvl="1" indent="-342900">
              <a:buFontTx/>
              <a:buAutoNum type="arabicPeriod"/>
            </a:pPr>
            <a:r>
              <a:rPr lang="es-CR" sz="2000" dirty="0"/>
              <a:t>Un campo input tipo </a:t>
            </a:r>
            <a:r>
              <a:rPr lang="es-CR" sz="2000" dirty="0" err="1"/>
              <a:t>password</a:t>
            </a:r>
            <a:r>
              <a:rPr lang="es-CR" sz="2000" dirty="0"/>
              <a:t>.</a:t>
            </a:r>
          </a:p>
          <a:p>
            <a:pPr marL="800100" lvl="1" indent="-342900">
              <a:buFontTx/>
              <a:buAutoNum type="arabicPeriod"/>
            </a:pPr>
            <a:r>
              <a:rPr lang="es-CR" sz="2000" dirty="0"/>
              <a:t>Un elemento input tipo </a:t>
            </a:r>
            <a:r>
              <a:rPr lang="es-CR" sz="2000" dirty="0" err="1"/>
              <a:t>reset</a:t>
            </a:r>
            <a:r>
              <a:rPr lang="es-CR" sz="2000" dirty="0"/>
              <a:t>.</a:t>
            </a:r>
          </a:p>
          <a:p>
            <a:pPr marL="800100" lvl="1" indent="-342900">
              <a:buFontTx/>
              <a:buAutoNum type="arabicPeriod"/>
            </a:pPr>
            <a:r>
              <a:rPr lang="es-CR" sz="2000" dirty="0"/>
              <a:t>Un elemento input tipo </a:t>
            </a:r>
            <a:r>
              <a:rPr lang="es-CR" sz="2000" dirty="0" err="1"/>
              <a:t>submit</a:t>
            </a:r>
            <a:r>
              <a:rPr lang="es-CR" sz="2000" dirty="0"/>
              <a:t>.</a:t>
            </a:r>
          </a:p>
        </p:txBody>
      </p:sp>
    </p:spTree>
    <p:extLst>
      <p:ext uri="{BB962C8B-B14F-4D97-AF65-F5344CB8AC3E}">
        <p14:creationId xmlns:p14="http://schemas.microsoft.com/office/powerpoint/2010/main" val="15969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0" y="627018"/>
            <a:ext cx="12191999" cy="739850"/>
          </a:xfrm>
          <a:solidFill>
            <a:schemeClr val="bg1"/>
          </a:solidFill>
        </p:spPr>
        <p:txBody>
          <a:bodyPr>
            <a:normAutofit/>
          </a:bodyPr>
          <a:lstStyle/>
          <a:p>
            <a:r>
              <a:rPr lang="es-CR" b="1" dirty="0"/>
              <a:t>FORM – Archivo HTML</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lnSpcReduction="10000"/>
          </a:bodyPr>
          <a:lstStyle/>
          <a:p>
            <a:pPr marL="285750" indent="-285750">
              <a:buChar char="•"/>
            </a:pPr>
            <a:r>
              <a:rPr lang="es-CR" sz="2800" b="1" dirty="0">
                <a:solidFill>
                  <a:schemeClr val="accent4"/>
                </a:solidFill>
              </a:rPr>
              <a:t>ACTION</a:t>
            </a:r>
          </a:p>
          <a:p>
            <a:pPr marL="742950" lvl="1" indent="-285750">
              <a:buChar char="•"/>
            </a:pPr>
            <a:r>
              <a:rPr lang="es-CR" sz="2600" dirty="0"/>
              <a:t>El URL del archivo debe corresponder al atributo </a:t>
            </a:r>
            <a:r>
              <a:rPr lang="es-CR" sz="2600" b="1" dirty="0" err="1">
                <a:solidFill>
                  <a:schemeClr val="accent4"/>
                </a:solidFill>
              </a:rPr>
              <a:t>action</a:t>
            </a:r>
            <a:r>
              <a:rPr lang="es-CR" sz="2600" dirty="0"/>
              <a:t> escrito en el archivo HTML</a:t>
            </a:r>
          </a:p>
          <a:p>
            <a:pPr marL="285750" indent="-285750">
              <a:buChar char="•"/>
            </a:pPr>
            <a:r>
              <a:rPr lang="es-CR" sz="2600" b="1" dirty="0">
                <a:solidFill>
                  <a:schemeClr val="accent2"/>
                </a:solidFill>
              </a:rPr>
              <a:t>METHOD</a:t>
            </a:r>
          </a:p>
          <a:p>
            <a:pPr marL="742950" lvl="1" indent="-285750">
              <a:buChar char="•"/>
            </a:pPr>
            <a:r>
              <a:rPr lang="es-CR" sz="2400" dirty="0"/>
              <a:t>Utiliza un arreglo asociativo que almacena los valores de los campos del formulario, según el método utilizado. Utilizan como índice el atributo </a:t>
            </a:r>
            <a:r>
              <a:rPr lang="es-CR" sz="2400" b="1" dirty="0" err="1"/>
              <a:t>name</a:t>
            </a:r>
            <a:r>
              <a:rPr lang="es-CR" sz="2400" dirty="0"/>
              <a:t> del elemento HTML. Se utilizan los métodos:</a:t>
            </a:r>
            <a:endParaRPr lang="es-CR" sz="2400" b="1" dirty="0"/>
          </a:p>
          <a:p>
            <a:pPr marL="1200150" lvl="2" indent="-285750">
              <a:buChar char="•"/>
            </a:pPr>
            <a:r>
              <a:rPr lang="es-CR" sz="2400" b="1" dirty="0"/>
              <a:t>GET</a:t>
            </a:r>
            <a:r>
              <a:rPr lang="es-CR" sz="2400" dirty="0"/>
              <a:t>: Para valores públicos</a:t>
            </a:r>
          </a:p>
          <a:p>
            <a:pPr marL="1657350" lvl="3" indent="-285750">
              <a:buChar char="•"/>
            </a:pPr>
            <a:r>
              <a:rPr lang="es-CR" sz="2200" b="1" dirty="0" err="1"/>
              <a:t>method</a:t>
            </a:r>
            <a:r>
              <a:rPr lang="es-CR" sz="2200" b="1" dirty="0"/>
              <a:t>=“</a:t>
            </a:r>
            <a:r>
              <a:rPr lang="es-CR" sz="2200" b="1" dirty="0" err="1"/>
              <a:t>get</a:t>
            </a:r>
            <a:r>
              <a:rPr lang="es-CR" sz="2200" b="1" dirty="0"/>
              <a:t>”</a:t>
            </a:r>
          </a:p>
          <a:p>
            <a:pPr marL="1200150" lvl="2" indent="-285750">
              <a:buChar char="•"/>
            </a:pPr>
            <a:r>
              <a:rPr lang="es-CR" sz="2400" b="1" dirty="0"/>
              <a:t>POST</a:t>
            </a:r>
            <a:r>
              <a:rPr lang="es-CR" sz="2400" dirty="0"/>
              <a:t>: Para valores seguros</a:t>
            </a:r>
          </a:p>
          <a:p>
            <a:pPr marL="1657350" lvl="3" indent="-285750">
              <a:buFont typeface="Arial" panose="020B0604020202020204" pitchFamily="34" charset="0"/>
              <a:buChar char="•"/>
            </a:pPr>
            <a:r>
              <a:rPr lang="es-CR" sz="2200" b="1" dirty="0" err="1"/>
              <a:t>method</a:t>
            </a:r>
            <a:r>
              <a:rPr lang="es-CR" sz="2200" b="1" dirty="0"/>
              <a:t>=“post”</a:t>
            </a:r>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1366867"/>
            <a:ext cx="5647509" cy="2956939"/>
          </a:xfrm>
          <a:solidFill>
            <a:schemeClr val="tx1"/>
          </a:solidFill>
        </p:spPr>
        <p:txBody>
          <a:bodyPr vert="horz" lIns="91440" tIns="45720" rIns="91440" bIns="45720" rtlCol="0" anchor="ctr">
            <a:normAutofit/>
          </a:bodyPr>
          <a:lstStyle/>
          <a:p>
            <a:pPr marL="0" indent="0">
              <a:buNone/>
            </a:pPr>
            <a:r>
              <a:rPr lang="en-US" sz="2000" dirty="0">
                <a:solidFill>
                  <a:schemeClr val="accent1"/>
                </a:solidFill>
                <a:latin typeface="Consolas" panose="020B0609020204030204" pitchFamily="49" charset="0"/>
              </a:rPr>
              <a:t>&lt;form </a:t>
            </a:r>
            <a:r>
              <a:rPr lang="en-US" sz="2000" dirty="0">
                <a:solidFill>
                  <a:schemeClr val="accent4"/>
                </a:solidFill>
                <a:latin typeface="Consolas" panose="020B0609020204030204" pitchFamily="49" charset="0"/>
              </a:rPr>
              <a:t>action="</a:t>
            </a:r>
            <a:r>
              <a:rPr lang="en-US" sz="2000" dirty="0" err="1">
                <a:solidFill>
                  <a:schemeClr val="accent4"/>
                </a:solidFill>
                <a:latin typeface="Consolas" panose="020B0609020204030204" pitchFamily="49" charset="0"/>
              </a:rPr>
              <a:t>welcome_get.php</a:t>
            </a:r>
            <a:r>
              <a:rPr lang="en-US" sz="2000" dirty="0">
                <a:solidFill>
                  <a:schemeClr val="accent4"/>
                </a:solidFill>
                <a:latin typeface="Consolas" panose="020B0609020204030204" pitchFamily="49" charset="0"/>
              </a:rPr>
              <a:t>" </a:t>
            </a:r>
            <a:r>
              <a:rPr lang="en-US" sz="2000" dirty="0">
                <a:solidFill>
                  <a:schemeClr val="accent2"/>
                </a:solidFill>
                <a:latin typeface="Consolas" panose="020B0609020204030204" pitchFamily="49" charset="0"/>
              </a:rPr>
              <a:t>method=“post"</a:t>
            </a:r>
            <a:r>
              <a:rPr lang="en-US" sz="2000" dirty="0">
                <a:solidFill>
                  <a:schemeClr val="accent1"/>
                </a:solidFill>
                <a:latin typeface="Consolas" panose="020B0609020204030204" pitchFamily="49" charset="0"/>
              </a:rPr>
              <a:t>&gt;</a:t>
            </a:r>
          </a:p>
          <a:p>
            <a:pPr marL="0" indent="0">
              <a:buNone/>
            </a:pPr>
            <a:r>
              <a:rPr lang="en-US" sz="2000" dirty="0">
                <a:solidFill>
                  <a:schemeClr val="bg1"/>
                </a:solidFill>
                <a:latin typeface="Consolas" panose="020B0609020204030204" pitchFamily="49" charset="0"/>
              </a:rPr>
              <a:t>Name: </a:t>
            </a:r>
            <a:r>
              <a:rPr lang="en-US" sz="2000" dirty="0">
                <a:solidFill>
                  <a:schemeClr val="accent6"/>
                </a:solidFill>
                <a:latin typeface="Consolas" panose="020B0609020204030204" pitchFamily="49" charset="0"/>
              </a:rPr>
              <a:t>&lt;input type="text" name="name"&gt;&lt;</a:t>
            </a:r>
            <a:r>
              <a:rPr lang="en-US" sz="2000" dirty="0" err="1">
                <a:solidFill>
                  <a:schemeClr val="accent6"/>
                </a:solidFill>
                <a:latin typeface="Consolas" panose="020B0609020204030204" pitchFamily="49" charset="0"/>
              </a:rPr>
              <a:t>br</a:t>
            </a:r>
            <a:r>
              <a:rPr lang="en-US" sz="2000" dirty="0">
                <a:solidFill>
                  <a:schemeClr val="accent6"/>
                </a:solidFill>
                <a:latin typeface="Consolas" panose="020B0609020204030204" pitchFamily="49" charset="0"/>
              </a:rPr>
              <a:t>&gt;</a:t>
            </a:r>
          </a:p>
          <a:p>
            <a:pPr marL="0" indent="0">
              <a:buNone/>
            </a:pPr>
            <a:r>
              <a:rPr lang="en-US" sz="2000" dirty="0">
                <a:solidFill>
                  <a:schemeClr val="bg1"/>
                </a:solidFill>
                <a:latin typeface="Consolas" panose="020B0609020204030204" pitchFamily="49" charset="0"/>
              </a:rPr>
              <a:t>E-mail: </a:t>
            </a:r>
            <a:r>
              <a:rPr lang="en-US" sz="2000" dirty="0">
                <a:solidFill>
                  <a:schemeClr val="accent6"/>
                </a:solidFill>
                <a:latin typeface="Consolas" panose="020B0609020204030204" pitchFamily="49" charset="0"/>
              </a:rPr>
              <a:t>&lt;input type="text" name="email"&gt;&lt;</a:t>
            </a:r>
            <a:r>
              <a:rPr lang="en-US" sz="2000" dirty="0" err="1">
                <a:solidFill>
                  <a:schemeClr val="accent6"/>
                </a:solidFill>
                <a:latin typeface="Consolas" panose="020B0609020204030204" pitchFamily="49" charset="0"/>
              </a:rPr>
              <a:t>br</a:t>
            </a:r>
            <a:r>
              <a:rPr lang="en-US" sz="2000" dirty="0">
                <a:solidFill>
                  <a:schemeClr val="accent6"/>
                </a:solidFill>
                <a:latin typeface="Consolas" panose="020B0609020204030204" pitchFamily="49" charset="0"/>
              </a:rPr>
              <a:t>&gt;</a:t>
            </a:r>
          </a:p>
          <a:p>
            <a:pPr marL="0" indent="0">
              <a:buNone/>
            </a:pPr>
            <a:r>
              <a:rPr lang="en-US" sz="2000" dirty="0">
                <a:solidFill>
                  <a:srgbClr val="FF00FF"/>
                </a:solidFill>
                <a:latin typeface="Consolas" panose="020B0609020204030204" pitchFamily="49" charset="0"/>
              </a:rPr>
              <a:t>&lt;input type="submit"&gt;</a:t>
            </a:r>
          </a:p>
          <a:p>
            <a:pPr marL="0" indent="0">
              <a:buNone/>
            </a:pPr>
            <a:r>
              <a:rPr lang="en-US" sz="2000" dirty="0">
                <a:solidFill>
                  <a:schemeClr val="accent1"/>
                </a:solidFill>
                <a:latin typeface="Consolas" panose="020B0609020204030204" pitchFamily="49" charset="0"/>
              </a:rPr>
              <a:t>&lt;/form&gt;</a:t>
            </a:r>
            <a:endParaRPr lang="en-US" sz="1800" dirty="0">
              <a:solidFill>
                <a:schemeClr val="accent1"/>
              </a:solidFill>
              <a:latin typeface="Consolas" panose="020B0609020204030204" pitchFamily="49" charset="0"/>
            </a:endParaRP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4323806"/>
            <a:ext cx="5647509" cy="1877437"/>
          </a:xfrm>
          <a:prstGeom prst="rect">
            <a:avLst/>
          </a:prstGeom>
          <a:solidFill>
            <a:schemeClr val="accent6">
              <a:lumMod val="60000"/>
              <a:lumOff val="40000"/>
            </a:schemeClr>
          </a:solidFill>
          <a:ln w="38100">
            <a:solidFill>
              <a:schemeClr val="tx1">
                <a:lumMod val="95000"/>
                <a:lumOff val="5000"/>
              </a:schemeClr>
            </a:solidFill>
          </a:ln>
        </p:spPr>
        <p:txBody>
          <a:bodyPr wrap="square" rtlCol="0">
            <a:spAutoFit/>
          </a:bodyPr>
          <a:lstStyle/>
          <a:p>
            <a:pPr algn="ctr"/>
            <a:r>
              <a:rPr lang="es-CR" sz="3200" b="1" u="sng" dirty="0"/>
              <a:t>Ejercicio #0.5</a:t>
            </a:r>
          </a:p>
          <a:p>
            <a:pPr marL="342900" indent="-342900">
              <a:buAutoNum type="arabicPeriod"/>
            </a:pPr>
            <a:r>
              <a:rPr lang="es-CR" sz="2800" dirty="0"/>
              <a:t>Cree un archivo PHP con el nombre correspondiente al </a:t>
            </a:r>
            <a:r>
              <a:rPr lang="es-CR" sz="2800" b="1" dirty="0" err="1"/>
              <a:t>action</a:t>
            </a:r>
            <a:r>
              <a:rPr lang="es-CR" sz="2800" dirty="0"/>
              <a:t> de su archivo HTML anterior.</a:t>
            </a:r>
          </a:p>
        </p:txBody>
      </p:sp>
    </p:spTree>
    <p:extLst>
      <p:ext uri="{BB962C8B-B14F-4D97-AF65-F5344CB8AC3E}">
        <p14:creationId xmlns:p14="http://schemas.microsoft.com/office/powerpoint/2010/main" val="219143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0" y="627018"/>
            <a:ext cx="12191999" cy="739850"/>
          </a:xfrm>
          <a:solidFill>
            <a:schemeClr val="bg1"/>
          </a:solidFill>
        </p:spPr>
        <p:txBody>
          <a:bodyPr>
            <a:normAutofit/>
          </a:bodyPr>
          <a:lstStyle/>
          <a:p>
            <a:r>
              <a:rPr lang="es-CR" b="1" dirty="0"/>
              <a:t>FORM – Archivo PHP - METHOD</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a:bodyPr>
          <a:lstStyle/>
          <a:p>
            <a:pPr marL="285750" indent="-285750">
              <a:buChar char="•"/>
            </a:pPr>
            <a:r>
              <a:rPr lang="es-CR" sz="2400" dirty="0"/>
              <a:t>Al enviar, o presionar el botón de </a:t>
            </a:r>
            <a:r>
              <a:rPr lang="es-CR" sz="2400" b="1" dirty="0" err="1"/>
              <a:t>submit</a:t>
            </a:r>
            <a:r>
              <a:rPr lang="es-CR" sz="2400" dirty="0"/>
              <a:t> los datos viajarán mediante el método indicado en el atributo </a:t>
            </a:r>
            <a:r>
              <a:rPr lang="es-CR" sz="2400" b="1" dirty="0" err="1">
                <a:solidFill>
                  <a:schemeClr val="accent6"/>
                </a:solidFill>
              </a:rPr>
              <a:t>method</a:t>
            </a:r>
            <a:r>
              <a:rPr lang="es-CR" sz="2400" dirty="0"/>
              <a:t> del </a:t>
            </a:r>
            <a:r>
              <a:rPr lang="es-CR" sz="2400" b="1" dirty="0" err="1">
                <a:solidFill>
                  <a:schemeClr val="accent1"/>
                </a:solidFill>
              </a:rPr>
              <a:t>form</a:t>
            </a:r>
            <a:r>
              <a:rPr lang="es-CR" sz="2400" dirty="0"/>
              <a:t> al servidor, dónde la capa PHP podrá recuperar los valores de los datos.</a:t>
            </a:r>
          </a:p>
          <a:p>
            <a:pPr marL="285750" indent="-285750">
              <a:buChar char="•"/>
            </a:pPr>
            <a:r>
              <a:rPr lang="es-CR" sz="2400" dirty="0"/>
              <a:t>Se utiliza el </a:t>
            </a:r>
            <a:r>
              <a:rPr lang="es-CR" sz="2400" b="1" dirty="0">
                <a:solidFill>
                  <a:srgbClr val="FF00FF"/>
                </a:solidFill>
              </a:rPr>
              <a:t>arreglo asociativo </a:t>
            </a:r>
            <a:r>
              <a:rPr lang="es-CR" sz="2400" dirty="0"/>
              <a:t>correspondiente, en él se emplea como llave el atributo </a:t>
            </a:r>
            <a:r>
              <a:rPr lang="es-CR" sz="2400" b="1" dirty="0" err="1">
                <a:solidFill>
                  <a:schemeClr val="accent1"/>
                </a:solidFill>
              </a:rPr>
              <a:t>name</a:t>
            </a:r>
            <a:r>
              <a:rPr lang="es-CR" sz="2400" dirty="0"/>
              <a:t> del elemento </a:t>
            </a:r>
            <a:r>
              <a:rPr lang="es-CR" sz="2400" b="1" dirty="0"/>
              <a:t>HTML</a:t>
            </a:r>
            <a:r>
              <a:rPr lang="es-CR" sz="2400" dirty="0"/>
              <a:t> input que se desea leer. Se puede guardar su valor en una variable.</a:t>
            </a:r>
          </a:p>
          <a:p>
            <a:pPr marL="285750" indent="-285750">
              <a:buChar char="•"/>
            </a:pPr>
            <a:r>
              <a:rPr lang="es-CR" sz="2400" b="1" dirty="0"/>
              <a:t>GET</a:t>
            </a:r>
          </a:p>
          <a:p>
            <a:pPr marL="742950" lvl="1" indent="-285750">
              <a:buChar char="•"/>
            </a:pPr>
            <a:r>
              <a:rPr lang="es-CR" sz="2400" dirty="0"/>
              <a:t>Utiliza el arreglo asociativo $_GET[]</a:t>
            </a:r>
          </a:p>
          <a:p>
            <a:pPr marL="285750" indent="-285750">
              <a:buChar char="•"/>
            </a:pPr>
            <a:r>
              <a:rPr lang="es-CR" sz="2400" b="1" dirty="0"/>
              <a:t>POST</a:t>
            </a:r>
          </a:p>
          <a:p>
            <a:pPr marL="742950" lvl="1" indent="-285750">
              <a:buChar char="•"/>
            </a:pPr>
            <a:r>
              <a:rPr lang="es-CR" sz="2400" dirty="0"/>
              <a:t>Utiliza el arreglo asociativo $_POST[]</a:t>
            </a:r>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1366867"/>
            <a:ext cx="5647509" cy="2956939"/>
          </a:xfrm>
          <a:solidFill>
            <a:schemeClr val="tx1"/>
          </a:solidFill>
        </p:spPr>
        <p:txBody>
          <a:bodyPr vert="horz" lIns="91440" tIns="45720" rIns="91440" bIns="45720" rtlCol="0" anchor="ctr">
            <a:normAutofit fontScale="92500" lnSpcReduction="10000"/>
          </a:bodyPr>
          <a:lstStyle/>
          <a:p>
            <a:pPr marL="0" indent="0">
              <a:buNone/>
            </a:pPr>
            <a:r>
              <a:rPr lang="en-US" sz="2000" dirty="0">
                <a:solidFill>
                  <a:schemeClr val="accent2"/>
                </a:solidFill>
                <a:latin typeface="Consolas" panose="020B0609020204030204" pitchFamily="49" charset="0"/>
              </a:rPr>
              <a:t>&lt;?</a:t>
            </a:r>
            <a:r>
              <a:rPr lang="en-US" sz="2000" dirty="0" err="1">
                <a:solidFill>
                  <a:schemeClr val="accent2"/>
                </a:solidFill>
                <a:latin typeface="Consolas" panose="020B0609020204030204" pitchFamily="49" charset="0"/>
              </a:rPr>
              <a:t>php</a:t>
            </a:r>
            <a:endParaRPr lang="en-US" sz="2000" dirty="0">
              <a:solidFill>
                <a:schemeClr val="accent2"/>
              </a:solidFill>
              <a:latin typeface="Consolas" panose="020B0609020204030204" pitchFamily="49" charset="0"/>
            </a:endParaRPr>
          </a:p>
          <a:p>
            <a:pPr marL="0" indent="0">
              <a:buNone/>
            </a:pP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nome</a:t>
            </a:r>
            <a:r>
              <a:rPr lang="en-US" sz="2000" dirty="0">
                <a:solidFill>
                  <a:schemeClr val="accent2"/>
                </a:solidFill>
                <a:latin typeface="Consolas" panose="020B0609020204030204" pitchFamily="49" charset="0"/>
              </a:rPr>
              <a:t> = </a:t>
            </a:r>
            <a:r>
              <a:rPr lang="en-US" sz="2000" dirty="0">
                <a:solidFill>
                  <a:srgbClr val="FF00FF"/>
                </a:solidFill>
                <a:latin typeface="Consolas" panose="020B0609020204030204" pitchFamily="49" charset="0"/>
              </a:rPr>
              <a:t>$_GET["email"]</a:t>
            </a:r>
            <a:r>
              <a:rPr lang="en-US" sz="2000" dirty="0">
                <a:solidFill>
                  <a:schemeClr val="accent2"/>
                </a:solidFill>
                <a:latin typeface="Consolas" panose="020B0609020204030204" pitchFamily="49" charset="0"/>
              </a:rPr>
              <a:t>;</a:t>
            </a:r>
          </a:p>
          <a:p>
            <a:pPr marL="0" indent="0">
              <a:buNone/>
            </a:pPr>
            <a:r>
              <a:rPr lang="en-US" sz="2000" dirty="0">
                <a:solidFill>
                  <a:schemeClr val="accent2"/>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&lt;form </a:t>
            </a:r>
            <a:r>
              <a:rPr lang="en-US" sz="2000" dirty="0">
                <a:solidFill>
                  <a:schemeClr val="accent4"/>
                </a:solidFill>
                <a:latin typeface="Consolas" panose="020B0609020204030204" pitchFamily="49" charset="0"/>
              </a:rPr>
              <a:t>action="</a:t>
            </a:r>
            <a:r>
              <a:rPr lang="en-US" sz="2000" dirty="0" err="1">
                <a:solidFill>
                  <a:schemeClr val="accent4"/>
                </a:solidFill>
                <a:latin typeface="Consolas" panose="020B0609020204030204" pitchFamily="49" charset="0"/>
              </a:rPr>
              <a:t>welcome_get.php</a:t>
            </a:r>
            <a:r>
              <a:rPr lang="en-US" sz="2000" dirty="0">
                <a:solidFill>
                  <a:schemeClr val="accent4"/>
                </a:solidFill>
                <a:latin typeface="Consolas" panose="020B0609020204030204" pitchFamily="49" charset="0"/>
              </a:rPr>
              <a:t>" </a:t>
            </a:r>
            <a:r>
              <a:rPr lang="en-US" sz="2000" dirty="0">
                <a:solidFill>
                  <a:srgbClr val="92D050"/>
                </a:solidFill>
                <a:latin typeface="Consolas" panose="020B0609020204030204" pitchFamily="49" charset="0"/>
              </a:rPr>
              <a:t>method="get"</a:t>
            </a:r>
            <a:r>
              <a:rPr lang="en-US" sz="2000" dirty="0">
                <a:solidFill>
                  <a:schemeClr val="accent1"/>
                </a:solidFill>
                <a:latin typeface="Consolas" panose="020B0609020204030204" pitchFamily="49" charset="0"/>
              </a:rPr>
              <a:t>&gt;</a:t>
            </a:r>
          </a:p>
          <a:p>
            <a:pPr marL="0" indent="0">
              <a:buNone/>
            </a:pPr>
            <a:r>
              <a:rPr lang="en-US" sz="2000" dirty="0" err="1">
                <a:solidFill>
                  <a:schemeClr val="accent1"/>
                </a:solidFill>
                <a:latin typeface="Consolas" panose="020B0609020204030204" pitchFamily="49" charset="0"/>
              </a:rPr>
              <a:t>correo</a:t>
            </a:r>
            <a:r>
              <a:rPr lang="en-US" sz="2000" dirty="0">
                <a:solidFill>
                  <a:schemeClr val="accent1"/>
                </a:solidFill>
                <a:latin typeface="Consolas" panose="020B0609020204030204" pitchFamily="49" charset="0"/>
              </a:rPr>
              <a:t>: &lt;input type="text“ name="email"&gt;&lt;</a:t>
            </a:r>
            <a:r>
              <a:rPr lang="en-US" sz="2000" dirty="0" err="1">
                <a:solidFill>
                  <a:schemeClr val="accent1"/>
                </a:solidFill>
                <a:latin typeface="Consolas" panose="020B0609020204030204" pitchFamily="49" charset="0"/>
              </a:rPr>
              <a:t>br</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&lt;input type="submit"&gt;</a:t>
            </a:r>
          </a:p>
          <a:p>
            <a:pPr marL="0" indent="0">
              <a:buNone/>
            </a:pPr>
            <a:r>
              <a:rPr lang="en-US" sz="2000" dirty="0">
                <a:solidFill>
                  <a:schemeClr val="accent1"/>
                </a:solidFill>
                <a:latin typeface="Consolas" panose="020B0609020204030204" pitchFamily="49" charset="0"/>
              </a:rPr>
              <a:t>&lt;/form&gt;</a:t>
            </a: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4323806"/>
            <a:ext cx="5647509" cy="2000548"/>
          </a:xfrm>
          <a:prstGeom prst="rect">
            <a:avLst/>
          </a:prstGeom>
          <a:solidFill>
            <a:schemeClr val="accent6">
              <a:lumMod val="60000"/>
              <a:lumOff val="40000"/>
            </a:schemeClr>
          </a:solidFill>
          <a:ln w="38100">
            <a:solidFill>
              <a:schemeClr val="tx1">
                <a:lumMod val="95000"/>
                <a:lumOff val="5000"/>
              </a:schemeClr>
            </a:solidFill>
          </a:ln>
        </p:spPr>
        <p:txBody>
          <a:bodyPr wrap="square" rtlCol="0">
            <a:spAutoFit/>
          </a:bodyPr>
          <a:lstStyle/>
          <a:p>
            <a:pPr algn="ctr"/>
            <a:r>
              <a:rPr lang="es-CR" sz="2400" b="1" u="sng" dirty="0"/>
              <a:t>Ejercicio #1</a:t>
            </a:r>
          </a:p>
          <a:p>
            <a:pPr marL="342900" indent="-342900">
              <a:buAutoNum type="arabicPeriod"/>
            </a:pPr>
            <a:r>
              <a:rPr lang="es-CR" sz="2000" dirty="0"/>
              <a:t>Utilice el método </a:t>
            </a:r>
            <a:r>
              <a:rPr lang="es-CR" sz="2000" b="1" dirty="0"/>
              <a:t>GET</a:t>
            </a:r>
            <a:r>
              <a:rPr lang="es-CR" sz="2000" dirty="0"/>
              <a:t>.</a:t>
            </a:r>
          </a:p>
          <a:p>
            <a:pPr marL="342900" indent="-342900">
              <a:buAutoNum type="arabicPeriod"/>
            </a:pPr>
            <a:r>
              <a:rPr lang="es-CR" sz="2000" dirty="0"/>
              <a:t>En el archivo PHP reciba ambos valores e imprímalos en pantalla.</a:t>
            </a:r>
          </a:p>
          <a:p>
            <a:pPr marL="342900" indent="-342900">
              <a:buAutoNum type="arabicPeriod"/>
            </a:pPr>
            <a:r>
              <a:rPr lang="es-CR" sz="2000" dirty="0"/>
              <a:t>Observe el URL, la barra de dirección del navegador.</a:t>
            </a:r>
          </a:p>
        </p:txBody>
      </p:sp>
    </p:spTree>
    <p:extLst>
      <p:ext uri="{BB962C8B-B14F-4D97-AF65-F5344CB8AC3E}">
        <p14:creationId xmlns:p14="http://schemas.microsoft.com/office/powerpoint/2010/main" val="305302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0" y="627018"/>
            <a:ext cx="12191999" cy="739850"/>
          </a:xfrm>
          <a:solidFill>
            <a:schemeClr val="bg1"/>
          </a:solidFill>
        </p:spPr>
        <p:txBody>
          <a:bodyPr>
            <a:normAutofit/>
          </a:bodyPr>
          <a:lstStyle/>
          <a:p>
            <a:r>
              <a:rPr lang="es-CR" b="1" dirty="0"/>
              <a:t>FORM – Archivo PHP - METHOD</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a:bodyPr>
          <a:lstStyle/>
          <a:p>
            <a:pPr marL="285750" indent="-285750">
              <a:buChar char="•"/>
            </a:pPr>
            <a:r>
              <a:rPr lang="es-CR" sz="2400" dirty="0"/>
              <a:t>Podemos chequear la presencia de valores en las variables globales del método de transferencia mediante el uso de las funciones:</a:t>
            </a:r>
          </a:p>
          <a:p>
            <a:pPr marL="742950" lvl="1" indent="-285750">
              <a:buChar char="•"/>
            </a:pPr>
            <a:r>
              <a:rPr lang="es-CR" sz="2200" b="1" dirty="0" err="1">
                <a:solidFill>
                  <a:srgbClr val="00B050"/>
                </a:solidFill>
              </a:rPr>
              <a:t>isset</a:t>
            </a:r>
            <a:r>
              <a:rPr lang="es-CR" sz="2200" dirty="0">
                <a:solidFill>
                  <a:srgbClr val="00B050"/>
                </a:solidFill>
              </a:rPr>
              <a:t>()</a:t>
            </a:r>
          </a:p>
          <a:p>
            <a:pPr marL="1200150" lvl="2" indent="-285750">
              <a:buChar char="•"/>
            </a:pPr>
            <a:r>
              <a:rPr lang="es-CR" sz="2000" dirty="0"/>
              <a:t>Regresa un valor booleano</a:t>
            </a:r>
          </a:p>
          <a:p>
            <a:pPr marL="1657350" lvl="3" indent="-285750">
              <a:buChar char="•"/>
            </a:pPr>
            <a:r>
              <a:rPr lang="es-CR" sz="1800" dirty="0"/>
              <a:t>Verdadero: Si la variable existe y es no nula.</a:t>
            </a:r>
          </a:p>
          <a:p>
            <a:pPr marL="1657350" lvl="3" indent="-285750">
              <a:buChar char="•"/>
            </a:pPr>
            <a:r>
              <a:rPr lang="es-CR" sz="1800" dirty="0"/>
              <a:t>Falso: Si la variable no existe o es nula.</a:t>
            </a:r>
          </a:p>
          <a:p>
            <a:pPr marL="742950" lvl="1" indent="-285750">
              <a:buChar char="•"/>
            </a:pPr>
            <a:r>
              <a:rPr lang="es-CR" sz="2200" b="1" dirty="0" err="1">
                <a:solidFill>
                  <a:srgbClr val="0070C0"/>
                </a:solidFill>
              </a:rPr>
              <a:t>empty</a:t>
            </a:r>
            <a:r>
              <a:rPr lang="es-CR" sz="2200" dirty="0">
                <a:solidFill>
                  <a:srgbClr val="0070C0"/>
                </a:solidFill>
              </a:rPr>
              <a:t>()</a:t>
            </a:r>
          </a:p>
          <a:p>
            <a:pPr marL="1200150" lvl="2" indent="-285750">
              <a:buChar char="•"/>
            </a:pPr>
            <a:r>
              <a:rPr lang="es-CR" sz="2000" dirty="0"/>
              <a:t>Regresa un valor booleano</a:t>
            </a:r>
          </a:p>
          <a:p>
            <a:pPr marL="1657350" lvl="3" indent="-285750">
              <a:buChar char="•"/>
            </a:pPr>
            <a:r>
              <a:rPr lang="es-CR" sz="1800" dirty="0"/>
              <a:t>Verdadero: Si la variable existe y tiene un valor </a:t>
            </a:r>
            <a:r>
              <a:rPr lang="es-CR" sz="1800"/>
              <a:t>no nulo o </a:t>
            </a:r>
            <a:r>
              <a:rPr lang="es-CR" sz="1800" dirty="0"/>
              <a:t>vacío.</a:t>
            </a:r>
          </a:p>
          <a:p>
            <a:pPr marL="1657350" lvl="3" indent="-285750">
              <a:buChar char="•"/>
            </a:pPr>
            <a:r>
              <a:rPr lang="es-CR" sz="1800" dirty="0"/>
              <a:t>Falso: Si la variable no existe o es nula o vacía.</a:t>
            </a:r>
            <a:endParaRPr lang="es-CR" sz="2200" dirty="0">
              <a:solidFill>
                <a:srgbClr val="0070C0"/>
              </a:solidFill>
            </a:endParaRPr>
          </a:p>
          <a:p>
            <a:pPr marL="285750" indent="-285750">
              <a:buChar char="•"/>
            </a:pPr>
            <a:r>
              <a:rPr lang="es-CR" sz="2400" dirty="0"/>
              <a:t>Ambas se aplican para verificar si el valor recibido por el arreglo </a:t>
            </a:r>
            <a:r>
              <a:rPr lang="es-CR" sz="2400" dirty="0" err="1"/>
              <a:t>superglobal</a:t>
            </a:r>
            <a:r>
              <a:rPr lang="es-CR" sz="2400" dirty="0"/>
              <a:t> del método de transferencias de datos existe.</a:t>
            </a:r>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29201"/>
            <a:ext cx="5647509" cy="2956939"/>
          </a:xfrm>
          <a:solidFill>
            <a:schemeClr val="tx1"/>
          </a:solidFill>
        </p:spPr>
        <p:txBody>
          <a:bodyPr vert="horz" lIns="91440" tIns="45720" rIns="91440" bIns="45720" rtlCol="0" anchor="ctr">
            <a:normAutofit/>
          </a:bodyPr>
          <a:lstStyle/>
          <a:p>
            <a:pPr marL="0" indent="0">
              <a:buNone/>
            </a:pPr>
            <a:r>
              <a:rPr lang="en-US" dirty="0">
                <a:solidFill>
                  <a:schemeClr val="accent2"/>
                </a:solidFill>
                <a:latin typeface="Consolas" panose="020B0609020204030204" pitchFamily="49" charset="0"/>
              </a:rPr>
              <a:t>&lt;?php</a:t>
            </a:r>
          </a:p>
          <a:p>
            <a:pPr marL="457200" lvl="1" indent="0">
              <a:buNone/>
            </a:pPr>
            <a:r>
              <a:rPr lang="es-CR" sz="2400" dirty="0" err="1">
                <a:solidFill>
                  <a:schemeClr val="accent2"/>
                </a:solidFill>
                <a:latin typeface="Consolas" panose="020B0609020204030204" pitchFamily="49" charset="0"/>
              </a:rPr>
              <a:t>if</a:t>
            </a:r>
            <a:r>
              <a:rPr lang="es-CR" sz="2400" dirty="0">
                <a:solidFill>
                  <a:schemeClr val="accent2"/>
                </a:solidFill>
                <a:latin typeface="Consolas" panose="020B0609020204030204" pitchFamily="49" charset="0"/>
              </a:rPr>
              <a:t>(</a:t>
            </a:r>
            <a:r>
              <a:rPr lang="es-CR" sz="2400" dirty="0" err="1">
                <a:solidFill>
                  <a:srgbClr val="00B050"/>
                </a:solidFill>
                <a:latin typeface="Consolas" panose="020B0609020204030204" pitchFamily="49" charset="0"/>
              </a:rPr>
              <a:t>isset</a:t>
            </a:r>
            <a:r>
              <a:rPr lang="es-CR" sz="2400" dirty="0">
                <a:solidFill>
                  <a:schemeClr val="accent2"/>
                </a:solidFill>
                <a:latin typeface="Consolas" panose="020B0609020204030204" pitchFamily="49" charset="0"/>
              </a:rPr>
              <a:t>(</a:t>
            </a:r>
            <a:r>
              <a:rPr lang="en-US" sz="2400" dirty="0">
                <a:solidFill>
                  <a:srgbClr val="FF00FF"/>
                </a:solidFill>
                <a:latin typeface="Consolas" panose="020B0609020204030204" pitchFamily="49" charset="0"/>
              </a:rPr>
              <a:t>$_GET[“</a:t>
            </a:r>
            <a:r>
              <a:rPr lang="en-US" sz="2400" dirty="0" err="1">
                <a:solidFill>
                  <a:srgbClr val="FF00FF"/>
                </a:solidFill>
                <a:latin typeface="Consolas" panose="020B0609020204030204" pitchFamily="49" charset="0"/>
              </a:rPr>
              <a:t>nmb</a:t>
            </a:r>
            <a:r>
              <a:rPr lang="en-US" sz="2400" dirty="0">
                <a:solidFill>
                  <a:srgbClr val="FF00FF"/>
                </a:solidFill>
                <a:latin typeface="Consolas" panose="020B0609020204030204" pitchFamily="49" charset="0"/>
              </a:rPr>
              <a:t> "]</a:t>
            </a:r>
            <a:r>
              <a:rPr lang="es-CR" sz="2400" dirty="0">
                <a:solidFill>
                  <a:schemeClr val="accent2"/>
                </a:solidFill>
                <a:latin typeface="Consolas" panose="020B0609020204030204" pitchFamily="49" charset="0"/>
              </a:rPr>
              <a:t>) &amp;&amp; !</a:t>
            </a:r>
            <a:r>
              <a:rPr lang="es-CR" sz="2400" dirty="0" err="1">
                <a:solidFill>
                  <a:srgbClr val="0070C0"/>
                </a:solidFill>
                <a:latin typeface="Consolas" panose="020B0609020204030204" pitchFamily="49" charset="0"/>
              </a:rPr>
              <a:t>empty</a:t>
            </a:r>
            <a:r>
              <a:rPr lang="es-CR" sz="2400" dirty="0">
                <a:solidFill>
                  <a:schemeClr val="accent2"/>
                </a:solidFill>
                <a:latin typeface="Consolas" panose="020B0609020204030204" pitchFamily="49" charset="0"/>
              </a:rPr>
              <a:t>(</a:t>
            </a:r>
            <a:r>
              <a:rPr lang="en-US" sz="2400" dirty="0">
                <a:solidFill>
                  <a:srgbClr val="FF00FF"/>
                </a:solidFill>
                <a:latin typeface="Consolas" panose="020B0609020204030204" pitchFamily="49" charset="0"/>
              </a:rPr>
              <a:t>$_GET[“</a:t>
            </a:r>
            <a:r>
              <a:rPr lang="en-US" sz="2400" dirty="0" err="1">
                <a:solidFill>
                  <a:srgbClr val="FF00FF"/>
                </a:solidFill>
                <a:latin typeface="Consolas" panose="020B0609020204030204" pitchFamily="49" charset="0"/>
              </a:rPr>
              <a:t>nmb</a:t>
            </a:r>
            <a:r>
              <a:rPr lang="en-US" sz="2400" dirty="0">
                <a:solidFill>
                  <a:srgbClr val="FF00FF"/>
                </a:solidFill>
                <a:latin typeface="Consolas" panose="020B0609020204030204" pitchFamily="49" charset="0"/>
              </a:rPr>
              <a:t> "]</a:t>
            </a:r>
            <a:r>
              <a:rPr lang="es-CR" sz="2400" dirty="0">
                <a:solidFill>
                  <a:schemeClr val="accent2"/>
                </a:solidFill>
                <a:latin typeface="Consolas" panose="020B0609020204030204" pitchFamily="49" charset="0"/>
              </a:rPr>
              <a:t>)){</a:t>
            </a:r>
            <a:endParaRPr lang="en-US" sz="2400" dirty="0">
              <a:solidFill>
                <a:schemeClr val="accent2"/>
              </a:solidFill>
              <a:latin typeface="Consolas" panose="020B0609020204030204" pitchFamily="49" charset="0"/>
            </a:endParaRPr>
          </a:p>
          <a:p>
            <a:pPr marL="457200" lvl="1" indent="0">
              <a:buNone/>
            </a:pPr>
            <a:r>
              <a:rPr lang="en-US" sz="2400" dirty="0">
                <a:solidFill>
                  <a:schemeClr val="accent2"/>
                </a:solidFill>
                <a:latin typeface="Consolas" panose="020B0609020204030204" pitchFamily="49" charset="0"/>
              </a:rPr>
              <a:t>	$nom = </a:t>
            </a:r>
            <a:r>
              <a:rPr lang="en-US" sz="2400" dirty="0">
                <a:solidFill>
                  <a:srgbClr val="FF00FF"/>
                </a:solidFill>
                <a:latin typeface="Consolas" panose="020B0609020204030204" pitchFamily="49" charset="0"/>
              </a:rPr>
              <a:t>$_GET[“</a:t>
            </a:r>
            <a:r>
              <a:rPr lang="en-US" sz="2400" dirty="0" err="1">
                <a:solidFill>
                  <a:srgbClr val="FF00FF"/>
                </a:solidFill>
                <a:latin typeface="Consolas" panose="020B0609020204030204" pitchFamily="49" charset="0"/>
              </a:rPr>
              <a:t>nmb</a:t>
            </a:r>
            <a:r>
              <a:rPr lang="en-US" sz="2400" dirty="0">
                <a:solidFill>
                  <a:srgbClr val="FF00FF"/>
                </a:solidFill>
                <a:latin typeface="Consolas" panose="020B0609020204030204" pitchFamily="49" charset="0"/>
              </a:rPr>
              <a:t>"]</a:t>
            </a:r>
            <a:r>
              <a:rPr lang="en-US" sz="2400" dirty="0">
                <a:solidFill>
                  <a:schemeClr val="accent2"/>
                </a:solidFill>
                <a:latin typeface="Consolas" panose="020B0609020204030204" pitchFamily="49" charset="0"/>
              </a:rPr>
              <a:t>;</a:t>
            </a:r>
          </a:p>
          <a:p>
            <a:pPr marL="457200" lvl="1" indent="0">
              <a:buNone/>
            </a:pPr>
            <a:r>
              <a:rPr lang="es-CR" sz="2400" dirty="0">
                <a:solidFill>
                  <a:schemeClr val="accent2"/>
                </a:solidFill>
                <a:latin typeface="Consolas" panose="020B0609020204030204" pitchFamily="49" charset="0"/>
              </a:rPr>
              <a:t>}</a:t>
            </a:r>
            <a:endParaRPr lang="en-US" sz="2400" dirty="0">
              <a:solidFill>
                <a:schemeClr val="accent2"/>
              </a:solidFill>
              <a:latin typeface="Consolas" panose="020B0609020204030204" pitchFamily="49" charset="0"/>
            </a:endParaRPr>
          </a:p>
          <a:p>
            <a:pPr marL="0" indent="0">
              <a:buNone/>
            </a:pPr>
            <a:r>
              <a:rPr lang="en-US" dirty="0">
                <a:solidFill>
                  <a:schemeClr val="accent2"/>
                </a:solidFill>
                <a:latin typeface="Consolas" panose="020B0609020204030204" pitchFamily="49" charset="0"/>
              </a:rPr>
              <a:t>?&gt;</a:t>
            </a: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2986140"/>
            <a:ext cx="5647509" cy="3738323"/>
          </a:xfrm>
          <a:prstGeom prst="rect">
            <a:avLst/>
          </a:prstGeom>
          <a:solidFill>
            <a:schemeClr val="accent6">
              <a:lumMod val="60000"/>
              <a:lumOff val="40000"/>
            </a:schemeClr>
          </a:solidFill>
          <a:ln w="38100">
            <a:solidFill>
              <a:schemeClr val="tx1">
                <a:lumMod val="95000"/>
                <a:lumOff val="5000"/>
              </a:schemeClr>
            </a:solidFill>
          </a:ln>
        </p:spPr>
        <p:txBody>
          <a:bodyPr wrap="square" rtlCol="0">
            <a:normAutofit/>
          </a:bodyPr>
          <a:lstStyle/>
          <a:p>
            <a:pPr algn="ctr"/>
            <a:r>
              <a:rPr lang="es-CR" sz="3200" b="1" u="sng" dirty="0"/>
              <a:t>Ejercicio #2</a:t>
            </a:r>
          </a:p>
          <a:p>
            <a:pPr marL="342900" indent="-342900">
              <a:buAutoNum type="arabicPeriod"/>
            </a:pPr>
            <a:r>
              <a:rPr lang="es-CR" sz="2800" dirty="0"/>
              <a:t>Verifique utilizando </a:t>
            </a:r>
            <a:r>
              <a:rPr lang="es-CR" sz="2800" b="1" dirty="0" err="1"/>
              <a:t>isset</a:t>
            </a:r>
            <a:r>
              <a:rPr lang="es-CR" sz="2800" b="1" dirty="0"/>
              <a:t>()</a:t>
            </a:r>
            <a:r>
              <a:rPr lang="es-CR" sz="2800" dirty="0"/>
              <a:t> e </a:t>
            </a:r>
            <a:r>
              <a:rPr lang="es-CR" sz="2800" b="1" dirty="0" err="1" smtClean="0"/>
              <a:t>empty</a:t>
            </a:r>
            <a:r>
              <a:rPr lang="es-CR" sz="2800" b="1" dirty="0"/>
              <a:t>()</a:t>
            </a:r>
            <a:r>
              <a:rPr lang="es-CR" sz="2800" dirty="0"/>
              <a:t> que ambos valores de nombre y </a:t>
            </a:r>
            <a:r>
              <a:rPr lang="es-CR" sz="2800" dirty="0" err="1"/>
              <a:t>password</a:t>
            </a:r>
            <a:r>
              <a:rPr lang="es-CR" sz="2800" dirty="0"/>
              <a:t> estén presentes.</a:t>
            </a:r>
          </a:p>
          <a:p>
            <a:pPr marL="342900" indent="-342900">
              <a:buAutoNum type="arabicPeriod"/>
            </a:pPr>
            <a:r>
              <a:rPr lang="es-CR" sz="2800" dirty="0"/>
              <a:t>Imprima mensajes en pantalla para indicar la ausencia de valores para alguno o ambos.</a:t>
            </a:r>
          </a:p>
        </p:txBody>
      </p:sp>
    </p:spTree>
    <p:extLst>
      <p:ext uri="{BB962C8B-B14F-4D97-AF65-F5344CB8AC3E}">
        <p14:creationId xmlns:p14="http://schemas.microsoft.com/office/powerpoint/2010/main" val="377836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0" y="627018"/>
            <a:ext cx="12191999" cy="739850"/>
          </a:xfrm>
          <a:solidFill>
            <a:schemeClr val="bg1"/>
          </a:solidFill>
        </p:spPr>
        <p:txBody>
          <a:bodyPr>
            <a:normAutofit/>
          </a:bodyPr>
          <a:lstStyle/>
          <a:p>
            <a:r>
              <a:rPr lang="es-CR" b="1" dirty="0"/>
              <a:t>FORM – Archivo PHP - METHOD</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a:bodyPr>
          <a:lstStyle/>
          <a:p>
            <a:pPr marL="285750" indent="-285750">
              <a:buChar char="•"/>
            </a:pPr>
            <a:r>
              <a:rPr lang="es-CR" sz="2400" dirty="0"/>
              <a:t>Al enviar, o presionar el botón de </a:t>
            </a:r>
            <a:r>
              <a:rPr lang="es-CR" sz="2400" b="1" dirty="0" err="1"/>
              <a:t>submit</a:t>
            </a:r>
            <a:r>
              <a:rPr lang="es-CR" sz="2400" dirty="0"/>
              <a:t> los datos viajarán mediante el método indicado en el atributo </a:t>
            </a:r>
            <a:r>
              <a:rPr lang="es-CR" sz="2400" b="1" dirty="0" err="1">
                <a:solidFill>
                  <a:schemeClr val="accent6"/>
                </a:solidFill>
              </a:rPr>
              <a:t>method</a:t>
            </a:r>
            <a:r>
              <a:rPr lang="es-CR" sz="2400" dirty="0"/>
              <a:t> del </a:t>
            </a:r>
            <a:r>
              <a:rPr lang="es-CR" sz="2400" b="1" dirty="0" err="1">
                <a:solidFill>
                  <a:schemeClr val="accent1"/>
                </a:solidFill>
              </a:rPr>
              <a:t>form</a:t>
            </a:r>
            <a:r>
              <a:rPr lang="es-CR" sz="2400" dirty="0"/>
              <a:t> al servidor, dónde la capa PHP podrá recuperar los valores de los datos.</a:t>
            </a:r>
          </a:p>
          <a:p>
            <a:pPr marL="285750" indent="-285750">
              <a:buChar char="•"/>
            </a:pPr>
            <a:r>
              <a:rPr lang="es-CR" sz="2400" dirty="0"/>
              <a:t>Se utiliza el </a:t>
            </a:r>
            <a:r>
              <a:rPr lang="es-CR" sz="2400" b="1" dirty="0">
                <a:solidFill>
                  <a:srgbClr val="FF00FF"/>
                </a:solidFill>
              </a:rPr>
              <a:t>arreglo asociativo </a:t>
            </a:r>
            <a:r>
              <a:rPr lang="es-CR" sz="2400" dirty="0"/>
              <a:t>correspondiente, en él se emplea como llave el atributo </a:t>
            </a:r>
            <a:r>
              <a:rPr lang="es-CR" sz="2400" b="1" dirty="0" err="1">
                <a:solidFill>
                  <a:schemeClr val="accent1"/>
                </a:solidFill>
              </a:rPr>
              <a:t>name</a:t>
            </a:r>
            <a:r>
              <a:rPr lang="es-CR" sz="2400" dirty="0"/>
              <a:t> del elemento </a:t>
            </a:r>
            <a:r>
              <a:rPr lang="es-CR" sz="2400" b="1" dirty="0"/>
              <a:t>HTML</a:t>
            </a:r>
            <a:r>
              <a:rPr lang="es-CR" sz="2400" dirty="0"/>
              <a:t> input que se desea leer. Se puede guardar su valor en una variable.</a:t>
            </a:r>
          </a:p>
          <a:p>
            <a:pPr marL="285750" indent="-285750">
              <a:buChar char="•"/>
            </a:pPr>
            <a:r>
              <a:rPr lang="es-CR" sz="2400" b="1" dirty="0"/>
              <a:t>GET</a:t>
            </a:r>
          </a:p>
          <a:p>
            <a:pPr marL="742950" lvl="1" indent="-285750">
              <a:buChar char="•"/>
            </a:pPr>
            <a:r>
              <a:rPr lang="es-CR" sz="2400" dirty="0"/>
              <a:t>Utiliza el arreglo asociativo $_GET[]</a:t>
            </a:r>
          </a:p>
          <a:p>
            <a:pPr marL="285750" indent="-285750">
              <a:buChar char="•"/>
            </a:pPr>
            <a:r>
              <a:rPr lang="es-CR" sz="2400" b="1" dirty="0"/>
              <a:t>POST</a:t>
            </a:r>
          </a:p>
          <a:p>
            <a:pPr marL="742950" lvl="1" indent="-285750">
              <a:buChar char="•"/>
            </a:pPr>
            <a:r>
              <a:rPr lang="es-CR" sz="2400" dirty="0"/>
              <a:t>Utiliza el arreglo asociativo $_POST[]</a:t>
            </a:r>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29201"/>
            <a:ext cx="5647509" cy="2956939"/>
          </a:xfrm>
          <a:solidFill>
            <a:schemeClr val="tx1"/>
          </a:solidFill>
        </p:spPr>
        <p:txBody>
          <a:bodyPr vert="horz" lIns="91440" tIns="45720" rIns="91440" bIns="45720" rtlCol="0" anchor="ctr">
            <a:normAutofit lnSpcReduction="10000"/>
          </a:bodyPr>
          <a:lstStyle/>
          <a:p>
            <a:pPr marL="0" indent="0">
              <a:buNone/>
            </a:pPr>
            <a:r>
              <a:rPr lang="en-US" sz="2000" dirty="0">
                <a:solidFill>
                  <a:schemeClr val="accent2"/>
                </a:solidFill>
                <a:latin typeface="Consolas" panose="020B0609020204030204" pitchFamily="49" charset="0"/>
              </a:rPr>
              <a:t>&lt;?</a:t>
            </a:r>
            <a:r>
              <a:rPr lang="en-US" sz="2000" dirty="0" err="1">
                <a:solidFill>
                  <a:schemeClr val="accent2"/>
                </a:solidFill>
                <a:latin typeface="Consolas" panose="020B0609020204030204" pitchFamily="49" charset="0"/>
              </a:rPr>
              <a:t>php</a:t>
            </a:r>
            <a:endParaRPr lang="en-US" sz="2000" dirty="0">
              <a:solidFill>
                <a:schemeClr val="accent2"/>
              </a:solidFill>
              <a:latin typeface="Consolas" panose="020B0609020204030204" pitchFamily="49" charset="0"/>
            </a:endParaRPr>
          </a:p>
          <a:p>
            <a:pPr marL="0" indent="0">
              <a:buNone/>
            </a:pP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nome</a:t>
            </a:r>
            <a:r>
              <a:rPr lang="en-US" sz="2000" dirty="0">
                <a:solidFill>
                  <a:schemeClr val="accent2"/>
                </a:solidFill>
                <a:latin typeface="Consolas" panose="020B0609020204030204" pitchFamily="49" charset="0"/>
              </a:rPr>
              <a:t> = </a:t>
            </a:r>
            <a:r>
              <a:rPr lang="en-US" sz="2000" dirty="0">
                <a:solidFill>
                  <a:srgbClr val="FF00FF"/>
                </a:solidFill>
                <a:latin typeface="Consolas" panose="020B0609020204030204" pitchFamily="49" charset="0"/>
              </a:rPr>
              <a:t>$_POST[“password"]</a:t>
            </a:r>
            <a:r>
              <a:rPr lang="en-US" sz="2000" dirty="0">
                <a:solidFill>
                  <a:schemeClr val="accent2"/>
                </a:solidFill>
                <a:latin typeface="Consolas" panose="020B0609020204030204" pitchFamily="49" charset="0"/>
              </a:rPr>
              <a:t>;</a:t>
            </a:r>
          </a:p>
          <a:p>
            <a:pPr marL="0" indent="0">
              <a:buNone/>
            </a:pPr>
            <a:r>
              <a:rPr lang="en-US" sz="2000" dirty="0">
                <a:solidFill>
                  <a:schemeClr val="accent2"/>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&lt;form </a:t>
            </a:r>
            <a:r>
              <a:rPr lang="en-US" sz="2000" dirty="0">
                <a:solidFill>
                  <a:schemeClr val="accent4"/>
                </a:solidFill>
                <a:latin typeface="Consolas" panose="020B0609020204030204" pitchFamily="49" charset="0"/>
              </a:rPr>
              <a:t>action=“</a:t>
            </a:r>
            <a:r>
              <a:rPr lang="en-US" sz="2000" dirty="0" err="1">
                <a:solidFill>
                  <a:schemeClr val="accent4"/>
                </a:solidFill>
                <a:latin typeface="Consolas" panose="020B0609020204030204" pitchFamily="49" charset="0"/>
              </a:rPr>
              <a:t>login.php</a:t>
            </a:r>
            <a:r>
              <a:rPr lang="en-US" sz="2000" dirty="0">
                <a:solidFill>
                  <a:schemeClr val="accent4"/>
                </a:solidFill>
                <a:latin typeface="Consolas" panose="020B0609020204030204" pitchFamily="49" charset="0"/>
              </a:rPr>
              <a:t>"</a:t>
            </a:r>
            <a:r>
              <a:rPr lang="en-US" sz="2000" dirty="0">
                <a:solidFill>
                  <a:schemeClr val="accent1"/>
                </a:solidFill>
                <a:latin typeface="Consolas" panose="020B0609020204030204" pitchFamily="49" charset="0"/>
              </a:rPr>
              <a:t> </a:t>
            </a:r>
            <a:r>
              <a:rPr lang="en-US" sz="2000" dirty="0">
                <a:solidFill>
                  <a:srgbClr val="92D050"/>
                </a:solidFill>
                <a:latin typeface="Consolas" panose="020B0609020204030204" pitchFamily="49" charset="0"/>
              </a:rPr>
              <a:t>method=“post"</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code: &lt;input type=“password” name="email"&gt;&lt;</a:t>
            </a:r>
            <a:r>
              <a:rPr lang="en-US" sz="2000" dirty="0" err="1">
                <a:solidFill>
                  <a:schemeClr val="accent1"/>
                </a:solidFill>
                <a:latin typeface="Consolas" panose="020B0609020204030204" pitchFamily="49" charset="0"/>
              </a:rPr>
              <a:t>br</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&lt;input type="submit"&gt;</a:t>
            </a:r>
          </a:p>
          <a:p>
            <a:pPr marL="0" indent="0">
              <a:buNone/>
            </a:pPr>
            <a:r>
              <a:rPr lang="en-US" sz="2000" dirty="0">
                <a:solidFill>
                  <a:schemeClr val="accent1"/>
                </a:solidFill>
                <a:latin typeface="Consolas" panose="020B0609020204030204" pitchFamily="49" charset="0"/>
              </a:rPr>
              <a:t>&lt;/form&gt;</a:t>
            </a: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2986140"/>
            <a:ext cx="5647509" cy="3738323"/>
          </a:xfrm>
          <a:prstGeom prst="rect">
            <a:avLst/>
          </a:prstGeom>
          <a:solidFill>
            <a:schemeClr val="accent6">
              <a:lumMod val="60000"/>
              <a:lumOff val="40000"/>
            </a:schemeClr>
          </a:solidFill>
          <a:ln w="38100">
            <a:solidFill>
              <a:schemeClr val="tx1">
                <a:lumMod val="95000"/>
                <a:lumOff val="5000"/>
              </a:schemeClr>
            </a:solidFill>
          </a:ln>
        </p:spPr>
        <p:txBody>
          <a:bodyPr wrap="square" rtlCol="0">
            <a:normAutofit fontScale="92500" lnSpcReduction="10000"/>
          </a:bodyPr>
          <a:lstStyle/>
          <a:p>
            <a:pPr algn="ctr"/>
            <a:r>
              <a:rPr lang="es-CR" sz="2400" b="1" u="sng" dirty="0"/>
              <a:t>Ejercicio #3</a:t>
            </a:r>
          </a:p>
          <a:p>
            <a:pPr marL="342900" indent="-342900">
              <a:buAutoNum type="arabicPeriod"/>
            </a:pPr>
            <a:r>
              <a:rPr lang="es-CR" sz="2000" dirty="0"/>
              <a:t>Utilice el método POST.</a:t>
            </a:r>
          </a:p>
          <a:p>
            <a:pPr marL="342900" indent="-342900">
              <a:buFontTx/>
              <a:buAutoNum type="arabicPeriod"/>
            </a:pPr>
            <a:r>
              <a:rPr lang="es-CR" sz="2000" dirty="0"/>
              <a:t>Cree dos variables en su archivo PHP, uno con un usuario y una clave preestablecida, inventadas por usted.</a:t>
            </a:r>
          </a:p>
          <a:p>
            <a:pPr marL="342900" indent="-342900">
              <a:buAutoNum type="arabicPeriod"/>
            </a:pPr>
            <a:r>
              <a:rPr lang="es-CR" sz="2000" dirty="0"/>
              <a:t>En el archivo PHP reciba ambos valores y compárelos con los valores de las variables creadas en el PHP.</a:t>
            </a:r>
          </a:p>
          <a:p>
            <a:pPr marL="800100" lvl="1" indent="-342900">
              <a:buAutoNum type="arabicPeriod"/>
            </a:pPr>
            <a:r>
              <a:rPr lang="es-CR" sz="2000" dirty="0"/>
              <a:t>Si corresponden ambos imprima en pantalla el mensaje: “Bienvenido, </a:t>
            </a:r>
            <a:r>
              <a:rPr lang="es-CR" sz="2000" i="1" u="sng" dirty="0" err="1"/>
              <a:t>nombreUsuario</a:t>
            </a:r>
            <a:r>
              <a:rPr lang="es-CR" sz="2000" dirty="0"/>
              <a:t>!”</a:t>
            </a:r>
          </a:p>
          <a:p>
            <a:pPr marL="800100" lvl="1" indent="-342900">
              <a:buAutoNum type="arabicPeriod"/>
            </a:pPr>
            <a:r>
              <a:rPr lang="es-CR" sz="2000" dirty="0"/>
              <a:t>Si no corresponden imprima en pantalla un mensaje de error.</a:t>
            </a:r>
          </a:p>
          <a:p>
            <a:pPr marL="342900" indent="-342900">
              <a:buAutoNum type="arabicPeriod"/>
            </a:pPr>
            <a:r>
              <a:rPr lang="es-CR" sz="2000" dirty="0"/>
              <a:t>Observe el URL, la barra de dirección del navegador.</a:t>
            </a:r>
          </a:p>
        </p:txBody>
      </p:sp>
    </p:spTree>
    <p:extLst>
      <p:ext uri="{BB962C8B-B14F-4D97-AF65-F5344CB8AC3E}">
        <p14:creationId xmlns:p14="http://schemas.microsoft.com/office/powerpoint/2010/main" val="8680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0" y="627018"/>
            <a:ext cx="12191999" cy="739850"/>
          </a:xfrm>
          <a:solidFill>
            <a:schemeClr val="bg1"/>
          </a:solidFill>
        </p:spPr>
        <p:txBody>
          <a:bodyPr>
            <a:normAutofit/>
          </a:bodyPr>
          <a:lstStyle/>
          <a:p>
            <a:r>
              <a:rPr lang="es-CR" b="1" dirty="0"/>
              <a:t>FORM – Archivo PHP - METHOD</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a:bodyPr>
          <a:lstStyle/>
          <a:p>
            <a:pPr marL="285750" indent="-285750">
              <a:buChar char="•"/>
            </a:pPr>
            <a:r>
              <a:rPr lang="es-CR" sz="2400" dirty="0"/>
              <a:t>Al enviar, o presionar el botón de </a:t>
            </a:r>
            <a:r>
              <a:rPr lang="es-CR" sz="2400" b="1" dirty="0" err="1"/>
              <a:t>submit</a:t>
            </a:r>
            <a:r>
              <a:rPr lang="es-CR" sz="2400" dirty="0"/>
              <a:t> los datos viajarán mediante el método indicado en el atributo </a:t>
            </a:r>
            <a:r>
              <a:rPr lang="es-CR" sz="2400" b="1" dirty="0" err="1">
                <a:solidFill>
                  <a:schemeClr val="accent6"/>
                </a:solidFill>
              </a:rPr>
              <a:t>method</a:t>
            </a:r>
            <a:r>
              <a:rPr lang="es-CR" sz="2400" dirty="0"/>
              <a:t> del </a:t>
            </a:r>
            <a:r>
              <a:rPr lang="es-CR" sz="2400" b="1" dirty="0" err="1">
                <a:solidFill>
                  <a:schemeClr val="accent1"/>
                </a:solidFill>
              </a:rPr>
              <a:t>form</a:t>
            </a:r>
            <a:r>
              <a:rPr lang="es-CR" sz="2400" dirty="0"/>
              <a:t> al servidor, dónde la capa PHP podrá recuperar los valores de los datos.</a:t>
            </a:r>
          </a:p>
          <a:p>
            <a:pPr marL="285750" indent="-285750">
              <a:buChar char="•"/>
            </a:pPr>
            <a:r>
              <a:rPr lang="es-CR" sz="2400" dirty="0"/>
              <a:t>Se utiliza el </a:t>
            </a:r>
            <a:r>
              <a:rPr lang="es-CR" sz="2400" b="1" dirty="0">
                <a:solidFill>
                  <a:srgbClr val="FF00FF"/>
                </a:solidFill>
              </a:rPr>
              <a:t>arreglo asociativo </a:t>
            </a:r>
            <a:r>
              <a:rPr lang="es-CR" sz="2400" dirty="0"/>
              <a:t>correspondiente, en él se emplea como llave el atributo </a:t>
            </a:r>
            <a:r>
              <a:rPr lang="es-CR" sz="2400" b="1" dirty="0" err="1">
                <a:solidFill>
                  <a:schemeClr val="accent1"/>
                </a:solidFill>
              </a:rPr>
              <a:t>name</a:t>
            </a:r>
            <a:r>
              <a:rPr lang="es-CR" sz="2400" dirty="0"/>
              <a:t> del elemento </a:t>
            </a:r>
            <a:r>
              <a:rPr lang="es-CR" sz="2400" b="1" dirty="0"/>
              <a:t>HTML</a:t>
            </a:r>
            <a:r>
              <a:rPr lang="es-CR" sz="2400" dirty="0"/>
              <a:t> input que se desea leer. Se puede guardar su valor en una variable.</a:t>
            </a:r>
          </a:p>
          <a:p>
            <a:pPr marL="285750" indent="-285750">
              <a:buChar char="•"/>
            </a:pPr>
            <a:r>
              <a:rPr lang="es-CR" sz="2400" b="1" dirty="0"/>
              <a:t>GET</a:t>
            </a:r>
          </a:p>
          <a:p>
            <a:pPr marL="742950" lvl="1" indent="-285750">
              <a:buChar char="•"/>
            </a:pPr>
            <a:r>
              <a:rPr lang="es-CR" sz="2400" dirty="0"/>
              <a:t>Utiliza el arreglo asociativo $_GET[]</a:t>
            </a:r>
          </a:p>
          <a:p>
            <a:pPr marL="285750" indent="-285750">
              <a:buChar char="•"/>
            </a:pPr>
            <a:r>
              <a:rPr lang="es-CR" sz="2400" b="1" dirty="0"/>
              <a:t>POST</a:t>
            </a:r>
          </a:p>
          <a:p>
            <a:pPr marL="742950" lvl="1" indent="-285750">
              <a:buChar char="•"/>
            </a:pPr>
            <a:r>
              <a:rPr lang="es-CR" sz="2400" dirty="0"/>
              <a:t>Utiliza el arreglo asociativo $_POST[]</a:t>
            </a:r>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29201"/>
            <a:ext cx="5647509" cy="2956939"/>
          </a:xfrm>
          <a:solidFill>
            <a:schemeClr val="tx1"/>
          </a:solidFill>
        </p:spPr>
        <p:txBody>
          <a:bodyPr vert="horz" lIns="91440" tIns="45720" rIns="91440" bIns="45720" rtlCol="0" anchor="ctr">
            <a:normAutofit lnSpcReduction="10000"/>
          </a:bodyPr>
          <a:lstStyle/>
          <a:p>
            <a:pPr marL="0" indent="0">
              <a:buNone/>
            </a:pPr>
            <a:r>
              <a:rPr lang="en-US" sz="2000" dirty="0">
                <a:solidFill>
                  <a:schemeClr val="accent2"/>
                </a:solidFill>
                <a:latin typeface="Consolas" panose="020B0609020204030204" pitchFamily="49" charset="0"/>
              </a:rPr>
              <a:t>&lt;?</a:t>
            </a:r>
            <a:r>
              <a:rPr lang="en-US" sz="2000" dirty="0" err="1">
                <a:solidFill>
                  <a:schemeClr val="accent2"/>
                </a:solidFill>
                <a:latin typeface="Consolas" panose="020B0609020204030204" pitchFamily="49" charset="0"/>
              </a:rPr>
              <a:t>php</a:t>
            </a:r>
            <a:endParaRPr lang="en-US" sz="2000" dirty="0">
              <a:solidFill>
                <a:schemeClr val="accent2"/>
              </a:solidFill>
              <a:latin typeface="Consolas" panose="020B0609020204030204" pitchFamily="49" charset="0"/>
            </a:endParaRPr>
          </a:p>
          <a:p>
            <a:pPr marL="0" indent="0">
              <a:buNone/>
            </a:pP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nome</a:t>
            </a:r>
            <a:r>
              <a:rPr lang="en-US" sz="2000" dirty="0">
                <a:solidFill>
                  <a:schemeClr val="accent2"/>
                </a:solidFill>
                <a:latin typeface="Consolas" panose="020B0609020204030204" pitchFamily="49" charset="0"/>
              </a:rPr>
              <a:t> = </a:t>
            </a:r>
            <a:r>
              <a:rPr lang="en-US" sz="2000" dirty="0">
                <a:solidFill>
                  <a:srgbClr val="FF00FF"/>
                </a:solidFill>
                <a:latin typeface="Consolas" panose="020B0609020204030204" pitchFamily="49" charset="0"/>
              </a:rPr>
              <a:t>$_GET[“</a:t>
            </a:r>
            <a:r>
              <a:rPr lang="en-US" sz="2000" dirty="0" err="1">
                <a:solidFill>
                  <a:srgbClr val="FF00FF"/>
                </a:solidFill>
                <a:latin typeface="Consolas" panose="020B0609020204030204" pitchFamily="49" charset="0"/>
              </a:rPr>
              <a:t>edad</a:t>
            </a:r>
            <a:r>
              <a:rPr lang="en-US" sz="2000" dirty="0">
                <a:solidFill>
                  <a:srgbClr val="FF00FF"/>
                </a:solidFill>
                <a:latin typeface="Consolas" panose="020B0609020204030204" pitchFamily="49" charset="0"/>
              </a:rPr>
              <a:t>"]</a:t>
            </a:r>
            <a:r>
              <a:rPr lang="en-US" sz="2000" dirty="0">
                <a:solidFill>
                  <a:schemeClr val="accent2"/>
                </a:solidFill>
                <a:latin typeface="Consolas" panose="020B0609020204030204" pitchFamily="49" charset="0"/>
              </a:rPr>
              <a:t>;</a:t>
            </a:r>
          </a:p>
          <a:p>
            <a:pPr marL="0" indent="0">
              <a:buNone/>
            </a:pPr>
            <a:r>
              <a:rPr lang="en-US" sz="2000" dirty="0">
                <a:solidFill>
                  <a:schemeClr val="accent2"/>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&lt;form </a:t>
            </a:r>
            <a:r>
              <a:rPr lang="en-US" sz="2000" dirty="0">
                <a:solidFill>
                  <a:schemeClr val="accent4"/>
                </a:solidFill>
                <a:latin typeface="Consolas" panose="020B0609020204030204" pitchFamily="49" charset="0"/>
              </a:rPr>
              <a:t>action=“</a:t>
            </a:r>
            <a:r>
              <a:rPr lang="en-US" sz="2000" dirty="0" err="1">
                <a:solidFill>
                  <a:schemeClr val="accent4"/>
                </a:solidFill>
                <a:latin typeface="Consolas" panose="020B0609020204030204" pitchFamily="49" charset="0"/>
              </a:rPr>
              <a:t>holi.php</a:t>
            </a:r>
            <a:r>
              <a:rPr lang="en-US" sz="2000" dirty="0">
                <a:solidFill>
                  <a:schemeClr val="accent4"/>
                </a:solidFill>
                <a:latin typeface="Consolas" panose="020B0609020204030204" pitchFamily="49" charset="0"/>
              </a:rPr>
              <a:t>"</a:t>
            </a:r>
            <a:r>
              <a:rPr lang="en-US" sz="2000" dirty="0">
                <a:solidFill>
                  <a:schemeClr val="accent1"/>
                </a:solidFill>
                <a:latin typeface="Consolas" panose="020B0609020204030204" pitchFamily="49" charset="0"/>
              </a:rPr>
              <a:t> </a:t>
            </a:r>
            <a:r>
              <a:rPr lang="en-US" sz="2000" dirty="0">
                <a:solidFill>
                  <a:srgbClr val="92D050"/>
                </a:solidFill>
                <a:latin typeface="Consolas" panose="020B0609020204030204" pitchFamily="49" charset="0"/>
              </a:rPr>
              <a:t>method=“get"</a:t>
            </a:r>
            <a:r>
              <a:rPr lang="en-US" sz="2000" dirty="0">
                <a:solidFill>
                  <a:schemeClr val="accent1"/>
                </a:solidFill>
                <a:latin typeface="Consolas" panose="020B0609020204030204" pitchFamily="49" charset="0"/>
              </a:rPr>
              <a:t>&gt;</a:t>
            </a:r>
          </a:p>
          <a:p>
            <a:pPr marL="0" indent="0">
              <a:buNone/>
            </a:pPr>
            <a:r>
              <a:rPr lang="en-US" sz="2000" dirty="0" err="1">
                <a:solidFill>
                  <a:schemeClr val="accent1"/>
                </a:solidFill>
                <a:latin typeface="Consolas" panose="020B0609020204030204" pitchFamily="49" charset="0"/>
              </a:rPr>
              <a:t>edad</a:t>
            </a:r>
            <a:r>
              <a:rPr lang="en-US" sz="2000" dirty="0">
                <a:solidFill>
                  <a:schemeClr val="accent1"/>
                </a:solidFill>
                <a:latin typeface="Consolas" panose="020B0609020204030204" pitchFamily="49" charset="0"/>
              </a:rPr>
              <a:t>: &lt;input type=“number” name=“</a:t>
            </a:r>
            <a:r>
              <a:rPr lang="en-US" sz="2000" dirty="0" err="1">
                <a:solidFill>
                  <a:schemeClr val="accent1"/>
                </a:solidFill>
                <a:latin typeface="Consolas" panose="020B0609020204030204" pitchFamily="49" charset="0"/>
              </a:rPr>
              <a:t>edad</a:t>
            </a:r>
            <a:r>
              <a:rPr lang="en-US" sz="2000" dirty="0">
                <a:solidFill>
                  <a:schemeClr val="accent1"/>
                </a:solidFill>
                <a:latin typeface="Consolas" panose="020B0609020204030204" pitchFamily="49" charset="0"/>
              </a:rPr>
              <a:t>"&gt;&lt;</a:t>
            </a:r>
            <a:r>
              <a:rPr lang="en-US" sz="2000" dirty="0" err="1">
                <a:solidFill>
                  <a:schemeClr val="accent1"/>
                </a:solidFill>
                <a:latin typeface="Consolas" panose="020B0609020204030204" pitchFamily="49" charset="0"/>
              </a:rPr>
              <a:t>br</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&lt;input type="submit"&gt;</a:t>
            </a:r>
          </a:p>
          <a:p>
            <a:pPr marL="0" indent="0">
              <a:buNone/>
            </a:pPr>
            <a:r>
              <a:rPr lang="en-US" sz="2000" dirty="0">
                <a:solidFill>
                  <a:schemeClr val="accent1"/>
                </a:solidFill>
                <a:latin typeface="Consolas" panose="020B0609020204030204" pitchFamily="49" charset="0"/>
              </a:rPr>
              <a:t>&lt;/form&gt;</a:t>
            </a: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2986140"/>
            <a:ext cx="5647509" cy="3738323"/>
          </a:xfrm>
          <a:prstGeom prst="rect">
            <a:avLst/>
          </a:prstGeom>
          <a:solidFill>
            <a:schemeClr val="accent6">
              <a:lumMod val="60000"/>
              <a:lumOff val="40000"/>
            </a:schemeClr>
          </a:solidFill>
          <a:ln w="38100">
            <a:solidFill>
              <a:schemeClr val="tx1">
                <a:lumMod val="95000"/>
                <a:lumOff val="5000"/>
              </a:schemeClr>
            </a:solidFill>
          </a:ln>
        </p:spPr>
        <p:txBody>
          <a:bodyPr wrap="square" rtlCol="0">
            <a:normAutofit lnSpcReduction="10000"/>
          </a:bodyPr>
          <a:lstStyle/>
          <a:p>
            <a:pPr algn="ctr"/>
            <a:r>
              <a:rPr lang="es-CR" sz="2400" b="1" u="sng" dirty="0"/>
              <a:t>Ejercicio #4</a:t>
            </a:r>
          </a:p>
          <a:p>
            <a:pPr marL="342900" indent="-342900">
              <a:buAutoNum type="arabicPeriod"/>
            </a:pPr>
            <a:r>
              <a:rPr lang="es-CR" sz="2000" dirty="0"/>
              <a:t>Cree un formulario que tenga:</a:t>
            </a:r>
          </a:p>
          <a:p>
            <a:pPr marL="800100" lvl="1" indent="-342900">
              <a:buAutoNum type="arabicPeriod"/>
            </a:pPr>
            <a:r>
              <a:rPr lang="es-CR" sz="2000" dirty="0"/>
              <a:t>Un campo de input tipo texto</a:t>
            </a:r>
          </a:p>
          <a:p>
            <a:pPr marL="800100" lvl="1" indent="-342900">
              <a:buAutoNum type="arabicPeriod"/>
            </a:pPr>
            <a:r>
              <a:rPr lang="es-CR" sz="2000" dirty="0"/>
              <a:t>Un campo de  input tipo número</a:t>
            </a:r>
          </a:p>
          <a:p>
            <a:pPr marL="342900" indent="-342900">
              <a:buAutoNum type="arabicPeriod"/>
            </a:pPr>
            <a:r>
              <a:rPr lang="es-CR" sz="2000" dirty="0"/>
              <a:t>Reciba ambos valores en su archivo PHP utilizando el método GET.</a:t>
            </a:r>
          </a:p>
          <a:p>
            <a:pPr marL="342900" indent="-342900">
              <a:buAutoNum type="arabicPeriod"/>
            </a:pPr>
            <a:r>
              <a:rPr lang="es-CR" sz="2000" dirty="0"/>
              <a:t>Utilice el texto escrito en el campo de texto como elemento para construir un triángulo de tamaño de base según indica el valor en el campo de input tipo número.</a:t>
            </a:r>
          </a:p>
          <a:p>
            <a:pPr marL="800100" lvl="1" indent="-342900">
              <a:buFont typeface="Arial" panose="020B0604020202020204" pitchFamily="34" charset="0"/>
              <a:buChar char="•"/>
            </a:pPr>
            <a:r>
              <a:rPr lang="es-CR" sz="2000" dirty="0"/>
              <a:t>El triángulo empezará con un elemento en la primera fila y terminará con n elementos en la enésima y última fila.</a:t>
            </a:r>
          </a:p>
        </p:txBody>
      </p:sp>
    </p:spTree>
    <p:extLst>
      <p:ext uri="{BB962C8B-B14F-4D97-AF65-F5344CB8AC3E}">
        <p14:creationId xmlns:p14="http://schemas.microsoft.com/office/powerpoint/2010/main" val="18246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0" y="627018"/>
            <a:ext cx="12191999" cy="739850"/>
          </a:xfrm>
          <a:solidFill>
            <a:schemeClr val="bg1"/>
          </a:solidFill>
        </p:spPr>
        <p:txBody>
          <a:bodyPr>
            <a:normAutofit/>
          </a:bodyPr>
          <a:lstStyle/>
          <a:p>
            <a:r>
              <a:rPr lang="es-CR" b="1" dirty="0"/>
              <a:t>FORM – Archivo PHP - METHOD</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a:bodyPr>
          <a:lstStyle/>
          <a:p>
            <a:pPr marL="285750" indent="-285750">
              <a:buChar char="•"/>
            </a:pPr>
            <a:r>
              <a:rPr lang="es-CR" sz="2400" dirty="0"/>
              <a:t>Al enviar, o presionar el botón de </a:t>
            </a:r>
            <a:r>
              <a:rPr lang="es-CR" sz="2400" b="1" dirty="0" err="1"/>
              <a:t>submit</a:t>
            </a:r>
            <a:r>
              <a:rPr lang="es-CR" sz="2400" dirty="0"/>
              <a:t> los datos viajarán mediante el método indicado en el atributo </a:t>
            </a:r>
            <a:r>
              <a:rPr lang="es-CR" sz="2400" b="1" dirty="0" err="1">
                <a:solidFill>
                  <a:schemeClr val="accent6"/>
                </a:solidFill>
              </a:rPr>
              <a:t>method</a:t>
            </a:r>
            <a:r>
              <a:rPr lang="es-CR" sz="2400" dirty="0"/>
              <a:t> del </a:t>
            </a:r>
            <a:r>
              <a:rPr lang="es-CR" sz="2400" b="1" dirty="0" err="1">
                <a:solidFill>
                  <a:schemeClr val="accent1"/>
                </a:solidFill>
              </a:rPr>
              <a:t>form</a:t>
            </a:r>
            <a:r>
              <a:rPr lang="es-CR" sz="2400" dirty="0"/>
              <a:t> al servidor, dónde la capa PHP podrá recuperar los valores de los datos.</a:t>
            </a:r>
          </a:p>
          <a:p>
            <a:pPr marL="285750" indent="-285750">
              <a:buChar char="•"/>
            </a:pPr>
            <a:r>
              <a:rPr lang="es-CR" sz="2400" dirty="0"/>
              <a:t>Se utiliza el </a:t>
            </a:r>
            <a:r>
              <a:rPr lang="es-CR" sz="2400" b="1" dirty="0">
                <a:solidFill>
                  <a:srgbClr val="FF00FF"/>
                </a:solidFill>
              </a:rPr>
              <a:t>arreglo asociativo </a:t>
            </a:r>
            <a:r>
              <a:rPr lang="es-CR" sz="2400" dirty="0"/>
              <a:t>correspondiente, en él se emplea como llave el atributo </a:t>
            </a:r>
            <a:r>
              <a:rPr lang="es-CR" sz="2400" b="1" dirty="0" err="1">
                <a:solidFill>
                  <a:schemeClr val="accent1"/>
                </a:solidFill>
              </a:rPr>
              <a:t>name</a:t>
            </a:r>
            <a:r>
              <a:rPr lang="es-CR" sz="2400" dirty="0"/>
              <a:t> del elemento </a:t>
            </a:r>
            <a:r>
              <a:rPr lang="es-CR" sz="2400" b="1" dirty="0"/>
              <a:t>HTML</a:t>
            </a:r>
            <a:r>
              <a:rPr lang="es-CR" sz="2400" dirty="0"/>
              <a:t> input que se desea leer. Se puede guardar su valor en una variable.</a:t>
            </a:r>
          </a:p>
          <a:p>
            <a:pPr marL="285750" indent="-285750">
              <a:buChar char="•"/>
            </a:pPr>
            <a:r>
              <a:rPr lang="es-CR" sz="2400" b="1" dirty="0"/>
              <a:t>GET</a:t>
            </a:r>
          </a:p>
          <a:p>
            <a:pPr marL="742950" lvl="1" indent="-285750">
              <a:buChar char="•"/>
            </a:pPr>
            <a:r>
              <a:rPr lang="es-CR" sz="2400" dirty="0"/>
              <a:t>Utiliza el arreglo asociativo $_GET[]</a:t>
            </a:r>
          </a:p>
          <a:p>
            <a:pPr marL="285750" indent="-285750">
              <a:buChar char="•"/>
            </a:pPr>
            <a:r>
              <a:rPr lang="es-CR" sz="2400" b="1" dirty="0"/>
              <a:t>POST</a:t>
            </a:r>
          </a:p>
          <a:p>
            <a:pPr marL="742950" lvl="1" indent="-285750">
              <a:buChar char="•"/>
            </a:pPr>
            <a:r>
              <a:rPr lang="es-CR" sz="2400" dirty="0"/>
              <a:t>Utiliza el arreglo asociativo $_POST[]</a:t>
            </a:r>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29201"/>
            <a:ext cx="5647509" cy="2956939"/>
          </a:xfrm>
          <a:solidFill>
            <a:schemeClr val="tx1"/>
          </a:solidFill>
        </p:spPr>
        <p:txBody>
          <a:bodyPr vert="horz" lIns="91440" tIns="45720" rIns="91440" bIns="45720" rtlCol="0" anchor="ctr">
            <a:normAutofit lnSpcReduction="10000"/>
          </a:bodyPr>
          <a:lstStyle/>
          <a:p>
            <a:pPr marL="0" indent="0">
              <a:buNone/>
            </a:pPr>
            <a:r>
              <a:rPr lang="en-US" sz="2000" dirty="0">
                <a:solidFill>
                  <a:schemeClr val="accent2"/>
                </a:solidFill>
                <a:latin typeface="Consolas" panose="020B0609020204030204" pitchFamily="49" charset="0"/>
              </a:rPr>
              <a:t>&lt;?</a:t>
            </a:r>
            <a:r>
              <a:rPr lang="en-US" sz="2000" dirty="0" err="1">
                <a:solidFill>
                  <a:schemeClr val="accent2"/>
                </a:solidFill>
                <a:latin typeface="Consolas" panose="020B0609020204030204" pitchFamily="49" charset="0"/>
              </a:rPr>
              <a:t>php</a:t>
            </a:r>
            <a:endParaRPr lang="en-US" sz="2000" dirty="0">
              <a:solidFill>
                <a:schemeClr val="accent2"/>
              </a:solidFill>
              <a:latin typeface="Consolas" panose="020B0609020204030204" pitchFamily="49" charset="0"/>
            </a:endParaRPr>
          </a:p>
          <a:p>
            <a:pPr marL="0" indent="0">
              <a:buNone/>
            </a:pP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nome</a:t>
            </a:r>
            <a:r>
              <a:rPr lang="en-US" sz="2000" dirty="0">
                <a:solidFill>
                  <a:schemeClr val="accent2"/>
                </a:solidFill>
                <a:latin typeface="Consolas" panose="020B0609020204030204" pitchFamily="49" charset="0"/>
              </a:rPr>
              <a:t> = </a:t>
            </a:r>
            <a:r>
              <a:rPr lang="en-US" sz="2000" dirty="0">
                <a:solidFill>
                  <a:srgbClr val="FF00FF"/>
                </a:solidFill>
                <a:latin typeface="Consolas" panose="020B0609020204030204" pitchFamily="49" charset="0"/>
              </a:rPr>
              <a:t>$_POST[“</a:t>
            </a:r>
            <a:r>
              <a:rPr lang="en-US" sz="2000" dirty="0" err="1">
                <a:solidFill>
                  <a:srgbClr val="FF00FF"/>
                </a:solidFill>
                <a:latin typeface="Consolas" panose="020B0609020204030204" pitchFamily="49" charset="0"/>
              </a:rPr>
              <a:t>pixelote</a:t>
            </a:r>
            <a:r>
              <a:rPr lang="en-US" sz="2000" dirty="0">
                <a:solidFill>
                  <a:srgbClr val="FF00FF"/>
                </a:solidFill>
                <a:latin typeface="Consolas" panose="020B0609020204030204" pitchFamily="49" charset="0"/>
              </a:rPr>
              <a:t>"]</a:t>
            </a:r>
            <a:r>
              <a:rPr lang="en-US" sz="2000" dirty="0">
                <a:solidFill>
                  <a:schemeClr val="accent2"/>
                </a:solidFill>
                <a:latin typeface="Consolas" panose="020B0609020204030204" pitchFamily="49" charset="0"/>
              </a:rPr>
              <a:t>;</a:t>
            </a:r>
          </a:p>
          <a:p>
            <a:pPr marL="0" indent="0">
              <a:buNone/>
            </a:pPr>
            <a:r>
              <a:rPr lang="en-US" sz="2000" dirty="0">
                <a:solidFill>
                  <a:schemeClr val="accent2"/>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&lt;form </a:t>
            </a:r>
            <a:r>
              <a:rPr lang="en-US" sz="2000" dirty="0">
                <a:solidFill>
                  <a:schemeClr val="accent4"/>
                </a:solidFill>
                <a:latin typeface="Consolas" panose="020B0609020204030204" pitchFamily="49" charset="0"/>
              </a:rPr>
              <a:t>action=“</a:t>
            </a:r>
            <a:r>
              <a:rPr lang="en-US" sz="2000" dirty="0" err="1">
                <a:solidFill>
                  <a:schemeClr val="accent4"/>
                </a:solidFill>
                <a:latin typeface="Consolas" panose="020B0609020204030204" pitchFamily="49" charset="0"/>
              </a:rPr>
              <a:t>tri.php</a:t>
            </a:r>
            <a:r>
              <a:rPr lang="en-US" sz="2000" dirty="0">
                <a:solidFill>
                  <a:schemeClr val="accent4"/>
                </a:solidFill>
                <a:latin typeface="Consolas" panose="020B0609020204030204" pitchFamily="49" charset="0"/>
              </a:rPr>
              <a:t>"</a:t>
            </a:r>
            <a:r>
              <a:rPr lang="en-US" sz="2000" dirty="0">
                <a:solidFill>
                  <a:schemeClr val="accent1"/>
                </a:solidFill>
                <a:latin typeface="Consolas" panose="020B0609020204030204" pitchFamily="49" charset="0"/>
              </a:rPr>
              <a:t> </a:t>
            </a:r>
            <a:r>
              <a:rPr lang="en-US" sz="2000" dirty="0">
                <a:solidFill>
                  <a:srgbClr val="92D050"/>
                </a:solidFill>
                <a:latin typeface="Consolas" panose="020B0609020204030204" pitchFamily="49" charset="0"/>
              </a:rPr>
              <a:t>method=“post"</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palabra: &lt;input type="text“ name=“</a:t>
            </a:r>
            <a:r>
              <a:rPr lang="en-US" sz="2000" dirty="0" err="1">
                <a:solidFill>
                  <a:schemeClr val="accent1"/>
                </a:solidFill>
                <a:latin typeface="Consolas" panose="020B0609020204030204" pitchFamily="49" charset="0"/>
              </a:rPr>
              <a:t>pixelote</a:t>
            </a:r>
            <a:r>
              <a:rPr lang="en-US" sz="2000" dirty="0">
                <a:solidFill>
                  <a:schemeClr val="accent1"/>
                </a:solidFill>
                <a:latin typeface="Consolas" panose="020B0609020204030204" pitchFamily="49" charset="0"/>
              </a:rPr>
              <a:t>"&gt;&lt;</a:t>
            </a:r>
            <a:r>
              <a:rPr lang="en-US" sz="2000" dirty="0" err="1">
                <a:solidFill>
                  <a:schemeClr val="accent1"/>
                </a:solidFill>
                <a:latin typeface="Consolas" panose="020B0609020204030204" pitchFamily="49" charset="0"/>
              </a:rPr>
              <a:t>br</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&lt;input type="submit"&gt;</a:t>
            </a:r>
          </a:p>
          <a:p>
            <a:pPr marL="0" indent="0">
              <a:buNone/>
            </a:pPr>
            <a:r>
              <a:rPr lang="en-US" sz="2000" dirty="0">
                <a:solidFill>
                  <a:schemeClr val="accent1"/>
                </a:solidFill>
                <a:latin typeface="Consolas" panose="020B0609020204030204" pitchFamily="49" charset="0"/>
              </a:rPr>
              <a:t>&lt;/form&gt;</a:t>
            </a: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2986140"/>
            <a:ext cx="5647509" cy="3738323"/>
          </a:xfrm>
          <a:prstGeom prst="rect">
            <a:avLst/>
          </a:prstGeom>
          <a:solidFill>
            <a:schemeClr val="accent6">
              <a:lumMod val="60000"/>
              <a:lumOff val="40000"/>
            </a:schemeClr>
          </a:solidFill>
          <a:ln w="38100">
            <a:solidFill>
              <a:schemeClr val="tx1">
                <a:lumMod val="95000"/>
                <a:lumOff val="5000"/>
              </a:schemeClr>
            </a:solidFill>
          </a:ln>
        </p:spPr>
        <p:txBody>
          <a:bodyPr wrap="square" rtlCol="0">
            <a:normAutofit/>
          </a:bodyPr>
          <a:lstStyle/>
          <a:p>
            <a:pPr algn="ctr"/>
            <a:r>
              <a:rPr lang="es-CR" sz="2400" b="1" u="sng" dirty="0"/>
              <a:t>Ejercicio #5</a:t>
            </a:r>
          </a:p>
          <a:p>
            <a:pPr marL="342900" indent="-342900">
              <a:buAutoNum type="arabicPeriod"/>
            </a:pPr>
            <a:r>
              <a:rPr lang="es-CR" sz="2000" dirty="0"/>
              <a:t>Cree un formulario HTML con 5 campos de texto.</a:t>
            </a:r>
          </a:p>
          <a:p>
            <a:pPr marL="342900" indent="-342900">
              <a:buAutoNum type="arabicPeriod"/>
            </a:pPr>
            <a:r>
              <a:rPr lang="es-CR" sz="2000" dirty="0"/>
              <a:t>Utilice el método POST para recuperar el valor de los campos de texto en un nuevo archivo PHP.</a:t>
            </a:r>
          </a:p>
          <a:p>
            <a:pPr marL="342900" indent="-342900">
              <a:buAutoNum type="arabicPeriod"/>
            </a:pPr>
            <a:r>
              <a:rPr lang="es-CR" sz="2000" dirty="0"/>
              <a:t>Almacénelos en un arreglo indexado.</a:t>
            </a:r>
          </a:p>
          <a:p>
            <a:pPr marL="342900" indent="-342900">
              <a:buFontTx/>
              <a:buAutoNum type="arabicPeriod"/>
            </a:pPr>
            <a:r>
              <a:rPr lang="es-CR" sz="2000" dirty="0"/>
              <a:t>Ordene los valores por orden decreciente.</a:t>
            </a:r>
          </a:p>
          <a:p>
            <a:pPr marL="342900" indent="-342900">
              <a:buAutoNum type="arabicPeriod"/>
            </a:pPr>
            <a:r>
              <a:rPr lang="es-CR" sz="2000" dirty="0"/>
              <a:t>Imprima los valores.</a:t>
            </a:r>
          </a:p>
        </p:txBody>
      </p:sp>
    </p:spTree>
    <p:extLst>
      <p:ext uri="{BB962C8B-B14F-4D97-AF65-F5344CB8AC3E}">
        <p14:creationId xmlns:p14="http://schemas.microsoft.com/office/powerpoint/2010/main" val="237246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FE5-E0BF-4CF2-A0F4-441CB7D1A24F}"/>
              </a:ext>
            </a:extLst>
          </p:cNvPr>
          <p:cNvSpPr>
            <a:spLocks noGrp="1"/>
          </p:cNvSpPr>
          <p:nvPr>
            <p:ph type="title"/>
          </p:nvPr>
        </p:nvSpPr>
        <p:spPr>
          <a:xfrm>
            <a:off x="0" y="627018"/>
            <a:ext cx="12191999" cy="739850"/>
          </a:xfrm>
          <a:solidFill>
            <a:schemeClr val="bg1"/>
          </a:solidFill>
        </p:spPr>
        <p:txBody>
          <a:bodyPr>
            <a:normAutofit/>
          </a:bodyPr>
          <a:lstStyle/>
          <a:p>
            <a:r>
              <a:rPr lang="es-CR" b="1" dirty="0"/>
              <a:t>FORM – Archivo PHP - METHOD</a:t>
            </a:r>
          </a:p>
        </p:txBody>
      </p:sp>
      <p:sp>
        <p:nvSpPr>
          <p:cNvPr id="4" name="Text Placeholder 3">
            <a:extLst>
              <a:ext uri="{FF2B5EF4-FFF2-40B4-BE49-F238E27FC236}">
                <a16:creationId xmlns:a16="http://schemas.microsoft.com/office/drawing/2014/main" id="{4A484E54-6417-42BB-8167-CAE00067CDAC}"/>
              </a:ext>
            </a:extLst>
          </p:cNvPr>
          <p:cNvSpPr>
            <a:spLocks noGrp="1"/>
          </p:cNvSpPr>
          <p:nvPr>
            <p:ph type="body" sz="half" idx="2"/>
          </p:nvPr>
        </p:nvSpPr>
        <p:spPr>
          <a:xfrm>
            <a:off x="195648" y="1507671"/>
            <a:ext cx="6348843" cy="5154386"/>
          </a:xfrm>
        </p:spPr>
        <p:txBody>
          <a:bodyPr vert="horz" lIns="91440" tIns="45720" rIns="91440" bIns="45720" rtlCol="0">
            <a:normAutofit/>
          </a:bodyPr>
          <a:lstStyle/>
          <a:p>
            <a:pPr marL="285750" indent="-285750">
              <a:buChar char="•"/>
            </a:pPr>
            <a:r>
              <a:rPr lang="es-CR" sz="2400" dirty="0"/>
              <a:t>Al enviar, o presionar el botón de </a:t>
            </a:r>
            <a:r>
              <a:rPr lang="es-CR" sz="2400" b="1" dirty="0" err="1"/>
              <a:t>submit</a:t>
            </a:r>
            <a:r>
              <a:rPr lang="es-CR" sz="2400" dirty="0"/>
              <a:t> los datos viajarán mediante el método indicado en el atributo </a:t>
            </a:r>
            <a:r>
              <a:rPr lang="es-CR" sz="2400" b="1" dirty="0" err="1">
                <a:solidFill>
                  <a:schemeClr val="accent6"/>
                </a:solidFill>
              </a:rPr>
              <a:t>method</a:t>
            </a:r>
            <a:r>
              <a:rPr lang="es-CR" sz="2400" dirty="0"/>
              <a:t> del </a:t>
            </a:r>
            <a:r>
              <a:rPr lang="es-CR" sz="2400" b="1" dirty="0" err="1">
                <a:solidFill>
                  <a:schemeClr val="accent1"/>
                </a:solidFill>
              </a:rPr>
              <a:t>form</a:t>
            </a:r>
            <a:r>
              <a:rPr lang="es-CR" sz="2400" dirty="0"/>
              <a:t> al servidor, dónde la capa PHP podrá recuperar los valores de los datos.</a:t>
            </a:r>
          </a:p>
          <a:p>
            <a:pPr marL="285750" indent="-285750">
              <a:buChar char="•"/>
            </a:pPr>
            <a:r>
              <a:rPr lang="es-CR" sz="2400" dirty="0"/>
              <a:t>Se utiliza el </a:t>
            </a:r>
            <a:r>
              <a:rPr lang="es-CR" sz="2400" b="1" dirty="0">
                <a:solidFill>
                  <a:srgbClr val="FF00FF"/>
                </a:solidFill>
              </a:rPr>
              <a:t>arreglo asociativo </a:t>
            </a:r>
            <a:r>
              <a:rPr lang="es-CR" sz="2400" dirty="0"/>
              <a:t>correspondiente, en él se emplea como llave el atributo </a:t>
            </a:r>
            <a:r>
              <a:rPr lang="es-CR" sz="2400" b="1" dirty="0" err="1">
                <a:solidFill>
                  <a:schemeClr val="accent1"/>
                </a:solidFill>
              </a:rPr>
              <a:t>name</a:t>
            </a:r>
            <a:r>
              <a:rPr lang="es-CR" sz="2400" dirty="0"/>
              <a:t> del elemento </a:t>
            </a:r>
            <a:r>
              <a:rPr lang="es-CR" sz="2400" b="1" dirty="0"/>
              <a:t>HTML</a:t>
            </a:r>
            <a:r>
              <a:rPr lang="es-CR" sz="2400" dirty="0"/>
              <a:t> input que se desea leer. Se puede guardar su valor en una variable.</a:t>
            </a:r>
          </a:p>
          <a:p>
            <a:pPr marL="285750" indent="-285750">
              <a:buChar char="•"/>
            </a:pPr>
            <a:r>
              <a:rPr lang="es-CR" sz="2400" b="1" dirty="0"/>
              <a:t>GET</a:t>
            </a:r>
          </a:p>
          <a:p>
            <a:pPr marL="742950" lvl="1" indent="-285750">
              <a:buChar char="•"/>
            </a:pPr>
            <a:r>
              <a:rPr lang="es-CR" sz="2400" dirty="0"/>
              <a:t>Utiliza el arreglo asociativo $_GET[]</a:t>
            </a:r>
          </a:p>
          <a:p>
            <a:pPr marL="285750" indent="-285750">
              <a:buChar char="•"/>
            </a:pPr>
            <a:r>
              <a:rPr lang="es-CR" sz="2400" b="1" dirty="0"/>
              <a:t>POST</a:t>
            </a:r>
          </a:p>
          <a:p>
            <a:pPr marL="742950" lvl="1" indent="-285750">
              <a:buChar char="•"/>
            </a:pPr>
            <a:r>
              <a:rPr lang="es-CR" sz="2400" dirty="0"/>
              <a:t>Utiliza el arreglo asociativo $_POST[]</a:t>
            </a:r>
          </a:p>
        </p:txBody>
      </p:sp>
      <p:sp>
        <p:nvSpPr>
          <p:cNvPr id="5" name="Content Placeholder 2">
            <a:extLst>
              <a:ext uri="{FF2B5EF4-FFF2-40B4-BE49-F238E27FC236}">
                <a16:creationId xmlns:a16="http://schemas.microsoft.com/office/drawing/2014/main" id="{AD6CD714-AC86-4692-BA7B-93C89FC7DE46}"/>
              </a:ext>
            </a:extLst>
          </p:cNvPr>
          <p:cNvSpPr>
            <a:spLocks noGrp="1"/>
          </p:cNvSpPr>
          <p:nvPr>
            <p:ph idx="1"/>
          </p:nvPr>
        </p:nvSpPr>
        <p:spPr>
          <a:xfrm>
            <a:off x="6544491" y="29201"/>
            <a:ext cx="5647509" cy="2956939"/>
          </a:xfrm>
          <a:solidFill>
            <a:schemeClr val="tx1"/>
          </a:solidFill>
        </p:spPr>
        <p:txBody>
          <a:bodyPr vert="horz" lIns="91440" tIns="45720" rIns="91440" bIns="45720" rtlCol="0" anchor="ctr">
            <a:normAutofit fontScale="92500"/>
          </a:bodyPr>
          <a:lstStyle/>
          <a:p>
            <a:pPr marL="0" indent="0">
              <a:buNone/>
            </a:pPr>
            <a:r>
              <a:rPr lang="en-US" sz="2000" dirty="0">
                <a:solidFill>
                  <a:schemeClr val="accent2"/>
                </a:solidFill>
                <a:latin typeface="Consolas" panose="020B0609020204030204" pitchFamily="49" charset="0"/>
              </a:rPr>
              <a:t>&lt;?</a:t>
            </a:r>
            <a:r>
              <a:rPr lang="en-US" sz="2000" dirty="0" err="1">
                <a:solidFill>
                  <a:schemeClr val="accent2"/>
                </a:solidFill>
                <a:latin typeface="Consolas" panose="020B0609020204030204" pitchFamily="49" charset="0"/>
              </a:rPr>
              <a:t>php</a:t>
            </a:r>
            <a:endParaRPr lang="en-US" sz="2000" dirty="0">
              <a:solidFill>
                <a:schemeClr val="accent2"/>
              </a:solidFill>
              <a:latin typeface="Consolas" panose="020B0609020204030204" pitchFamily="49" charset="0"/>
            </a:endParaRPr>
          </a:p>
          <a:p>
            <a:pPr marL="0" indent="0">
              <a:buNone/>
            </a:pP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nome</a:t>
            </a:r>
            <a:r>
              <a:rPr lang="en-US" sz="2000" dirty="0">
                <a:solidFill>
                  <a:schemeClr val="accent2"/>
                </a:solidFill>
                <a:latin typeface="Consolas" panose="020B0609020204030204" pitchFamily="49" charset="0"/>
              </a:rPr>
              <a:t> = </a:t>
            </a:r>
            <a:r>
              <a:rPr lang="en-US" sz="2000" dirty="0">
                <a:solidFill>
                  <a:srgbClr val="FF00FF"/>
                </a:solidFill>
                <a:latin typeface="Consolas" panose="020B0609020204030204" pitchFamily="49" charset="0"/>
              </a:rPr>
              <a:t>$_POST[“cedula"]</a:t>
            </a:r>
            <a:r>
              <a:rPr lang="en-US" sz="2000" dirty="0">
                <a:solidFill>
                  <a:schemeClr val="accent2"/>
                </a:solidFill>
                <a:latin typeface="Consolas" panose="020B0609020204030204" pitchFamily="49" charset="0"/>
              </a:rPr>
              <a:t>;</a:t>
            </a:r>
          </a:p>
          <a:p>
            <a:pPr marL="0" indent="0">
              <a:buNone/>
            </a:pPr>
            <a:r>
              <a:rPr lang="en-US" sz="2000" dirty="0">
                <a:solidFill>
                  <a:schemeClr val="accent2"/>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&lt;form </a:t>
            </a:r>
            <a:r>
              <a:rPr lang="en-US" sz="2000" dirty="0">
                <a:solidFill>
                  <a:schemeClr val="accent4"/>
                </a:solidFill>
                <a:latin typeface="Consolas" panose="020B0609020204030204" pitchFamily="49" charset="0"/>
              </a:rPr>
              <a:t>action=“</a:t>
            </a:r>
            <a:r>
              <a:rPr lang="en-US" sz="2000" dirty="0" err="1">
                <a:solidFill>
                  <a:schemeClr val="accent4"/>
                </a:solidFill>
                <a:latin typeface="Consolas" panose="020B0609020204030204" pitchFamily="49" charset="0"/>
              </a:rPr>
              <a:t>identi.php</a:t>
            </a:r>
            <a:r>
              <a:rPr lang="en-US" sz="2000" dirty="0">
                <a:solidFill>
                  <a:schemeClr val="accent4"/>
                </a:solidFill>
                <a:latin typeface="Consolas" panose="020B0609020204030204" pitchFamily="49" charset="0"/>
              </a:rPr>
              <a:t>"</a:t>
            </a:r>
            <a:r>
              <a:rPr lang="en-US" sz="2000" dirty="0">
                <a:solidFill>
                  <a:schemeClr val="accent1"/>
                </a:solidFill>
                <a:latin typeface="Consolas" panose="020B0609020204030204" pitchFamily="49" charset="0"/>
              </a:rPr>
              <a:t> </a:t>
            </a:r>
            <a:r>
              <a:rPr lang="en-US" sz="2000" dirty="0">
                <a:solidFill>
                  <a:srgbClr val="92D050"/>
                </a:solidFill>
                <a:latin typeface="Consolas" panose="020B0609020204030204" pitchFamily="49" charset="0"/>
              </a:rPr>
              <a:t>method=“post"</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cédula: &lt;input type="text“ name=“cedula"&gt;&lt;</a:t>
            </a:r>
            <a:r>
              <a:rPr lang="en-US" sz="2000" dirty="0" err="1">
                <a:solidFill>
                  <a:schemeClr val="accent1"/>
                </a:solidFill>
                <a:latin typeface="Consolas" panose="020B0609020204030204" pitchFamily="49" charset="0"/>
              </a:rPr>
              <a:t>br</a:t>
            </a:r>
            <a:r>
              <a:rPr lang="en-US" sz="2000" dirty="0">
                <a:solidFill>
                  <a:schemeClr val="accent1"/>
                </a:solidFill>
                <a:latin typeface="Consolas" panose="020B0609020204030204" pitchFamily="49" charset="0"/>
              </a:rPr>
              <a:t>&gt;</a:t>
            </a:r>
          </a:p>
          <a:p>
            <a:pPr marL="0" indent="0">
              <a:buNone/>
            </a:pPr>
            <a:r>
              <a:rPr lang="en-US" sz="2000" dirty="0">
                <a:solidFill>
                  <a:schemeClr val="accent1"/>
                </a:solidFill>
                <a:latin typeface="Consolas" panose="020B0609020204030204" pitchFamily="49" charset="0"/>
              </a:rPr>
              <a:t>&lt;input type="submit"&gt;</a:t>
            </a:r>
          </a:p>
          <a:p>
            <a:pPr marL="0" indent="0">
              <a:buNone/>
            </a:pPr>
            <a:r>
              <a:rPr lang="en-US" sz="2000" dirty="0">
                <a:solidFill>
                  <a:schemeClr val="accent1"/>
                </a:solidFill>
                <a:latin typeface="Consolas" panose="020B0609020204030204" pitchFamily="49" charset="0"/>
              </a:rPr>
              <a:t>&lt;/form&gt;</a:t>
            </a:r>
          </a:p>
        </p:txBody>
      </p:sp>
      <p:sp>
        <p:nvSpPr>
          <p:cNvPr id="6" name="TextBox 4">
            <a:extLst>
              <a:ext uri="{FF2B5EF4-FFF2-40B4-BE49-F238E27FC236}">
                <a16:creationId xmlns:a16="http://schemas.microsoft.com/office/drawing/2014/main" id="{6DD92E03-FC83-49FB-BA37-A18F5B5CD163}"/>
              </a:ext>
            </a:extLst>
          </p:cNvPr>
          <p:cNvSpPr txBox="1"/>
          <p:nvPr/>
        </p:nvSpPr>
        <p:spPr>
          <a:xfrm>
            <a:off x="6544490" y="2986140"/>
            <a:ext cx="5647509" cy="3738323"/>
          </a:xfrm>
          <a:prstGeom prst="rect">
            <a:avLst/>
          </a:prstGeom>
          <a:solidFill>
            <a:schemeClr val="accent6">
              <a:lumMod val="60000"/>
              <a:lumOff val="40000"/>
            </a:schemeClr>
          </a:solidFill>
          <a:ln w="38100">
            <a:solidFill>
              <a:schemeClr val="tx1">
                <a:lumMod val="95000"/>
                <a:lumOff val="5000"/>
              </a:schemeClr>
            </a:solidFill>
          </a:ln>
        </p:spPr>
        <p:txBody>
          <a:bodyPr wrap="square" rtlCol="0">
            <a:normAutofit fontScale="92500" lnSpcReduction="20000"/>
          </a:bodyPr>
          <a:lstStyle/>
          <a:p>
            <a:pPr algn="ctr"/>
            <a:r>
              <a:rPr lang="es-CR" sz="2400" b="1" u="sng" dirty="0"/>
              <a:t>Ejercicio #6</a:t>
            </a:r>
          </a:p>
          <a:p>
            <a:r>
              <a:rPr lang="es-CR" sz="2000" dirty="0"/>
              <a:t>Expanda el ejercicio anterior:</a:t>
            </a:r>
          </a:p>
          <a:p>
            <a:pPr marL="342900" indent="-342900">
              <a:buAutoNum type="arabicPeriod"/>
            </a:pPr>
            <a:r>
              <a:rPr lang="es-CR" sz="2000" dirty="0"/>
              <a:t>Añada un campo de texto adicional</a:t>
            </a:r>
          </a:p>
          <a:p>
            <a:pPr marL="800100" lvl="1" indent="-342900">
              <a:buAutoNum type="arabicPeriod"/>
            </a:pPr>
            <a:r>
              <a:rPr lang="es-CR" sz="2000" dirty="0"/>
              <a:t>Si en ese campo de texto está la letra A, entonces ordene los elementos de forma ascendente.</a:t>
            </a:r>
          </a:p>
          <a:p>
            <a:pPr marL="800100" lvl="1" indent="-342900">
              <a:buAutoNum type="arabicPeriod"/>
            </a:pPr>
            <a:r>
              <a:rPr lang="es-CR" sz="2000" dirty="0"/>
              <a:t>Si en ese campo está la letra D (o cualquier otro valor que no sea A) entonces ordene los elementos de forma descendente.</a:t>
            </a:r>
          </a:p>
          <a:p>
            <a:pPr marL="342900" indent="-342900">
              <a:buAutoNum type="arabicPeriod"/>
            </a:pPr>
            <a:r>
              <a:rPr lang="es-CR" sz="2000" dirty="0"/>
              <a:t>Imprima los valores ordenados.</a:t>
            </a:r>
          </a:p>
          <a:p>
            <a:pPr marL="342900" indent="-342900">
              <a:buAutoNum type="arabicPeriod"/>
            </a:pPr>
            <a:r>
              <a:rPr lang="es-CR" sz="2000" dirty="0"/>
              <a:t>Verifique que si alguno de los campos estaba vacío entonces estos valores se impriman siempre después de los campos no vacíos, indique con un mensaje cual campo estaba vacío. Por ejemplo: “Campo #4 estaba vacío.”</a:t>
            </a:r>
          </a:p>
        </p:txBody>
      </p:sp>
    </p:spTree>
    <p:extLst>
      <p:ext uri="{BB962C8B-B14F-4D97-AF65-F5344CB8AC3E}">
        <p14:creationId xmlns:p14="http://schemas.microsoft.com/office/powerpoint/2010/main" val="67610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delitasBlanco" id="{71B98676-1332-433A-A12C-45461896130B}" vid="{FEA16BED-8082-41E6-8A6D-6F9C887720C3}"/>
    </a:ext>
  </a:extLst>
</a:theme>
</file>

<file path=docProps/app.xml><?xml version="1.0" encoding="utf-8"?>
<Properties xmlns="http://schemas.openxmlformats.org/officeDocument/2006/extended-properties" xmlns:vt="http://schemas.openxmlformats.org/officeDocument/2006/docPropsVTypes">
  <Template>TM03457464[[fn=Dividend]]</Template>
  <TotalTime>1894</TotalTime>
  <Words>1486</Words>
  <Application>Microsoft Office PowerPoint</Application>
  <PresentationFormat>Panorámica</PresentationFormat>
  <Paragraphs>158</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Consolas</vt:lpstr>
      <vt:lpstr>Tema de Office</vt:lpstr>
      <vt:lpstr>PHP</vt:lpstr>
      <vt:lpstr>&lt;form&gt;</vt:lpstr>
      <vt:lpstr>FORM – Archivo HTML</vt:lpstr>
      <vt:lpstr>FORM – Archivo PHP - METHOD</vt:lpstr>
      <vt:lpstr>FORM – Archivo PHP - METHOD</vt:lpstr>
      <vt:lpstr>FORM – Archivo PHP - METHOD</vt:lpstr>
      <vt:lpstr>FORM – Archivo PHP - METHOD</vt:lpstr>
      <vt:lpstr>FORM – Archivo PHP - METHOD</vt:lpstr>
      <vt:lpstr>FORM – Archivo PHP -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PHP</dc:title>
  <dc:creator>Luis Guillermo Brenes</dc:creator>
  <cp:lastModifiedBy>Usuario de Windows</cp:lastModifiedBy>
  <cp:revision>176</cp:revision>
  <dcterms:created xsi:type="dcterms:W3CDTF">2017-09-18T18:57:40Z</dcterms:created>
  <dcterms:modified xsi:type="dcterms:W3CDTF">2018-10-24T02:43:33Z</dcterms:modified>
</cp:coreProperties>
</file>