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5" r:id="rId2"/>
    <p:sldId id="280" r:id="rId3"/>
    <p:sldId id="281" r:id="rId4"/>
    <p:sldId id="297" r:id="rId5"/>
    <p:sldId id="283" r:id="rId6"/>
    <p:sldId id="296" r:id="rId7"/>
    <p:sldId id="294" r:id="rId8"/>
    <p:sldId id="285" r:id="rId9"/>
    <p:sldId id="29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7130" y="142001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07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34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5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45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23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85530" y="2492373"/>
            <a:ext cx="5834270" cy="368459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492373"/>
            <a:ext cx="5181600" cy="368458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99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4474"/>
            <a:ext cx="11169858" cy="51124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025715"/>
            <a:ext cx="58120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85530" y="2875721"/>
            <a:ext cx="5812045" cy="33139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025715"/>
            <a:ext cx="56884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875721"/>
            <a:ext cx="5688496" cy="331394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03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49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45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0748"/>
            <a:ext cx="4586495" cy="9011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2552698"/>
            <a:ext cx="6849786" cy="3308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552698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69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656522"/>
            <a:ext cx="4479235" cy="10071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1656521"/>
            <a:ext cx="6372708" cy="44521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792410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6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19017" y="5753617"/>
            <a:ext cx="2085975" cy="1066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14"/>
          <a:srcRect l="430"/>
          <a:stretch/>
        </p:blipFill>
        <p:spPr>
          <a:xfrm>
            <a:off x="0" y="0"/>
            <a:ext cx="12204992" cy="21336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85530" y="987425"/>
            <a:ext cx="11168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392500"/>
            <a:ext cx="11168270" cy="37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855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6/11/2018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38593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110330" y="6356350"/>
            <a:ext cx="2008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52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PHP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07"/>
          <a:stretch/>
        </p:blipFill>
        <p:spPr bwMode="auto">
          <a:xfrm>
            <a:off x="4636200" y="1391540"/>
            <a:ext cx="6711250" cy="500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38AE496-3A2B-4FFF-8AA4-B0BF940E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PHP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16205D-4CDE-41D2-85C9-5145516C9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MySQL BASES DE DATOS I</a:t>
            </a:r>
          </a:p>
        </p:txBody>
      </p:sp>
    </p:spTree>
    <p:extLst>
      <p:ext uri="{BB962C8B-B14F-4D97-AF65-F5344CB8AC3E}">
        <p14:creationId xmlns:p14="http://schemas.microsoft.com/office/powerpoint/2010/main" val="135582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MySQLi</a:t>
            </a:r>
            <a:endParaRPr lang="es-C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29" y="2552699"/>
            <a:ext cx="11863595" cy="286702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har char="•"/>
            </a:pPr>
            <a:r>
              <a:rPr lang="es-CR" sz="2800" dirty="0"/>
              <a:t>MySQL </a:t>
            </a:r>
            <a:r>
              <a:rPr lang="es-CR" sz="2800" dirty="0" err="1"/>
              <a:t>improved</a:t>
            </a:r>
            <a:r>
              <a:rPr lang="es-CR" sz="2800" dirty="0"/>
              <a:t> (mejorado)</a:t>
            </a:r>
          </a:p>
          <a:p>
            <a:pPr marL="285750" indent="-285750">
              <a:buChar char="•"/>
            </a:pPr>
            <a:r>
              <a:rPr lang="es-CR" sz="2800" dirty="0"/>
              <a:t>Open </a:t>
            </a:r>
            <a:r>
              <a:rPr lang="es-CR" sz="2800" dirty="0" err="1"/>
              <a:t>Source</a:t>
            </a:r>
            <a:r>
              <a:rPr lang="es-CR" sz="2800" dirty="0"/>
              <a:t>, como PHP</a:t>
            </a:r>
          </a:p>
          <a:p>
            <a:pPr marL="742950" lvl="1" indent="-285750">
              <a:buChar char="•"/>
            </a:pPr>
            <a:r>
              <a:rPr lang="es-CR" sz="2400" dirty="0"/>
              <a:t>Muy populares</a:t>
            </a:r>
          </a:p>
          <a:p>
            <a:pPr marL="285750" indent="-285750">
              <a:buChar char="•"/>
            </a:pPr>
            <a:r>
              <a:rPr lang="es-CR" sz="2600" dirty="0"/>
              <a:t>Dos enfoques:</a:t>
            </a:r>
          </a:p>
          <a:p>
            <a:pPr marL="742950" lvl="1" indent="-285750">
              <a:buChar char="•"/>
            </a:pPr>
            <a:r>
              <a:rPr lang="es-CR" sz="2400" dirty="0"/>
              <a:t>Por objeto</a:t>
            </a:r>
          </a:p>
          <a:p>
            <a:pPr marL="742950" lvl="1" indent="-285750">
              <a:buChar char="•"/>
            </a:pPr>
            <a:r>
              <a:rPr lang="es-CR" sz="2400" dirty="0"/>
              <a:t>Funcional</a:t>
            </a:r>
          </a:p>
        </p:txBody>
      </p:sp>
      <p:pic>
        <p:nvPicPr>
          <p:cNvPr id="1026" name="Picture 2" descr="Image result for mysql">
            <a:extLst>
              <a:ext uri="{FF2B5EF4-FFF2-40B4-BE49-F238E27FC236}">
                <a16:creationId xmlns:a16="http://schemas.microsoft.com/office/drawing/2014/main" id="{64EBEA3D-1E7A-45D0-920A-E445FC0EF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947" y="3159888"/>
            <a:ext cx="6145477" cy="273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94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762000"/>
            <a:ext cx="4586495" cy="611670"/>
          </a:xfr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s-CR" dirty="0" err="1"/>
              <a:t>MySQLi</a:t>
            </a:r>
            <a:r>
              <a:rPr lang="es-CR" dirty="0"/>
              <a:t> - Conectar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025" y="762000"/>
            <a:ext cx="6976605" cy="3846029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Por </a:t>
            </a:r>
            <a:r>
              <a:rPr lang="en-US" sz="2800" b="1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Objeto</a:t>
            </a:r>
            <a:endParaRPr lang="en-US" sz="2800" b="1" u="sng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$conn = new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($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servername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, “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usuario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”, $password, “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nombreBD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”);</a:t>
            </a:r>
          </a:p>
          <a:p>
            <a:pPr marL="457200" lvl="1" indent="0">
              <a:buNone/>
            </a:pPr>
            <a:r>
              <a:rPr lang="en-US" sz="2400" b="1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Chequear</a:t>
            </a:r>
            <a:endParaRPr lang="en-US" sz="2400" b="1" u="sng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if ($conn-&gt;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connect_error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){}else{}</a:t>
            </a:r>
          </a:p>
          <a:p>
            <a:pPr marL="0" indent="0">
              <a:buNone/>
            </a:pPr>
            <a:r>
              <a:rPr lang="en-US" sz="2800" b="1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Funcional</a:t>
            </a:r>
            <a:endParaRPr lang="en-US" sz="2800" b="1" u="sng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$conn =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mysqli_connect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(“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servidor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”, $username, “clave”, 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dbname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400" b="1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Chequear</a:t>
            </a:r>
            <a:endParaRPr lang="en-US" sz="2400" b="1" u="sng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if (!$conn){}else{}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514473"/>
            <a:ext cx="4967495" cy="3093556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5750" indent="-285750">
              <a:buChar char="•"/>
            </a:pPr>
            <a:r>
              <a:rPr lang="es-CR" sz="2800" dirty="0"/>
              <a:t>Se deben configurar 4 valores: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sz="2400" dirty="0"/>
              <a:t>Nombre del servidor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sz="2400" dirty="0"/>
              <a:t>Usuario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sz="2400" dirty="0"/>
              <a:t>Clave de Usuario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sz="2400" dirty="0"/>
              <a:t>Base de Datos</a:t>
            </a:r>
          </a:p>
          <a:p>
            <a:pPr marL="285750" indent="-285750">
              <a:buChar char="•"/>
            </a:pPr>
            <a:r>
              <a:rPr lang="es-CR" sz="2600" dirty="0"/>
              <a:t>Esos 4 valores, se pueden configurar por variable o valor. Son hileras de caracteres.</a:t>
            </a:r>
          </a:p>
          <a:p>
            <a:pPr marL="285750" indent="-285750">
              <a:buChar char="•"/>
            </a:pPr>
            <a:r>
              <a:rPr lang="es-CR" sz="2600" dirty="0"/>
              <a:t>Se debe chequear si la conexión existe antes de proceder.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185530" y="4608029"/>
            <a:ext cx="11820940" cy="20005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#1</a:t>
            </a:r>
          </a:p>
          <a:p>
            <a:pPr marL="342900" indent="-342900">
              <a:buAutoNum type="arabicPeriod"/>
            </a:pPr>
            <a:r>
              <a:rPr lang="es-CR" sz="2000" dirty="0"/>
              <a:t>Importar base de datos </a:t>
            </a:r>
            <a:r>
              <a:rPr lang="es-CR" sz="2000" dirty="0" err="1"/>
              <a:t>world.sql</a:t>
            </a:r>
            <a:r>
              <a:rPr lang="es-CR" sz="2000" dirty="0"/>
              <a:t> a MySQL A través de </a:t>
            </a:r>
            <a:r>
              <a:rPr lang="es-CR" sz="2000" dirty="0" err="1"/>
              <a:t>PHPmyadmin</a:t>
            </a:r>
            <a:r>
              <a:rPr lang="es-CR" sz="2000" dirty="0"/>
              <a:t>.</a:t>
            </a:r>
          </a:p>
          <a:p>
            <a:pPr marL="342900" indent="-342900">
              <a:buAutoNum type="arabicPeriod"/>
            </a:pPr>
            <a:r>
              <a:rPr lang="es-CR" sz="2000" dirty="0"/>
              <a:t>Probar conexión a la base de datos recién instalada con:</a:t>
            </a:r>
          </a:p>
          <a:p>
            <a:pPr marL="800100" lvl="1" indent="-342900">
              <a:buAutoNum type="arabicPeriod"/>
            </a:pPr>
            <a:r>
              <a:rPr lang="es-CR" sz="2000" dirty="0"/>
              <a:t>nombre de usuario: “</a:t>
            </a:r>
            <a:r>
              <a:rPr lang="es-CR" sz="2000" dirty="0" err="1"/>
              <a:t>root</a:t>
            </a:r>
            <a:r>
              <a:rPr lang="es-CR" sz="2000" dirty="0"/>
              <a:t>”</a:t>
            </a:r>
          </a:p>
          <a:p>
            <a:pPr marL="800100" lvl="1" indent="-342900">
              <a:buAutoNum type="arabicPeriod"/>
            </a:pPr>
            <a:r>
              <a:rPr lang="es-CR" sz="2000" dirty="0" err="1"/>
              <a:t>password</a:t>
            </a:r>
            <a:r>
              <a:rPr lang="es-CR" sz="2000" dirty="0"/>
              <a:t>: “” (vacío)</a:t>
            </a:r>
          </a:p>
          <a:p>
            <a:pPr marL="342900" indent="-342900">
              <a:buAutoNum type="arabicPeriod"/>
            </a:pPr>
            <a:r>
              <a:rPr lang="es-CR" sz="2000" dirty="0"/>
              <a:t>Imprimir un mensaje en pantalla indicando si la conexión es exitosa o si no lo fue así.</a:t>
            </a:r>
          </a:p>
        </p:txBody>
      </p:sp>
    </p:spTree>
    <p:extLst>
      <p:ext uri="{BB962C8B-B14F-4D97-AF65-F5344CB8AC3E}">
        <p14:creationId xmlns:p14="http://schemas.microsoft.com/office/powerpoint/2010/main" val="232795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762000"/>
            <a:ext cx="4586495" cy="611670"/>
          </a:xfr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s-CR" dirty="0" err="1"/>
              <a:t>MySQLi</a:t>
            </a:r>
            <a:r>
              <a:rPr lang="es-CR" dirty="0"/>
              <a:t> – Consulta (SELECT)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025" y="762000"/>
            <a:ext cx="6976605" cy="6096000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Por </a:t>
            </a:r>
            <a:r>
              <a:rPr lang="en-US" sz="2800" b="1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Objeto</a:t>
            </a:r>
            <a:endParaRPr lang="en-US" sz="2800" b="1" u="sng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= "SELECT id,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FROM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MyGuests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$result = $conn-&gt;query($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400" b="1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Chequear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if ($result-&gt;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num_rows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&gt; 0) {}</a:t>
            </a:r>
          </a:p>
          <a:p>
            <a:pPr marL="0" indent="0">
              <a:buNone/>
            </a:pPr>
            <a:r>
              <a:rPr lang="en-US" sz="2800" b="1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Funcional</a:t>
            </a:r>
            <a:endParaRPr lang="en-US" sz="2800" b="1" u="sng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= "SELECT id,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FROM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MyGuests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$result =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mysqli_query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($conn, 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400" b="1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Chequear</a:t>
            </a:r>
            <a:endParaRPr lang="en-US" sz="2400" b="1" u="sng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mysqli_num_rows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($result) &gt; 0) {}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514473"/>
            <a:ext cx="4967495" cy="253797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buChar char="•"/>
            </a:pPr>
            <a:r>
              <a:rPr lang="es-CR" sz="2800" b="1" i="1" dirty="0"/>
              <a:t>Se utiliza </a:t>
            </a:r>
            <a:r>
              <a:rPr lang="es-CR" sz="2800" b="1" i="1" dirty="0" smtClean="0"/>
              <a:t>una </a:t>
            </a:r>
            <a:r>
              <a:rPr lang="es-CR" sz="2800" b="1" i="1" dirty="0"/>
              <a:t>conexión previamente verificada.</a:t>
            </a:r>
          </a:p>
          <a:p>
            <a:pPr marL="285750" indent="-285750">
              <a:buChar char="•"/>
            </a:pPr>
            <a:r>
              <a:rPr lang="es-CR" sz="2800" dirty="0"/>
              <a:t>Se crea una nueva hilera de caracteres con la consulta.</a:t>
            </a:r>
          </a:p>
          <a:p>
            <a:pPr marL="285750" indent="-285750">
              <a:buChar char="•"/>
            </a:pPr>
            <a:r>
              <a:rPr lang="es-CR" sz="2800" dirty="0"/>
              <a:t>Se chequea si el resultado de la consulta produce resultados.</a:t>
            </a:r>
            <a:endParaRPr lang="es-CR" sz="2600" dirty="0"/>
          </a:p>
          <a:p>
            <a:pPr marL="285750" indent="-285750">
              <a:buChar char="•"/>
            </a:pPr>
            <a:endParaRPr lang="es-C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62370" y="4052451"/>
            <a:ext cx="4967495" cy="2739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3200" b="1" u="sng" dirty="0"/>
              <a:t>Ejercicio #2</a:t>
            </a:r>
          </a:p>
          <a:p>
            <a:r>
              <a:rPr lang="es-CR" sz="2800" dirty="0" smtClean="0"/>
              <a:t>Consulte por la </a:t>
            </a:r>
            <a:r>
              <a:rPr lang="es-CR" sz="2800" dirty="0"/>
              <a:t>lista de </a:t>
            </a:r>
            <a:r>
              <a:rPr lang="es-CR" sz="2800" dirty="0" smtClean="0"/>
              <a:t>todas las ciudades</a:t>
            </a:r>
            <a:r>
              <a:rPr lang="es-CR" sz="2800" dirty="0"/>
              <a:t>, pero solo las columnas </a:t>
            </a:r>
            <a:r>
              <a:rPr lang="es-CR" sz="2800" b="1" i="1" dirty="0"/>
              <a:t>ID</a:t>
            </a:r>
            <a:r>
              <a:rPr lang="es-CR" sz="2800" dirty="0"/>
              <a:t> y </a:t>
            </a:r>
            <a:r>
              <a:rPr lang="es-CR" sz="2800" b="1" i="1" dirty="0" err="1"/>
              <a:t>name</a:t>
            </a:r>
            <a:r>
              <a:rPr lang="es-CR" sz="2800" dirty="0" smtClean="0"/>
              <a:t>.</a:t>
            </a:r>
          </a:p>
          <a:p>
            <a:r>
              <a:rPr lang="es-CR" sz="2800" b="1" i="1" dirty="0" smtClean="0"/>
              <a:t>EXTRA:</a:t>
            </a:r>
            <a:r>
              <a:rPr lang="es-CR" sz="2800" i="1" dirty="0" smtClean="0"/>
              <a:t> Imprima la lista de los nombres </a:t>
            </a:r>
            <a:r>
              <a:rPr lang="es-CR" sz="2800" i="1" smtClean="0"/>
              <a:t>de las ciudades</a:t>
            </a:r>
            <a:r>
              <a:rPr lang="es-CR" sz="2800" i="1" dirty="0" smtClean="0"/>
              <a:t>.</a:t>
            </a:r>
            <a:endParaRPr lang="es-CR" sz="2800" i="1" dirty="0"/>
          </a:p>
        </p:txBody>
      </p:sp>
    </p:spTree>
    <p:extLst>
      <p:ext uri="{BB962C8B-B14F-4D97-AF65-F5344CB8AC3E}">
        <p14:creationId xmlns:p14="http://schemas.microsoft.com/office/powerpoint/2010/main" val="15243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762000"/>
            <a:ext cx="4586495" cy="611670"/>
          </a:xfr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s-CR" dirty="0" err="1"/>
              <a:t>MySQLi</a:t>
            </a:r>
            <a:r>
              <a:rPr lang="es-CR" dirty="0"/>
              <a:t> – Consulta (SELECT)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025" y="762000"/>
            <a:ext cx="6976605" cy="6096000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Por </a:t>
            </a:r>
            <a:r>
              <a:rPr lang="en-US" sz="2800" b="1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Objeto</a:t>
            </a:r>
            <a:endParaRPr lang="en-US" sz="2800" b="1" u="sng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'SELECT * FROM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familia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apellido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“</a:t>
            </a:r>
            <a:r>
              <a:rPr lang="en-US" sz="2800" dirty="0">
                <a:solidFill>
                  <a:srgbClr val="FF0066"/>
                </a:solidFill>
                <a:latin typeface="Consolas" panose="020B0609020204030204" pitchFamily="49" charset="0"/>
              </a:rPr>
              <a:t>Pérez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"'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$result = $conn-&gt;query($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400" b="1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Chequear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if ($result-&gt;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num_rows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&gt; 0) {}</a:t>
            </a:r>
          </a:p>
          <a:p>
            <a:pPr marL="0" indent="0">
              <a:buNone/>
            </a:pPr>
            <a:r>
              <a:rPr lang="en-US" sz="2800" b="1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Funcional</a:t>
            </a:r>
            <a:endParaRPr lang="en-US" sz="2800" b="1" u="sng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'SELECT * FROM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familia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apellido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“</a:t>
            </a:r>
            <a:r>
              <a:rPr lang="en-US" sz="2800" dirty="0">
                <a:solidFill>
                  <a:srgbClr val="FF0066"/>
                </a:solidFill>
                <a:latin typeface="Consolas" panose="020B0609020204030204" pitchFamily="49" charset="0"/>
              </a:rPr>
              <a:t>Pérez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"'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$result =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mysqli_query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($conn, 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400" b="1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Chequear</a:t>
            </a:r>
            <a:endParaRPr lang="en-US" sz="2400" b="1" u="sng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mysqli_num_rows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($result) &gt; 0) {}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514473"/>
            <a:ext cx="4967495" cy="253797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>
              <a:buChar char="•"/>
            </a:pPr>
            <a:r>
              <a:rPr lang="es-CR" sz="2800" dirty="0"/>
              <a:t>Con el parámetro </a:t>
            </a:r>
            <a:r>
              <a:rPr lang="es-CR" sz="2800" b="1" dirty="0">
                <a:solidFill>
                  <a:schemeClr val="accent2"/>
                </a:solidFill>
              </a:rPr>
              <a:t>WHERE</a:t>
            </a:r>
            <a:r>
              <a:rPr lang="es-CR" sz="2800" dirty="0"/>
              <a:t> </a:t>
            </a:r>
            <a:r>
              <a:rPr lang="es-CR" sz="2800" dirty="0" smtClean="0"/>
              <a:t>se especifica una columna para condicionarla.</a:t>
            </a:r>
            <a:endParaRPr lang="es-CR" sz="2800" dirty="0"/>
          </a:p>
          <a:p>
            <a:pPr marL="285750" indent="-285750">
              <a:buChar char="•"/>
            </a:pPr>
            <a:r>
              <a:rPr lang="es-CR" sz="2800" dirty="0"/>
              <a:t>Añada el </a:t>
            </a:r>
            <a:r>
              <a:rPr lang="es-CR" sz="2800" dirty="0" smtClean="0"/>
              <a:t>operador </a:t>
            </a:r>
            <a:r>
              <a:rPr lang="es-CR" sz="2800" b="1" dirty="0" err="1">
                <a:solidFill>
                  <a:schemeClr val="accent6"/>
                </a:solidFill>
              </a:rPr>
              <a:t>equals</a:t>
            </a:r>
            <a:r>
              <a:rPr lang="es-CR" sz="2800" dirty="0"/>
              <a:t> </a:t>
            </a:r>
            <a:r>
              <a:rPr lang="es-CR" sz="2800" b="1" dirty="0">
                <a:solidFill>
                  <a:schemeClr val="accent6"/>
                </a:solidFill>
              </a:rPr>
              <a:t>=</a:t>
            </a:r>
            <a:r>
              <a:rPr lang="es-CR" sz="2800" dirty="0" smtClean="0"/>
              <a:t> para condicionar </a:t>
            </a:r>
            <a:r>
              <a:rPr lang="es-CR" sz="2800" dirty="0"/>
              <a:t>el valor exacto de la columna especificada con el parámetro </a:t>
            </a:r>
            <a:r>
              <a:rPr lang="es-CR" sz="2800" b="1" dirty="0">
                <a:solidFill>
                  <a:schemeClr val="accent2"/>
                </a:solidFill>
              </a:rPr>
              <a:t>WHERE</a:t>
            </a:r>
            <a:r>
              <a:rPr lang="es-CR" sz="2800" dirty="0"/>
              <a:t>.</a:t>
            </a:r>
            <a:endParaRPr lang="es-CR" sz="2600" dirty="0"/>
          </a:p>
          <a:p>
            <a:pPr marL="285750" indent="-285750">
              <a:buChar char="•"/>
            </a:pPr>
            <a:endParaRPr lang="es-C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62370" y="4052451"/>
            <a:ext cx="4967495" cy="2616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#3</a:t>
            </a:r>
          </a:p>
          <a:p>
            <a:pPr marL="342900" indent="-342900">
              <a:buAutoNum type="arabicPeriod"/>
            </a:pPr>
            <a:r>
              <a:rPr lang="es-CR" sz="2000" dirty="0"/>
              <a:t>Utilizando la conexión anterior, probar si el </a:t>
            </a:r>
            <a:r>
              <a:rPr lang="es-CR" sz="2000" dirty="0" smtClean="0"/>
              <a:t>SELECT en la columna </a:t>
            </a:r>
            <a:r>
              <a:rPr lang="es-CR" sz="2000" b="1" i="1" dirty="0" err="1" smtClean="0"/>
              <a:t>name</a:t>
            </a:r>
            <a:r>
              <a:rPr lang="es-CR" sz="2000" dirty="0" smtClean="0"/>
              <a:t> </a:t>
            </a:r>
            <a:r>
              <a:rPr lang="es-CR" sz="2000" dirty="0"/>
              <a:t>devuelve resultados al </a:t>
            </a:r>
            <a:r>
              <a:rPr lang="es-CR" sz="2000" dirty="0" smtClean="0"/>
              <a:t>buscar:</a:t>
            </a:r>
            <a:endParaRPr lang="es-CR" sz="2000" dirty="0"/>
          </a:p>
          <a:p>
            <a:pPr marL="800100" lvl="1" indent="-342900">
              <a:buAutoNum type="arabicPeriod"/>
            </a:pPr>
            <a:r>
              <a:rPr lang="es-CR" sz="2000" dirty="0"/>
              <a:t>El </a:t>
            </a:r>
            <a:r>
              <a:rPr lang="es-CR" sz="2000" b="1" i="1" dirty="0" err="1"/>
              <a:t>name</a:t>
            </a:r>
            <a:r>
              <a:rPr lang="es-CR" sz="2000" dirty="0"/>
              <a:t> “Kabul” en la tabla </a:t>
            </a:r>
            <a:r>
              <a:rPr lang="es-CR" sz="2000" b="1" i="1" dirty="0" err="1"/>
              <a:t>city</a:t>
            </a:r>
            <a:endParaRPr lang="es-CR" sz="2000" b="1" i="1" dirty="0"/>
          </a:p>
          <a:p>
            <a:pPr marL="800100" lvl="1" indent="-342900">
              <a:buAutoNum type="arabicPeriod"/>
            </a:pPr>
            <a:r>
              <a:rPr lang="es-CR" sz="2000" dirty="0"/>
              <a:t>El </a:t>
            </a:r>
            <a:r>
              <a:rPr lang="es-CR" sz="2000" b="1" i="1" dirty="0" err="1"/>
              <a:t>name</a:t>
            </a:r>
            <a:r>
              <a:rPr lang="es-CR" sz="2000" dirty="0"/>
              <a:t> “</a:t>
            </a:r>
            <a:r>
              <a:rPr lang="es-CR" sz="2000" dirty="0" err="1"/>
              <a:t>Canada</a:t>
            </a:r>
            <a:r>
              <a:rPr lang="es-CR" sz="2000" dirty="0"/>
              <a:t>” en la tabla </a:t>
            </a:r>
            <a:r>
              <a:rPr lang="es-CR" sz="2000" b="1" i="1" dirty="0" err="1"/>
              <a:t>city</a:t>
            </a:r>
            <a:endParaRPr lang="es-CR" sz="2000" b="1" i="1" dirty="0"/>
          </a:p>
          <a:p>
            <a:pPr marL="342900" indent="-342900">
              <a:buAutoNum type="arabicPeriod"/>
            </a:pPr>
            <a:r>
              <a:rPr lang="es-CR" sz="2000" dirty="0"/>
              <a:t>Indicar con un mensaje si sí produce resultados, con otro mensaje si no.</a:t>
            </a:r>
          </a:p>
        </p:txBody>
      </p:sp>
    </p:spTree>
    <p:extLst>
      <p:ext uri="{BB962C8B-B14F-4D97-AF65-F5344CB8AC3E}">
        <p14:creationId xmlns:p14="http://schemas.microsoft.com/office/powerpoint/2010/main" val="202353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092" y="1034499"/>
            <a:ext cx="5926538" cy="203785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'SELECT * FROM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tutorials_inf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name 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LIKE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"</a:t>
            </a:r>
            <a:r>
              <a:rPr lang="en-US" sz="2800" dirty="0">
                <a:solidFill>
                  <a:srgbClr val="FF0066"/>
                </a:solidFill>
                <a:latin typeface="Consolas" panose="020B0609020204030204" pitchFamily="49" charset="0"/>
              </a:rPr>
              <a:t>%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johar</a:t>
            </a:r>
            <a:r>
              <a:rPr lang="en-US" sz="2800" dirty="0">
                <a:solidFill>
                  <a:srgbClr val="FF0066"/>
                </a:solidFill>
                <a:latin typeface="Consolas" panose="020B0609020204030204" pitchFamily="49" charset="0"/>
              </a:rPr>
              <a:t>%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"'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646168"/>
            <a:ext cx="6017562" cy="521183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s-CR" sz="2600" b="1" dirty="0">
                <a:solidFill>
                  <a:srgbClr val="92D050"/>
                </a:solidFill>
              </a:rPr>
              <a:t>LIKE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/>
              <a:t>Funciona en conjunto con la cláusula </a:t>
            </a:r>
            <a:r>
              <a:rPr lang="es-CR" sz="2400" b="1" dirty="0">
                <a:solidFill>
                  <a:schemeClr val="accent2"/>
                </a:solidFill>
              </a:rPr>
              <a:t>WHERE</a:t>
            </a:r>
            <a:r>
              <a:rPr lang="es-CR" sz="2400" dirty="0"/>
              <a:t>  para buscar términos similares a lo ingresado en la consulta.</a:t>
            </a:r>
          </a:p>
          <a:p>
            <a:r>
              <a:rPr lang="es-CR" sz="2600" b="1" dirty="0">
                <a:solidFill>
                  <a:srgbClr val="FF0066"/>
                </a:solidFill>
              </a:rPr>
              <a:t>%</a:t>
            </a:r>
            <a:r>
              <a:rPr lang="es-CR" sz="2600" dirty="0"/>
              <a:t> - comodín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R" sz="2600" dirty="0"/>
              <a:t>Se emplea para reemplazar parte de la consulta con cualquier valor.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R" sz="2400" dirty="0"/>
              <a:t>Si está adelante del término significa: Que termine con el término y empiece con lo que sea.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R" sz="2400" dirty="0"/>
              <a:t>Si está después del término significa: Que empiece con el término y termine con lo que sea.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R" sz="2400" dirty="0"/>
              <a:t>Si rodea el término significa que contenga el término en alguna posición del registro procesado.</a:t>
            </a:r>
          </a:p>
          <a:p>
            <a:pPr marL="742950" lvl="1" indent="-285750">
              <a:buChar char="•"/>
            </a:pPr>
            <a:endParaRPr lang="es-CR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55E06-7DAD-4685-AB08-6430F8E2DC6E}"/>
              </a:ext>
            </a:extLst>
          </p:cNvPr>
          <p:cNvSpPr txBox="1"/>
          <p:nvPr/>
        </p:nvSpPr>
        <p:spPr>
          <a:xfrm>
            <a:off x="6203092" y="3072348"/>
            <a:ext cx="5926538" cy="37856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dirty="0"/>
              <a:t>Ejercicio #4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 smtClean="0"/>
              <a:t>Ejecute </a:t>
            </a:r>
            <a:r>
              <a:rPr lang="es-CR" sz="2400" dirty="0"/>
              <a:t>una consulta que encuentre todas las ciudades cuyo nombre termine con “</a:t>
            </a:r>
            <a:r>
              <a:rPr lang="es-CR" sz="2400" dirty="0" err="1"/>
              <a:t>burg</a:t>
            </a:r>
            <a:r>
              <a:rPr lang="es-CR" sz="2400" dirty="0"/>
              <a:t>”.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/>
              <a:t>Imprima </a:t>
            </a:r>
            <a:r>
              <a:rPr lang="es-CR" sz="2400" dirty="0" smtClean="0"/>
              <a:t>una línea con la cantidad de ciudades encontradas, seguido de la </a:t>
            </a:r>
            <a:r>
              <a:rPr lang="es-CR" sz="2400" dirty="0"/>
              <a:t>lista completa </a:t>
            </a:r>
            <a:r>
              <a:rPr lang="es-CR" sz="2400" dirty="0" smtClean="0"/>
              <a:t>de los nombres de las ciudades</a:t>
            </a:r>
            <a:r>
              <a:rPr lang="es-CR" sz="2400" dirty="0" smtClean="0"/>
              <a:t>.</a:t>
            </a:r>
          </a:p>
          <a:p>
            <a:r>
              <a:rPr lang="es-CR" sz="2400" b="1" dirty="0" smtClean="0"/>
              <a:t>EXTRA: </a:t>
            </a:r>
            <a:r>
              <a:rPr lang="es-CR" sz="2400" dirty="0" smtClean="0"/>
              <a:t>Encuentre las ciudades que empiecen con “A”, que después contengan la silaba “pi” y terminen con la letra “a”.</a:t>
            </a:r>
            <a:endParaRPr lang="es-CR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69E6C12-7CA4-4737-AB52-EEA21C5F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034498"/>
            <a:ext cx="4586495" cy="611670"/>
          </a:xfr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CR" dirty="0" err="1"/>
              <a:t>MySQLi</a:t>
            </a:r>
            <a:r>
              <a:rPr lang="es-CR" dirty="0"/>
              <a:t> – REFINAR CONSULTA</a:t>
            </a:r>
          </a:p>
        </p:txBody>
      </p:sp>
    </p:spTree>
    <p:extLst>
      <p:ext uri="{BB962C8B-B14F-4D97-AF65-F5344CB8AC3E}">
        <p14:creationId xmlns:p14="http://schemas.microsoft.com/office/powerpoint/2010/main" val="223092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659" y="1034499"/>
            <a:ext cx="5802971" cy="1226788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'SELECT * FROM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planos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tipo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LIKE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casa</a:t>
            </a:r>
            <a:r>
              <a:rPr lang="en-US" sz="24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%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“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ORDER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BY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tamano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DESC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 LIMIT </a:t>
            </a:r>
            <a:r>
              <a:rPr lang="en-US" sz="24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646168"/>
            <a:ext cx="6141129" cy="49152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3400" b="1" dirty="0">
                <a:solidFill>
                  <a:srgbClr val="FF0000"/>
                </a:solidFill>
              </a:rPr>
              <a:t>ORDER BY </a:t>
            </a:r>
            <a:r>
              <a:rPr lang="es-CR" sz="3400" i="1" dirty="0"/>
              <a:t>columna</a:t>
            </a:r>
            <a:r>
              <a:rPr lang="es-CR" sz="3400" dirty="0"/>
              <a:t> </a:t>
            </a:r>
            <a:r>
              <a:rPr lang="es-CR" sz="3400" b="1" dirty="0">
                <a:solidFill>
                  <a:srgbClr val="FF0000"/>
                </a:solidFill>
              </a:rPr>
              <a:t>ASC|DESC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R" sz="2600" dirty="0"/>
              <a:t>Selecciona una columna para ordenar los resultados y los regresa en ese orden.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R" sz="2600" dirty="0"/>
              <a:t>Se puede ordenar por orden ascendente utilizando la palabra clave </a:t>
            </a:r>
            <a:r>
              <a:rPr lang="es-CR" sz="2600" b="1" dirty="0">
                <a:solidFill>
                  <a:srgbClr val="FF0000"/>
                </a:solidFill>
              </a:rPr>
              <a:t>ASC</a:t>
            </a:r>
            <a:r>
              <a:rPr lang="es-CR" sz="2600" dirty="0"/>
              <a:t>, después de seleccionar la columna.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R" sz="2600" dirty="0"/>
              <a:t>Se puede ordenar por orden descendente utilizando la palabra clave </a:t>
            </a:r>
            <a:r>
              <a:rPr lang="es-CR" sz="2600" b="1" dirty="0">
                <a:solidFill>
                  <a:srgbClr val="FF0000"/>
                </a:solidFill>
              </a:rPr>
              <a:t>DESC</a:t>
            </a:r>
            <a:r>
              <a:rPr lang="es-CR" sz="2600" dirty="0"/>
              <a:t>, después de seleccionar la </a:t>
            </a:r>
            <a:r>
              <a:rPr lang="es-CR" sz="2600" dirty="0" smtClean="0"/>
              <a:t>columna.</a:t>
            </a:r>
            <a:endParaRPr lang="es-CR" sz="3400" b="1" dirty="0" smtClean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R" sz="3400" b="1" dirty="0" smtClean="0">
                <a:solidFill>
                  <a:schemeClr val="accent4"/>
                </a:solidFill>
              </a:rPr>
              <a:t>LIMIT</a:t>
            </a:r>
            <a:endParaRPr lang="es-CR" sz="3400" b="1" dirty="0">
              <a:solidFill>
                <a:schemeClr val="accent4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R" sz="2400" dirty="0" smtClean="0"/>
              <a:t>Limita </a:t>
            </a:r>
            <a:r>
              <a:rPr lang="es-CR" sz="2400" dirty="0"/>
              <a:t>la cantidad de las respuestas a obtener de la consulta.</a:t>
            </a:r>
            <a:r>
              <a:rPr lang="es-CR" sz="2600" dirty="0"/>
              <a:t> Se utiliza ya que su ejecución desde la consulta SQL representa menor esfuerzo y mayor velocidad de respuesta para el motor de la base de datos</a:t>
            </a:r>
            <a:r>
              <a:rPr lang="es-CR" sz="2600" dirty="0" smtClean="0"/>
              <a:t>.</a:t>
            </a:r>
            <a:endParaRPr lang="es-CR" sz="2600" dirty="0"/>
          </a:p>
          <a:p>
            <a:endParaRPr lang="es-CR" sz="2400" dirty="0"/>
          </a:p>
          <a:p>
            <a:pPr marL="742950" lvl="1" indent="-285750">
              <a:buChar char="•"/>
            </a:pPr>
            <a:endParaRPr lang="es-CR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55E06-7DAD-4685-AB08-6430F8E2DC6E}"/>
              </a:ext>
            </a:extLst>
          </p:cNvPr>
          <p:cNvSpPr txBox="1"/>
          <p:nvPr/>
        </p:nvSpPr>
        <p:spPr>
          <a:xfrm>
            <a:off x="6326658" y="2261287"/>
            <a:ext cx="5802972" cy="3416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#5</a:t>
            </a:r>
          </a:p>
          <a:p>
            <a:r>
              <a:rPr lang="es-CR" sz="2400" dirty="0"/>
              <a:t>Cree dos </a:t>
            </a:r>
            <a:r>
              <a:rPr lang="es-CR" sz="2400" dirty="0" smtClean="0"/>
              <a:t>nuevas búsquedas:</a:t>
            </a:r>
            <a:endParaRPr lang="es-CR" sz="2400" dirty="0"/>
          </a:p>
          <a:p>
            <a:pPr marL="457200" indent="-457200">
              <a:buFont typeface="+mj-lt"/>
              <a:buAutoNum type="arabicPeriod"/>
            </a:pPr>
            <a:r>
              <a:rPr lang="es-CR" sz="2400" dirty="0"/>
              <a:t>El top 25 de las ciudades con mayor población. Muestre el nombre y la población de cada </a:t>
            </a:r>
            <a:r>
              <a:rPr lang="es-CR" sz="2400" dirty="0" smtClean="0"/>
              <a:t>ciudad.</a:t>
            </a:r>
            <a:endParaRPr lang="es-CR" sz="2400" dirty="0"/>
          </a:p>
          <a:p>
            <a:pPr marL="457200" indent="-457200">
              <a:buFont typeface="+mj-lt"/>
              <a:buAutoNum type="arabicPeriod"/>
            </a:pPr>
            <a:r>
              <a:rPr lang="es-CR" sz="2400" dirty="0"/>
              <a:t>El </a:t>
            </a:r>
            <a:r>
              <a:rPr lang="es-CR" sz="2400" dirty="0" err="1"/>
              <a:t>bottom</a:t>
            </a:r>
            <a:r>
              <a:rPr lang="es-CR" sz="2400" dirty="0"/>
              <a:t> 10 de las ciudades con los últimos nombres por orden alfabético. Imprima los ID, y los nombres de </a:t>
            </a:r>
            <a:r>
              <a:rPr lang="es-CR" sz="2400"/>
              <a:t>las </a:t>
            </a:r>
            <a:r>
              <a:rPr lang="es-CR" sz="2400" smtClean="0"/>
              <a:t>ciudad en </a:t>
            </a:r>
            <a:r>
              <a:rPr lang="es-CR" sz="2400" dirty="0"/>
              <a:t>orden </a:t>
            </a:r>
            <a:r>
              <a:rPr lang="es-CR" sz="2400" dirty="0" smtClean="0"/>
              <a:t>alfabético creciente.</a:t>
            </a:r>
            <a:endParaRPr lang="es-CR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69E6C12-7CA4-4737-AB52-EEA21C5F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034498"/>
            <a:ext cx="4586495" cy="611670"/>
          </a:xfr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CR" dirty="0" err="1"/>
              <a:t>MySQLi</a:t>
            </a:r>
            <a:r>
              <a:rPr lang="es-CR" dirty="0"/>
              <a:t> – REFINAR CONSULTA</a:t>
            </a:r>
          </a:p>
        </p:txBody>
      </p:sp>
    </p:spTree>
    <p:extLst>
      <p:ext uri="{BB962C8B-B14F-4D97-AF65-F5344CB8AC3E}">
        <p14:creationId xmlns:p14="http://schemas.microsoft.com/office/powerpoint/2010/main" val="291351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762000"/>
            <a:ext cx="4586495" cy="611670"/>
          </a:xfr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s-CR" dirty="0" err="1"/>
              <a:t>MySQLi</a:t>
            </a:r>
            <a:r>
              <a:rPr lang="es-CR" dirty="0"/>
              <a:t> – CERRAR CONEXIÓN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3800473"/>
            <a:ext cx="5316636" cy="2381251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chemeClr val="accent4"/>
                </a:solidFill>
                <a:latin typeface="Consolas" panose="020B0609020204030204" pitchFamily="49" charset="0"/>
              </a:rPr>
              <a:t>Por </a:t>
            </a:r>
            <a:r>
              <a:rPr lang="en-US" sz="2800" b="1" u="sng" dirty="0" err="1">
                <a:solidFill>
                  <a:schemeClr val="accent4"/>
                </a:solidFill>
                <a:latin typeface="Consolas" panose="020B0609020204030204" pitchFamily="49" charset="0"/>
              </a:rPr>
              <a:t>Objeto</a:t>
            </a:r>
            <a:endParaRPr lang="en-US" sz="2800" b="1" u="sng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$conn-&gt;close();</a:t>
            </a:r>
          </a:p>
          <a:p>
            <a:pPr marL="0" indent="0">
              <a:buNone/>
            </a:pPr>
            <a:r>
              <a:rPr lang="en-US" sz="2800" b="1" u="sng" dirty="0" err="1">
                <a:solidFill>
                  <a:schemeClr val="accent4"/>
                </a:solidFill>
                <a:latin typeface="Consolas" panose="020B0609020204030204" pitchFamily="49" charset="0"/>
              </a:rPr>
              <a:t>Funcional</a:t>
            </a:r>
            <a:endParaRPr lang="en-US" sz="2800" b="1" u="sng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mysqli_close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($conn);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003255"/>
            <a:ext cx="11944100" cy="116763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har char="•"/>
            </a:pPr>
            <a:r>
              <a:rPr lang="es-CR" sz="2800" dirty="0"/>
              <a:t>No olvide cerrar la conexión después de realizar sus operaciones.</a:t>
            </a:r>
            <a:endParaRPr lang="es-CR" sz="2600" dirty="0"/>
          </a:p>
          <a:p>
            <a:pPr marL="285750" indent="-285750">
              <a:buChar char="•"/>
            </a:pPr>
            <a:endParaRPr lang="es-C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6481952" y="4267823"/>
            <a:ext cx="4860556" cy="1446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3200" b="1" u="sng" dirty="0"/>
              <a:t>Ejercicio #6</a:t>
            </a:r>
          </a:p>
          <a:p>
            <a:pPr marL="342900" indent="-342900">
              <a:buAutoNum type="arabicPeriod"/>
            </a:pPr>
            <a:r>
              <a:rPr lang="es-CR" sz="2800" dirty="0"/>
              <a:t>Cierre la conexión después de terminar sus operaciones.</a:t>
            </a:r>
          </a:p>
        </p:txBody>
      </p:sp>
    </p:spTree>
    <p:extLst>
      <p:ext uri="{BB962C8B-B14F-4D97-AF65-F5344CB8AC3E}">
        <p14:creationId xmlns:p14="http://schemas.microsoft.com/office/powerpoint/2010/main" val="389050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762000"/>
            <a:ext cx="4586495" cy="611670"/>
          </a:xfr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CR" dirty="0" err="1"/>
              <a:t>MySQLi</a:t>
            </a:r>
            <a:r>
              <a:rPr lang="es-CR" dirty="0"/>
              <a:t> – </a:t>
            </a:r>
            <a:r>
              <a:rPr lang="es-CR" dirty="0" smtClean="0"/>
              <a:t>Ejercicios</a:t>
            </a:r>
            <a:endParaRPr lang="es-C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185529" y="1619794"/>
            <a:ext cx="11836582" cy="4121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CR" sz="3200" b="1" u="sng" dirty="0"/>
              <a:t>Ejercicio </a:t>
            </a:r>
            <a:r>
              <a:rPr lang="es-CR" sz="3200" b="1" u="sng" dirty="0" smtClean="0"/>
              <a:t>#7</a:t>
            </a:r>
            <a:endParaRPr lang="es-CR" sz="3200" b="1" u="sng" dirty="0"/>
          </a:p>
          <a:p>
            <a:pPr marL="342900" indent="-342900">
              <a:buAutoNum type="arabicPeriod"/>
            </a:pPr>
            <a:r>
              <a:rPr lang="es-CR" sz="2800" dirty="0"/>
              <a:t>Cierre la conexión después de terminar sus operaciones.</a:t>
            </a:r>
          </a:p>
        </p:txBody>
      </p:sp>
    </p:spTree>
    <p:extLst>
      <p:ext uri="{BB962C8B-B14F-4D97-AF65-F5344CB8AC3E}">
        <p14:creationId xmlns:p14="http://schemas.microsoft.com/office/powerpoint/2010/main" val="153715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delitasBlanco" id="{71B98676-1332-433A-A12C-45461896130B}" vid="{FEA16BED-8082-41E6-8A6D-6F9C887720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2149</TotalTime>
  <Words>879</Words>
  <Application>Microsoft Office PowerPoint</Application>
  <PresentationFormat>Panorámica</PresentationFormat>
  <Paragraphs>102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Tema de Office</vt:lpstr>
      <vt:lpstr>PHP</vt:lpstr>
      <vt:lpstr>MySQLi</vt:lpstr>
      <vt:lpstr>MySQLi - Conectar</vt:lpstr>
      <vt:lpstr>MySQLi – Consulta (SELECT)</vt:lpstr>
      <vt:lpstr>MySQLi – Consulta (SELECT)</vt:lpstr>
      <vt:lpstr>MySQLi – REFINAR CONSULTA</vt:lpstr>
      <vt:lpstr>MySQLi – REFINAR CONSULTA</vt:lpstr>
      <vt:lpstr>MySQLi – CERRAR CONEXIÓN</vt:lpstr>
      <vt:lpstr>MySQLi – 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PHP</dc:title>
  <dc:creator>Luis Guillermo Brenes</dc:creator>
  <cp:lastModifiedBy>Usuario de Windows</cp:lastModifiedBy>
  <cp:revision>151</cp:revision>
  <dcterms:created xsi:type="dcterms:W3CDTF">2017-09-18T18:57:40Z</dcterms:created>
  <dcterms:modified xsi:type="dcterms:W3CDTF">2018-11-07T02:36:33Z</dcterms:modified>
</cp:coreProperties>
</file>