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5" r:id="rId2"/>
    <p:sldId id="298" r:id="rId3"/>
    <p:sldId id="281" r:id="rId4"/>
    <p:sldId id="283" r:id="rId5"/>
    <p:sldId id="284" r:id="rId6"/>
    <p:sldId id="285" r:id="rId7"/>
    <p:sldId id="286" r:id="rId8"/>
    <p:sldId id="282" r:id="rId9"/>
    <p:sldId id="287" r:id="rId10"/>
    <p:sldId id="288" r:id="rId11"/>
    <p:sldId id="289" r:id="rId12"/>
    <p:sldId id="2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7130" y="142001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07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34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5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45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23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85530" y="2492373"/>
            <a:ext cx="5834270" cy="368459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492373"/>
            <a:ext cx="5181600" cy="368458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99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4474"/>
            <a:ext cx="11169858" cy="51124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025715"/>
            <a:ext cx="58120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85530" y="2875721"/>
            <a:ext cx="5812045" cy="33139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025715"/>
            <a:ext cx="56884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875721"/>
            <a:ext cx="5688496" cy="331394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03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49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45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0748"/>
            <a:ext cx="4586495" cy="9011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2552698"/>
            <a:ext cx="6849786" cy="3308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552698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69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656522"/>
            <a:ext cx="4479235" cy="1007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1656521"/>
            <a:ext cx="6372708" cy="44521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792410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6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19017" y="5753617"/>
            <a:ext cx="2085975" cy="1066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4"/>
          <a:srcRect l="430"/>
          <a:stretch/>
        </p:blipFill>
        <p:spPr>
          <a:xfrm>
            <a:off x="0" y="0"/>
            <a:ext cx="12204992" cy="21336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5530" y="987425"/>
            <a:ext cx="11168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392500"/>
            <a:ext cx="11168270" cy="37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855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38593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10330" y="6356350"/>
            <a:ext cx="2008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52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8AE496-3A2B-4FFF-8AA4-B0BF940E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AJAX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16205D-4CDE-41D2-85C9-5145516C9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err="1"/>
              <a:t>Intro</a:t>
            </a:r>
            <a:endParaRPr lang="es-CR" dirty="0"/>
          </a:p>
        </p:txBody>
      </p:sp>
      <p:pic>
        <p:nvPicPr>
          <p:cNvPr id="3074" name="Picture 2" descr="https://upload.wikimedia.org/wikipedia/commons/thumb/a/a1/AJAX_logo_by_gengns.svg/398px-AJAX_logo_by_gengns.svg.png">
            <a:extLst>
              <a:ext uri="{FF2B5EF4-FFF2-40B4-BE49-F238E27FC236}">
                <a16:creationId xmlns:a16="http://schemas.microsoft.com/office/drawing/2014/main" id="{157D4189-FDD6-4961-8FB4-ABEC872E7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88" y="1631088"/>
            <a:ext cx="9290612" cy="445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34498"/>
            <a:ext cx="4586495" cy="901148"/>
          </a:xfrm>
        </p:spPr>
        <p:txBody>
          <a:bodyPr/>
          <a:lstStyle/>
          <a:p>
            <a:r>
              <a:rPr lang="es-CR" dirty="0"/>
              <a:t>XMLHTTPREQUEST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775" y="1970568"/>
            <a:ext cx="7071855" cy="2820507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xhr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 new </a:t>
            </a:r>
            <a:r>
              <a:rPr lang="en-US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XMLHttpRequest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962632"/>
            <a:ext cx="4872245" cy="282844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har char="•"/>
            </a:pPr>
            <a:r>
              <a:rPr lang="es-CR" sz="2600" dirty="0"/>
              <a:t>Pieza fundamental de AJAX</a:t>
            </a:r>
          </a:p>
          <a:p>
            <a:pPr marL="285750" indent="-285750">
              <a:buChar char="•"/>
            </a:pPr>
            <a:r>
              <a:rPr lang="es-CR" sz="2600" dirty="0"/>
              <a:t>Objeto de comunicación de mensajes y contenido entre JS y PHP.</a:t>
            </a:r>
          </a:p>
          <a:p>
            <a:pPr marL="742950" lvl="1" indent="-285750">
              <a:buChar char="•"/>
            </a:pPr>
            <a:r>
              <a:rPr lang="es-CR" sz="2400" dirty="0"/>
              <a:t>Es una variable</a:t>
            </a:r>
          </a:p>
          <a:p>
            <a:pPr marL="742950" lvl="1" indent="-285750">
              <a:buChar char="•"/>
            </a:pPr>
            <a:r>
              <a:rPr lang="es-CR" sz="2400" dirty="0"/>
              <a:t>Debe ser instanciado</a:t>
            </a:r>
            <a:endParaRPr lang="es-CR" sz="2600" dirty="0"/>
          </a:p>
          <a:p>
            <a:pPr marL="742950" lvl="1" indent="-285750">
              <a:buChar char="•"/>
            </a:pPr>
            <a:endParaRPr lang="es-CR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55E06-7DAD-4685-AB08-6430F8E2DC6E}"/>
              </a:ext>
            </a:extLst>
          </p:cNvPr>
          <p:cNvSpPr txBox="1"/>
          <p:nvPr/>
        </p:nvSpPr>
        <p:spPr>
          <a:xfrm>
            <a:off x="185530" y="4992505"/>
            <a:ext cx="1182094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#3</a:t>
            </a:r>
          </a:p>
          <a:p>
            <a:r>
              <a:rPr lang="es-CR" sz="2400" dirty="0"/>
              <a:t>Dentro de la función manejadora de JS, cree e instancie un objeto de tipo </a:t>
            </a:r>
            <a:r>
              <a:rPr lang="es-CR" sz="2400" dirty="0" err="1"/>
              <a:t>XMLHttpRequest</a:t>
            </a:r>
            <a:r>
              <a:rPr lang="es-C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50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34498"/>
            <a:ext cx="9206120" cy="901148"/>
          </a:xfrm>
        </p:spPr>
        <p:txBody>
          <a:bodyPr/>
          <a:lstStyle/>
          <a:p>
            <a:r>
              <a:rPr lang="es-CR" dirty="0"/>
              <a:t>XMLHTTPREQUEST - Métodos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775" y="1970568"/>
            <a:ext cx="7071855" cy="3249132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xhr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XMLHttpRequest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xhr</a:t>
            </a:r>
            <a:r>
              <a:rPr lang="en-US" sz="28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open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GET"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buscar.php?var1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=”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texto.value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876112"/>
            <a:ext cx="4872245" cy="343804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>
              <a:buChar char="•"/>
            </a:pPr>
            <a:r>
              <a:rPr lang="es-CR" sz="2600" dirty="0"/>
              <a:t>open()</a:t>
            </a:r>
          </a:p>
          <a:p>
            <a:pPr marL="742950" lvl="1" indent="-285750">
              <a:buChar char="•"/>
            </a:pPr>
            <a:r>
              <a:rPr lang="es-CR" sz="2400" dirty="0"/>
              <a:t>Cliente se prepara para hacer la petición al servidor</a:t>
            </a:r>
          </a:p>
          <a:p>
            <a:pPr marL="742950" lvl="1" indent="-285750">
              <a:buChar char="•"/>
            </a:pPr>
            <a:r>
              <a:rPr lang="es-CR" sz="2400" dirty="0"/>
              <a:t>3 Parámetros: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CR" sz="2200" dirty="0"/>
              <a:t>Método de envío (GET/POST)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s-CR" sz="2000" dirty="0"/>
              <a:t>En GET se envían parámetros en este método.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CR" sz="2200" dirty="0"/>
              <a:t>URL – script PHP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CR" sz="2200" dirty="0"/>
              <a:t>Modo Asíncrono (</a:t>
            </a:r>
            <a:r>
              <a:rPr lang="es-CR" sz="2200" dirty="0" err="1"/>
              <a:t>Boolean</a:t>
            </a:r>
            <a:r>
              <a:rPr lang="es-CR" sz="2200" dirty="0"/>
              <a:t>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s-CR" sz="2000" dirty="0"/>
              <a:t>Siempre en true para AJAX</a:t>
            </a:r>
          </a:p>
          <a:p>
            <a:pPr marL="742950" lvl="1" indent="-285750">
              <a:buChar char="•"/>
            </a:pPr>
            <a:endParaRPr lang="es-CR" sz="2400" dirty="0"/>
          </a:p>
          <a:p>
            <a:pPr marL="285750" indent="-285750">
              <a:buChar char="•"/>
            </a:pPr>
            <a:endParaRPr lang="es-CR" sz="2600" dirty="0"/>
          </a:p>
          <a:p>
            <a:pPr marL="742950" lvl="1" indent="-285750">
              <a:buChar char="•"/>
            </a:pPr>
            <a:endParaRPr lang="es-CR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55E06-7DAD-4685-AB08-6430F8E2DC6E}"/>
              </a:ext>
            </a:extLst>
          </p:cNvPr>
          <p:cNvSpPr txBox="1"/>
          <p:nvPr/>
        </p:nvSpPr>
        <p:spPr>
          <a:xfrm>
            <a:off x="185530" y="5254622"/>
            <a:ext cx="11820940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#4</a:t>
            </a:r>
          </a:p>
          <a:p>
            <a:r>
              <a:rPr lang="es-CR" sz="2400" dirty="0"/>
              <a:t>Configure el método open() para su objeto </a:t>
            </a:r>
            <a:r>
              <a:rPr lang="es-CR" sz="2400" dirty="0" err="1"/>
              <a:t>XMLHttpRequest</a:t>
            </a:r>
            <a:r>
              <a:rPr lang="es-CR" sz="2400" dirty="0"/>
              <a:t> con el método de envío 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/>
              <a:t>Cree un archivo PHP y utilícelo como URL según definió en el método open()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/>
              <a:t>Agregue el contenido de la caja de texto, guardado en una variable, como parámetro.</a:t>
            </a:r>
          </a:p>
        </p:txBody>
      </p:sp>
    </p:spTree>
    <p:extLst>
      <p:ext uri="{BB962C8B-B14F-4D97-AF65-F5344CB8AC3E}">
        <p14:creationId xmlns:p14="http://schemas.microsoft.com/office/powerpoint/2010/main" val="306796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34498"/>
            <a:ext cx="9206120" cy="901148"/>
          </a:xfrm>
        </p:spPr>
        <p:txBody>
          <a:bodyPr/>
          <a:lstStyle/>
          <a:p>
            <a:r>
              <a:rPr lang="es-CR" dirty="0"/>
              <a:t>XMLHTTPREQUEST - Métodos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775" y="1970568"/>
            <a:ext cx="7071855" cy="2820507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//GET: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xhr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send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//POST: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xhr.</a:t>
            </a:r>
            <a:r>
              <a:rPr lang="en-US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send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“user=”+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userName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+“&amp;pass=” +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userPwd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962632"/>
            <a:ext cx="4872245" cy="282844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har char="•"/>
            </a:pPr>
            <a:r>
              <a:rPr lang="es-CR" sz="2600" dirty="0" err="1"/>
              <a:t>send</a:t>
            </a:r>
            <a:r>
              <a:rPr lang="es-CR" sz="2600" dirty="0"/>
              <a:t>()</a:t>
            </a:r>
          </a:p>
          <a:p>
            <a:pPr marL="742950" lvl="1" indent="-285750">
              <a:buChar char="•"/>
            </a:pPr>
            <a:r>
              <a:rPr lang="es-CR" sz="2400" dirty="0"/>
              <a:t>Lleva a cabo la petición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sz="2400" dirty="0"/>
              <a:t>En esta función debe construir la hilera de los parámetros, si utiliza el método POST de envío.</a:t>
            </a:r>
            <a:endParaRPr lang="es-CR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55E06-7DAD-4685-AB08-6430F8E2DC6E}"/>
              </a:ext>
            </a:extLst>
          </p:cNvPr>
          <p:cNvSpPr txBox="1"/>
          <p:nvPr/>
        </p:nvSpPr>
        <p:spPr>
          <a:xfrm>
            <a:off x="185530" y="4992505"/>
            <a:ext cx="1182094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#5</a:t>
            </a:r>
          </a:p>
          <a:p>
            <a:r>
              <a:rPr lang="es-CR" sz="2400" dirty="0"/>
              <a:t>Envíe el objeto </a:t>
            </a:r>
            <a:r>
              <a:rPr lang="es-CR" sz="2400" dirty="0" err="1"/>
              <a:t>XMLHttpRequest</a:t>
            </a:r>
            <a:r>
              <a:rPr lang="es-CR" sz="2400" dirty="0"/>
              <a:t> con el contenido de la caja de texto, utilizando el método GET.</a:t>
            </a:r>
          </a:p>
        </p:txBody>
      </p:sp>
    </p:spTree>
    <p:extLst>
      <p:ext uri="{BB962C8B-B14F-4D97-AF65-F5344CB8AC3E}">
        <p14:creationId xmlns:p14="http://schemas.microsoft.com/office/powerpoint/2010/main" val="203075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146D-B9DF-43EA-AA04-C4312F36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MVC</a:t>
            </a:r>
          </a:p>
        </p:txBody>
      </p:sp>
      <p:pic>
        <p:nvPicPr>
          <p:cNvPr id="1026" name="Picture 2" descr="Image result for model view controller">
            <a:extLst>
              <a:ext uri="{FF2B5EF4-FFF2-40B4-BE49-F238E27FC236}">
                <a16:creationId xmlns:a16="http://schemas.microsoft.com/office/drawing/2014/main" id="{E1F876BE-B94B-43C8-85F4-836F8C56A2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13" y="1981934"/>
            <a:ext cx="8211504" cy="412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tml">
            <a:extLst>
              <a:ext uri="{FF2B5EF4-FFF2-40B4-BE49-F238E27FC236}">
                <a16:creationId xmlns:a16="http://schemas.microsoft.com/office/drawing/2014/main" id="{020DD393-A82F-4DD8-989E-A44FD46C0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83" y="5029200"/>
            <a:ext cx="14986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avascript">
            <a:extLst>
              <a:ext uri="{FF2B5EF4-FFF2-40B4-BE49-F238E27FC236}">
                <a16:creationId xmlns:a16="http://schemas.microsoft.com/office/drawing/2014/main" id="{8C4DE640-6BA8-49B8-A821-53EDF87C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30" y="2764745"/>
            <a:ext cx="957470" cy="108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hp">
            <a:extLst>
              <a:ext uri="{FF2B5EF4-FFF2-40B4-BE49-F238E27FC236}">
                <a16:creationId xmlns:a16="http://schemas.microsoft.com/office/drawing/2014/main" id="{9BFAC564-16B0-4E08-AEFC-63F75FEB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121" y="4996716"/>
            <a:ext cx="2051992" cy="110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ss logo">
            <a:extLst>
              <a:ext uri="{FF2B5EF4-FFF2-40B4-BE49-F238E27FC236}">
                <a16:creationId xmlns:a16="http://schemas.microsoft.com/office/drawing/2014/main" id="{1A60EDF7-FCA3-4A01-9B7A-6865A715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734" y="5582291"/>
            <a:ext cx="1121202" cy="112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5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CONTEXTO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9"/>
            <a:ext cx="5653296" cy="1914527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85750">
              <a:buChar char="•"/>
            </a:pPr>
            <a:r>
              <a:rPr lang="es-CR" sz="2800" dirty="0"/>
              <a:t>Antes 1 página por transacción</a:t>
            </a:r>
          </a:p>
          <a:p>
            <a:pPr marL="285750" indent="-285750">
              <a:buChar char="•"/>
            </a:pPr>
            <a:r>
              <a:rPr lang="es-CR" sz="2800" dirty="0"/>
              <a:t>Operación atómica desde el </a:t>
            </a:r>
            <a:r>
              <a:rPr lang="es-CR" sz="2800" dirty="0" err="1"/>
              <a:t>Backend</a:t>
            </a:r>
            <a:endParaRPr lang="es-CR" sz="2800" dirty="0"/>
          </a:p>
          <a:p>
            <a:pPr marL="285750" indent="-285750">
              <a:buChar char="•"/>
            </a:pPr>
            <a:r>
              <a:rPr lang="es-CR" sz="2800" dirty="0"/>
              <a:t>Recarga de la Página</a:t>
            </a:r>
          </a:p>
          <a:p>
            <a:pPr marL="285750" indent="-285750">
              <a:buChar char="•"/>
            </a:pPr>
            <a:r>
              <a:rPr lang="es-CR" sz="2800" dirty="0"/>
              <a:t>Gráficos, texto, datos</a:t>
            </a:r>
          </a:p>
          <a:p>
            <a:pPr marL="285750" indent="-285750">
              <a:buChar char="•"/>
            </a:pPr>
            <a:r>
              <a:rPr lang="es-CR" sz="2800" dirty="0"/>
              <a:t>Tiempos de espera para el usuario</a:t>
            </a:r>
          </a:p>
          <a:p>
            <a:pPr marL="285750" indent="-285750">
              <a:buChar char="•"/>
            </a:pPr>
            <a:endParaRPr lang="es-CR" sz="2800" dirty="0"/>
          </a:p>
        </p:txBody>
      </p:sp>
      <p:pic>
        <p:nvPicPr>
          <p:cNvPr id="1026" name="Picture 2" descr="Image result for altavista">
            <a:extLst>
              <a:ext uri="{FF2B5EF4-FFF2-40B4-BE49-F238E27FC236}">
                <a16:creationId xmlns:a16="http://schemas.microsoft.com/office/drawing/2014/main" id="{1EA50501-49A9-4C02-98F5-CA97726F9D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426" y="120650"/>
            <a:ext cx="6126574" cy="3308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 descr="Image result for altavista search results">
            <a:extLst>
              <a:ext uri="{FF2B5EF4-FFF2-40B4-BE49-F238E27FC236}">
                <a16:creationId xmlns:a16="http://schemas.microsoft.com/office/drawing/2014/main" id="{A363FDC5-8F0B-4AF1-9501-1E347ECD2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506" y="3429000"/>
            <a:ext cx="6242494" cy="33083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2795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CONTEXTO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9"/>
            <a:ext cx="5653296" cy="191452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buChar char="•"/>
            </a:pPr>
            <a:r>
              <a:rPr lang="es-CR" sz="2800" dirty="0"/>
              <a:t>AJAX -&gt; MVC</a:t>
            </a:r>
          </a:p>
          <a:p>
            <a:pPr marL="285750" indent="-285750">
              <a:buChar char="•"/>
            </a:pPr>
            <a:r>
              <a:rPr lang="es-CR" sz="2800" dirty="0"/>
              <a:t>UX Escritorio -&gt; UX Web</a:t>
            </a:r>
          </a:p>
          <a:p>
            <a:pPr marL="285750" indent="-285750">
              <a:buChar char="•"/>
            </a:pPr>
            <a:r>
              <a:rPr lang="es-CR" sz="2800" dirty="0"/>
              <a:t>Reduciendo tiempos de espera</a:t>
            </a:r>
          </a:p>
          <a:p>
            <a:pPr marL="285750" indent="-285750">
              <a:buChar char="•"/>
            </a:pPr>
            <a:r>
              <a:rPr lang="es-CR" sz="2800" dirty="0"/>
              <a:t>Aplicaciones de una página</a:t>
            </a:r>
          </a:p>
          <a:p>
            <a:pPr marL="285750" indent="-285750">
              <a:buChar char="•"/>
            </a:pPr>
            <a:endParaRPr lang="es-CR" sz="2800" dirty="0"/>
          </a:p>
        </p:txBody>
      </p:sp>
      <p:pic>
        <p:nvPicPr>
          <p:cNvPr id="2050" name="Picture 2" descr="Image result for google suggestions">
            <a:extLst>
              <a:ext uri="{FF2B5EF4-FFF2-40B4-BE49-F238E27FC236}">
                <a16:creationId xmlns:a16="http://schemas.microsoft.com/office/drawing/2014/main" id="{48D73065-0D4A-48C1-9CF9-C46839E810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630" y="1097163"/>
            <a:ext cx="6722840" cy="482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82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es AJAX?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29" y="2552699"/>
            <a:ext cx="8221871" cy="420052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R" sz="2800" dirty="0" err="1"/>
              <a:t>Asynchronous</a:t>
            </a:r>
            <a:r>
              <a:rPr lang="es-CR" sz="2800" dirty="0"/>
              <a:t> JavaScript and XML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R" sz="2600" dirty="0"/>
              <a:t>Solicitud Asíncrona de Datos al Servidor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CR" sz="2400" dirty="0"/>
              <a:t>Sin bloquear el navegador o usuario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CR" sz="2400" dirty="0"/>
              <a:t>Sin obligar a una recarga completa de toda la página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R" sz="2800" dirty="0"/>
              <a:t>Serie de Tecnologías W3C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R" sz="2400" dirty="0"/>
              <a:t>HTML + 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R" sz="2400" dirty="0" err="1"/>
              <a:t>Javascript</a:t>
            </a:r>
            <a:endParaRPr lang="es-C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R" sz="2400" dirty="0"/>
              <a:t>PHP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R" sz="2400" dirty="0"/>
              <a:t>XML / JSON / texto simple</a:t>
            </a:r>
          </a:p>
        </p:txBody>
      </p:sp>
      <p:pic>
        <p:nvPicPr>
          <p:cNvPr id="9" name="Picture 2" descr="https://upload.wikimedia.org/wikipedia/commons/thumb/a/a1/AJAX_logo_by_gengns.svg/398px-AJAX_logo_by_gengns.svg.png">
            <a:extLst>
              <a:ext uri="{FF2B5EF4-FFF2-40B4-BE49-F238E27FC236}">
                <a16:creationId xmlns:a16="http://schemas.microsoft.com/office/drawing/2014/main" id="{20D0EE69-F67E-49BC-9CB2-6F9F707F0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4486272"/>
            <a:ext cx="4942134" cy="23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4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¿Cómo Funciona AJAX?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56A28D-765C-4280-A4B5-BC9760ED8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590798"/>
            <a:ext cx="9644270" cy="396240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R" dirty="0"/>
              <a:t>Interacción HTML dispara eventos</a:t>
            </a:r>
          </a:p>
          <a:p>
            <a:pPr lvl="1"/>
            <a:r>
              <a:rPr lang="es-CR" dirty="0" err="1"/>
              <a:t>onclick</a:t>
            </a:r>
            <a:endParaRPr lang="es-CR" dirty="0"/>
          </a:p>
          <a:p>
            <a:pPr lvl="1"/>
            <a:r>
              <a:rPr lang="es-CR" dirty="0" err="1"/>
              <a:t>onkeyup</a:t>
            </a:r>
            <a:endParaRPr lang="es-CR" dirty="0"/>
          </a:p>
          <a:p>
            <a:pPr marL="514350" indent="-514350">
              <a:buFont typeface="+mj-lt"/>
              <a:buAutoNum type="arabicPeriod"/>
            </a:pPr>
            <a:r>
              <a:rPr lang="es-CR" dirty="0"/>
              <a:t>Manejador JAVASCRIPT</a:t>
            </a:r>
          </a:p>
          <a:p>
            <a:pPr lvl="1"/>
            <a:r>
              <a:rPr lang="es-CR" dirty="0"/>
              <a:t>Lee datos de HTML mediante el DOM</a:t>
            </a:r>
          </a:p>
          <a:p>
            <a:pPr marL="514350" indent="-514350">
              <a:buFont typeface="+mj-lt"/>
              <a:buAutoNum type="arabicPeriod"/>
            </a:pPr>
            <a:r>
              <a:rPr lang="es-CR" dirty="0"/>
              <a:t>Objeto XMLHTTPREQUEST</a:t>
            </a:r>
          </a:p>
          <a:p>
            <a:pPr lvl="1"/>
            <a:r>
              <a:rPr lang="es-CR" dirty="0"/>
              <a:t>Comunica JS (cliente) con PHP (servidor)</a:t>
            </a:r>
          </a:p>
          <a:p>
            <a:pPr marL="514350" indent="-514350">
              <a:buFont typeface="+mj-lt"/>
              <a:buAutoNum type="arabicPeriod"/>
            </a:pPr>
            <a:r>
              <a:rPr lang="es-CR" dirty="0"/>
              <a:t>Script PHP</a:t>
            </a:r>
          </a:p>
          <a:p>
            <a:pPr lvl="1"/>
            <a:r>
              <a:rPr lang="es-CR" dirty="0"/>
              <a:t>Base de Datos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B2EE3-5AF3-486D-B0F3-A8D1FA09597E}"/>
              </a:ext>
            </a:extLst>
          </p:cNvPr>
          <p:cNvSpPr txBox="1"/>
          <p:nvPr/>
        </p:nvSpPr>
        <p:spPr>
          <a:xfrm>
            <a:off x="6463782" y="3254020"/>
            <a:ext cx="2744755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Navegador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9E10A-90A9-44D9-B38F-5AD256D7A520}"/>
              </a:ext>
            </a:extLst>
          </p:cNvPr>
          <p:cNvSpPr txBox="1"/>
          <p:nvPr/>
        </p:nvSpPr>
        <p:spPr>
          <a:xfrm>
            <a:off x="6566418" y="3749114"/>
            <a:ext cx="107401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R" dirty="0"/>
              <a:t>Página Web</a:t>
            </a:r>
          </a:p>
          <a:p>
            <a:r>
              <a:rPr lang="es-CR" dirty="0"/>
              <a:t>HTML + CSS</a:t>
            </a:r>
          </a:p>
          <a:p>
            <a:endParaRPr lang="es-C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2AFE7-4030-40F8-A4F7-5BEFC7E20F75}"/>
              </a:ext>
            </a:extLst>
          </p:cNvPr>
          <p:cNvSpPr txBox="1"/>
          <p:nvPr/>
        </p:nvSpPr>
        <p:spPr>
          <a:xfrm>
            <a:off x="7927392" y="3749114"/>
            <a:ext cx="104814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R" dirty="0"/>
              <a:t>JS Script AJAX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ECB7C-9983-4E4D-BDBF-85A3EB9F56E9}"/>
              </a:ext>
            </a:extLst>
          </p:cNvPr>
          <p:cNvSpPr txBox="1"/>
          <p:nvPr/>
        </p:nvSpPr>
        <p:spPr>
          <a:xfrm>
            <a:off x="10332664" y="3254020"/>
            <a:ext cx="1673806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Servidor WEB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108507-6B2D-4C10-A4FC-2148575A97F1}"/>
              </a:ext>
            </a:extLst>
          </p:cNvPr>
          <p:cNvSpPr txBox="1"/>
          <p:nvPr/>
        </p:nvSpPr>
        <p:spPr>
          <a:xfrm>
            <a:off x="10507093" y="3808017"/>
            <a:ext cx="132494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PHP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CD0C7BB-2D5F-459A-835A-688E25BA9A5E}"/>
              </a:ext>
            </a:extLst>
          </p:cNvPr>
          <p:cNvSpPr/>
          <p:nvPr/>
        </p:nvSpPr>
        <p:spPr>
          <a:xfrm>
            <a:off x="9208537" y="3749114"/>
            <a:ext cx="1124126" cy="343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9FBC064D-08FD-4718-AD6F-2FA2FB837312}"/>
              </a:ext>
            </a:extLst>
          </p:cNvPr>
          <p:cNvSpPr/>
          <p:nvPr/>
        </p:nvSpPr>
        <p:spPr>
          <a:xfrm>
            <a:off x="9208537" y="4704704"/>
            <a:ext cx="1124126" cy="41225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7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¿Cómo Funciona AJAX?</a:t>
            </a:r>
          </a:p>
        </p:txBody>
      </p:sp>
      <p:pic>
        <p:nvPicPr>
          <p:cNvPr id="7" name="Picture 2" descr="Image result for how does ajax work?">
            <a:extLst>
              <a:ext uri="{FF2B5EF4-FFF2-40B4-BE49-F238E27FC236}">
                <a16:creationId xmlns:a16="http://schemas.microsoft.com/office/drawing/2014/main" id="{F8CE9981-FCBC-496C-8A8C-05D0B81500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3" y="151508"/>
            <a:ext cx="8067677" cy="65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11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34498"/>
            <a:ext cx="4586495" cy="901148"/>
          </a:xfrm>
        </p:spPr>
        <p:txBody>
          <a:bodyPr/>
          <a:lstStyle/>
          <a:p>
            <a:r>
              <a:rPr lang="es-CR" dirty="0"/>
              <a:t>HTML (+CSS)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174" y="1916221"/>
            <a:ext cx="5395455" cy="190659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s-CR" sz="2800" dirty="0">
                <a:solidFill>
                  <a:schemeClr val="accent1"/>
                </a:solidFill>
                <a:latin typeface="Consolas" panose="020B0609020204030204" pitchFamily="49" charset="0"/>
              </a:rPr>
              <a:t>input</a:t>
            </a: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CR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type</a:t>
            </a: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s-CR" sz="2800" dirty="0">
                <a:solidFill>
                  <a:srgbClr val="FF00FF"/>
                </a:solidFill>
                <a:latin typeface="Consolas" panose="020B0609020204030204" pitchFamily="49" charset="0"/>
              </a:rPr>
              <a:t>"</a:t>
            </a:r>
            <a:r>
              <a:rPr lang="es-CR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button</a:t>
            </a:r>
            <a:r>
              <a:rPr lang="es-CR" sz="2800" dirty="0">
                <a:solidFill>
                  <a:srgbClr val="FF00FF"/>
                </a:solidFill>
                <a:latin typeface="Consolas" panose="020B0609020204030204" pitchFamily="49" charset="0"/>
              </a:rPr>
              <a:t>" </a:t>
            </a:r>
            <a:r>
              <a:rPr lang="es-CR" sz="28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onclick</a:t>
            </a: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s-CR" sz="28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s-CR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MostrarDatos</a:t>
            </a:r>
            <a:r>
              <a:rPr lang="es-CR" sz="28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()" </a:t>
            </a:r>
            <a:r>
              <a:rPr lang="es-CR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value</a:t>
            </a: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=“Buscar"&gt;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962632"/>
            <a:ext cx="6548644" cy="191452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buChar char="•"/>
            </a:pPr>
            <a:r>
              <a:rPr lang="es-CR" sz="2800" dirty="0"/>
              <a:t>Capa de Presentación (VIEW)</a:t>
            </a:r>
          </a:p>
          <a:p>
            <a:pPr marL="285750" indent="-285750">
              <a:buChar char="•"/>
            </a:pPr>
            <a:r>
              <a:rPr lang="es-CR" sz="2800" dirty="0"/>
              <a:t>Interacción con el Usuario</a:t>
            </a:r>
          </a:p>
          <a:p>
            <a:pPr marL="285750" indent="-285750">
              <a:buChar char="•"/>
            </a:pPr>
            <a:r>
              <a:rPr lang="es-CR" sz="2800" dirty="0"/>
              <a:t>Organizada para leer y escribir datos</a:t>
            </a:r>
          </a:p>
          <a:p>
            <a:pPr marL="285750" indent="-285750">
              <a:buChar char="•"/>
            </a:pPr>
            <a:r>
              <a:rPr lang="es-CR" sz="2800" dirty="0"/>
              <a:t>Eventos de inputs -&gt; manejadores en JS</a:t>
            </a:r>
          </a:p>
          <a:p>
            <a:pPr marL="285750" indent="-285750">
              <a:buChar char="•"/>
            </a:pPr>
            <a:endParaRPr lang="es-CR" sz="2600" dirty="0"/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308690" y="3934123"/>
            <a:ext cx="11820940" cy="2923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#1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000" dirty="0"/>
              <a:t>Cree un archivo HTML con: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CR" sz="2000" dirty="0"/>
              <a:t>Una división con un atributo </a:t>
            </a:r>
            <a:r>
              <a:rPr lang="es-CR" sz="2000" b="1" dirty="0"/>
              <a:t>id</a:t>
            </a:r>
            <a:r>
              <a:rPr lang="es-CR" sz="2000" dirty="0"/>
              <a:t> con: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s-CR" sz="2000" dirty="0"/>
              <a:t>Un encabezado h1 con el titulo de la página con un atributo </a:t>
            </a:r>
            <a:r>
              <a:rPr lang="es-CR" sz="2000" b="1" dirty="0"/>
              <a:t>id</a:t>
            </a:r>
            <a:endParaRPr lang="es-CR" sz="2000" dirty="0"/>
          </a:p>
          <a:p>
            <a:pPr marL="1428750" lvl="2" indent="-514350">
              <a:buFont typeface="+mj-lt"/>
              <a:buAutoNum type="romanLcPeriod"/>
            </a:pPr>
            <a:r>
              <a:rPr lang="es-CR" sz="2000" dirty="0"/>
              <a:t>Una caja de texto con un atributo </a:t>
            </a:r>
            <a:r>
              <a:rPr lang="es-CR" sz="2000" b="1" dirty="0"/>
              <a:t>id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s-CR" sz="2000" dirty="0"/>
              <a:t>Un botón con un atributo </a:t>
            </a:r>
            <a:r>
              <a:rPr lang="es-CR" sz="2000" b="1" dirty="0"/>
              <a:t>id </a:t>
            </a:r>
            <a:r>
              <a:rPr lang="es-CR" sz="2000" dirty="0"/>
              <a:t>con una función asociada al evento </a:t>
            </a:r>
            <a:r>
              <a:rPr lang="es-CR" sz="2000" dirty="0" err="1"/>
              <a:t>onclick</a:t>
            </a:r>
            <a:endParaRPr lang="es-CR" sz="2000" dirty="0"/>
          </a:p>
          <a:p>
            <a:pPr marL="914400" lvl="1" indent="-457200">
              <a:buFont typeface="+mj-lt"/>
              <a:buAutoNum type="alphaUcPeriod"/>
            </a:pPr>
            <a:r>
              <a:rPr lang="es-CR" sz="2000" dirty="0"/>
              <a:t>Una segunda división con un atributo </a:t>
            </a:r>
            <a:r>
              <a:rPr lang="es-CR" sz="2000" b="1" dirty="0"/>
              <a:t>id</a:t>
            </a:r>
            <a:r>
              <a:rPr lang="es-CR" sz="2000" dirty="0"/>
              <a:t>, pero que esté vacía, sin contenido.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000" dirty="0"/>
              <a:t>Cree un archivo CSS, asócielo al archivo HTML creado en 1.,  y que tenga (al menos):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s-CR" sz="2000" dirty="0"/>
              <a:t>Una regla para darle un color de fondo a la división vacía.</a:t>
            </a:r>
          </a:p>
        </p:txBody>
      </p:sp>
    </p:spTree>
    <p:extLst>
      <p:ext uri="{BB962C8B-B14F-4D97-AF65-F5344CB8AC3E}">
        <p14:creationId xmlns:p14="http://schemas.microsoft.com/office/powerpoint/2010/main" val="213184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34498"/>
            <a:ext cx="4586495" cy="901148"/>
          </a:xfrm>
        </p:spPr>
        <p:txBody>
          <a:bodyPr/>
          <a:lstStyle/>
          <a:p>
            <a:r>
              <a:rPr lang="es-CR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775" y="1970569"/>
            <a:ext cx="7071855" cy="190659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CR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CR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division</a:t>
            </a: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s-CR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document</a:t>
            </a:r>
            <a:r>
              <a:rPr lang="es-CR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s-CR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getElementById</a:t>
            </a: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s-CR" sz="2800" dirty="0">
                <a:solidFill>
                  <a:schemeClr val="accent4"/>
                </a:solidFill>
                <a:latin typeface="Consolas" panose="020B0609020204030204" pitchFamily="49" charset="0"/>
              </a:rPr>
              <a:t>"</a:t>
            </a:r>
            <a:r>
              <a:rPr lang="es-CR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divUno</a:t>
            </a:r>
            <a:r>
              <a:rPr lang="es-CR" sz="2800" dirty="0">
                <a:solidFill>
                  <a:schemeClr val="accent4"/>
                </a:solidFill>
                <a:latin typeface="Consolas" panose="020B0609020204030204" pitchFamily="49" charset="0"/>
              </a:rPr>
              <a:t>"</a:t>
            </a: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CR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texto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“</a:t>
            </a:r>
            <a:r>
              <a:rPr lang="en-US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Hola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AJAX!”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CR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R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division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innerHTML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texto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962632"/>
            <a:ext cx="4872245" cy="191452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buChar char="•"/>
            </a:pPr>
            <a:r>
              <a:rPr lang="es-CR" sz="2800" dirty="0"/>
              <a:t>Leer datos mediante el DOM</a:t>
            </a:r>
          </a:p>
          <a:p>
            <a:pPr marL="742950" lvl="1" indent="-285750">
              <a:buChar char="•"/>
            </a:pPr>
            <a:r>
              <a:rPr lang="es-CR" sz="2600" dirty="0"/>
              <a:t>Función </a:t>
            </a:r>
            <a:r>
              <a:rPr lang="es-CR" sz="2600" dirty="0" err="1"/>
              <a:t>getElementById</a:t>
            </a:r>
            <a:r>
              <a:rPr lang="es-CR" sz="2600" dirty="0"/>
              <a:t>()</a:t>
            </a:r>
          </a:p>
          <a:p>
            <a:pPr marL="742950" lvl="1" indent="-285750">
              <a:buChar char="•"/>
            </a:pPr>
            <a:r>
              <a:rPr lang="es-CR" sz="2600" dirty="0"/>
              <a:t>Atributo </a:t>
            </a:r>
            <a:r>
              <a:rPr lang="es-CR" sz="2600" dirty="0" err="1"/>
              <a:t>value</a:t>
            </a:r>
            <a:endParaRPr lang="es-CR" sz="2600" dirty="0"/>
          </a:p>
          <a:p>
            <a:pPr marL="285750" indent="-285750">
              <a:buChar char="•"/>
            </a:pPr>
            <a:r>
              <a:rPr lang="es-CR" sz="2800" dirty="0"/>
              <a:t>Escribir datos mediante el DOM</a:t>
            </a:r>
          </a:p>
          <a:p>
            <a:pPr marL="742950" lvl="1" indent="-285750">
              <a:buChar char="•"/>
            </a:pPr>
            <a:r>
              <a:rPr lang="es-CR" sz="2600" dirty="0"/>
              <a:t>Atributo </a:t>
            </a:r>
            <a:r>
              <a:rPr lang="es-CR" sz="2600" dirty="0" err="1"/>
              <a:t>innerHTML</a:t>
            </a:r>
            <a:endParaRPr lang="es-CR" sz="2600" dirty="0"/>
          </a:p>
          <a:p>
            <a:pPr marL="285750" indent="-285750">
              <a:buChar char="•"/>
            </a:pPr>
            <a:endParaRPr lang="es-CR" sz="2600" dirty="0"/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308690" y="4265199"/>
            <a:ext cx="11820940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#2</a:t>
            </a:r>
          </a:p>
          <a:p>
            <a:r>
              <a:rPr lang="es-CR" sz="2000" dirty="0"/>
              <a:t>Cree un archivo JS: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000" dirty="0"/>
              <a:t>Enlace el archivo JS con el archivo HTML</a:t>
            </a:r>
          </a:p>
          <a:p>
            <a:pPr marL="914400" lvl="1" indent="-457200">
              <a:buFont typeface="+mj-lt"/>
              <a:buAutoNum type="alphaLcPeriod"/>
            </a:pPr>
            <a:r>
              <a:rPr lang="es-CR" sz="2000" dirty="0"/>
              <a:t>Etiqueta script en el archivo HTML, añada el atributo </a:t>
            </a:r>
            <a:r>
              <a:rPr lang="es-CR" sz="2000" dirty="0" err="1"/>
              <a:t>src</a:t>
            </a:r>
            <a:r>
              <a:rPr lang="es-CR" sz="2000" dirty="0"/>
              <a:t> para el URL del archivo </a:t>
            </a:r>
            <a:r>
              <a:rPr lang="es-CR" sz="2000" dirty="0" err="1"/>
              <a:t>javascript</a:t>
            </a:r>
            <a:endParaRPr lang="es-CR" sz="2000" dirty="0"/>
          </a:p>
          <a:p>
            <a:pPr marL="457200" indent="-457200">
              <a:buFont typeface="+mj-lt"/>
              <a:buAutoNum type="arabicPeriod"/>
            </a:pPr>
            <a:r>
              <a:rPr lang="es-CR" sz="2000" dirty="0"/>
              <a:t>Cree la función manejadora en el archivo JS para el evento </a:t>
            </a:r>
            <a:r>
              <a:rPr lang="es-CR" sz="2000" b="1" i="1" dirty="0" err="1" smtClean="0"/>
              <a:t>onclick</a:t>
            </a:r>
            <a:r>
              <a:rPr lang="es-CR" sz="2000" dirty="0" smtClean="0"/>
              <a:t> del </a:t>
            </a:r>
            <a:r>
              <a:rPr lang="es-CR" sz="2000" dirty="0"/>
              <a:t>botón HTML creado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sz="2000" dirty="0"/>
              <a:t>Lea el texto escrito en la caja de texto 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sz="2000" dirty="0"/>
              <a:t>Guárdelo en una variable</a:t>
            </a:r>
          </a:p>
        </p:txBody>
      </p:sp>
    </p:spTree>
    <p:extLst>
      <p:ext uri="{BB962C8B-B14F-4D97-AF65-F5344CB8AC3E}">
        <p14:creationId xmlns:p14="http://schemas.microsoft.com/office/powerpoint/2010/main" val="8952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delitasBlanco" id="{71B98676-1332-433A-A12C-45461896130B}" vid="{FEA16BED-8082-41E6-8A6D-6F9C887720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3003</TotalTime>
  <Words>616</Words>
  <Application>Microsoft Office PowerPoint</Application>
  <PresentationFormat>Panorámica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Tema de Office</vt:lpstr>
      <vt:lpstr>AJAX</vt:lpstr>
      <vt:lpstr>MVC</vt:lpstr>
      <vt:lpstr>CONTEXTO</vt:lpstr>
      <vt:lpstr>CONTEXTO</vt:lpstr>
      <vt:lpstr>¿Qué es AJAX?</vt:lpstr>
      <vt:lpstr>¿Cómo Funciona AJAX?</vt:lpstr>
      <vt:lpstr>¿Cómo Funciona AJAX?</vt:lpstr>
      <vt:lpstr>HTML (+CSS)</vt:lpstr>
      <vt:lpstr>JAVASCRIPT</vt:lpstr>
      <vt:lpstr>XMLHTTPREQUEST</vt:lpstr>
      <vt:lpstr>XMLHTTPREQUEST - Métodos </vt:lpstr>
      <vt:lpstr>XMLHTTPREQUEST - Métodos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PHP</dc:title>
  <dc:creator>Luis Guillermo Brenes</dc:creator>
  <cp:lastModifiedBy>Usuario de Windows</cp:lastModifiedBy>
  <cp:revision>202</cp:revision>
  <dcterms:created xsi:type="dcterms:W3CDTF">2017-09-18T18:57:40Z</dcterms:created>
  <dcterms:modified xsi:type="dcterms:W3CDTF">2018-11-21T02:37:33Z</dcterms:modified>
</cp:coreProperties>
</file>