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65" r:id="rId2"/>
    <p:sldId id="298" r:id="rId3"/>
    <p:sldId id="281" r:id="rId4"/>
    <p:sldId id="283" r:id="rId5"/>
    <p:sldId id="284" r:id="rId6"/>
    <p:sldId id="285" r:id="rId7"/>
    <p:sldId id="286" r:id="rId8"/>
    <p:sldId id="282" r:id="rId9"/>
    <p:sldId id="287" r:id="rId10"/>
    <p:sldId id="288" r:id="rId11"/>
    <p:sldId id="289" r:id="rId12"/>
    <p:sldId id="290" r:id="rId13"/>
    <p:sldId id="295" r:id="rId14"/>
    <p:sldId id="293" r:id="rId15"/>
    <p:sldId id="300" r:id="rId16"/>
    <p:sldId id="297" r:id="rId17"/>
    <p:sldId id="302" r:id="rId18"/>
    <p:sldId id="30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7130" y="142001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07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34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5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45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23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85530" y="2492373"/>
            <a:ext cx="5834270" cy="368459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492373"/>
            <a:ext cx="5181600" cy="368458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99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514474"/>
            <a:ext cx="11169858" cy="51124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5530" y="2025715"/>
            <a:ext cx="58120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85530" y="2875721"/>
            <a:ext cx="5812045" cy="331394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025715"/>
            <a:ext cx="56884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875721"/>
            <a:ext cx="5688496" cy="331394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03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49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45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510748"/>
            <a:ext cx="4586495" cy="90114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2552698"/>
            <a:ext cx="6849786" cy="33083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85530" y="2552698"/>
            <a:ext cx="4586495" cy="33162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69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656522"/>
            <a:ext cx="4479235" cy="10071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1656521"/>
            <a:ext cx="6372708" cy="44521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85530" y="2792410"/>
            <a:ext cx="4586495" cy="33162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56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119017" y="5753617"/>
            <a:ext cx="2085975" cy="10668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14"/>
          <a:srcRect l="430"/>
          <a:stretch/>
        </p:blipFill>
        <p:spPr>
          <a:xfrm>
            <a:off x="0" y="0"/>
            <a:ext cx="12204992" cy="21336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85530" y="987425"/>
            <a:ext cx="111682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5530" y="2392500"/>
            <a:ext cx="11168270" cy="378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855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38593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110330" y="6356350"/>
            <a:ext cx="20086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52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8AE496-3A2B-4FFF-8AA4-B0BF940E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AJAX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16205D-4CDE-41D2-85C9-5145516C9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err="1"/>
              <a:t>Intro</a:t>
            </a:r>
            <a:endParaRPr lang="es-CR" dirty="0"/>
          </a:p>
        </p:txBody>
      </p:sp>
      <p:pic>
        <p:nvPicPr>
          <p:cNvPr id="3074" name="Picture 2" descr="https://upload.wikimedia.org/wikipedia/commons/thumb/a/a1/AJAX_logo_by_gengns.svg/398px-AJAX_logo_by_gengns.svg.png">
            <a:extLst>
              <a:ext uri="{FF2B5EF4-FFF2-40B4-BE49-F238E27FC236}">
                <a16:creationId xmlns:a16="http://schemas.microsoft.com/office/drawing/2014/main" id="{157D4189-FDD6-4961-8FB4-ABEC872E7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88" y="1631088"/>
            <a:ext cx="9290612" cy="445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8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034498"/>
            <a:ext cx="4586495" cy="901148"/>
          </a:xfrm>
        </p:spPr>
        <p:txBody>
          <a:bodyPr/>
          <a:lstStyle/>
          <a:p>
            <a:r>
              <a:rPr lang="es-CR" dirty="0"/>
              <a:t>XMLHTTPREQUEST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775" y="1970568"/>
            <a:ext cx="7071855" cy="2820507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bg2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onsolas" panose="020B0609020204030204" pitchFamily="49" charset="0"/>
              </a:rPr>
              <a:t>xhr</a:t>
            </a:r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= new </a:t>
            </a:r>
            <a:r>
              <a:rPr lang="en-US" sz="2800" dirty="0" err="1">
                <a:solidFill>
                  <a:srgbClr val="FF00FF"/>
                </a:solidFill>
                <a:latin typeface="Consolas" panose="020B0609020204030204" pitchFamily="49" charset="0"/>
              </a:rPr>
              <a:t>XMLHttpRequest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1962632"/>
            <a:ext cx="4872245" cy="282844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Char char="•"/>
            </a:pPr>
            <a:r>
              <a:rPr lang="es-CR" sz="2600" dirty="0"/>
              <a:t>Pieza fundamental de AJAX</a:t>
            </a:r>
          </a:p>
          <a:p>
            <a:pPr marL="285750" indent="-285750">
              <a:buChar char="•"/>
            </a:pPr>
            <a:r>
              <a:rPr lang="es-CR" sz="2600" dirty="0"/>
              <a:t>Objeto de comunicación de mensajes y contenido entre JS y PHP.</a:t>
            </a:r>
          </a:p>
          <a:p>
            <a:pPr marL="742950" lvl="1" indent="-285750">
              <a:buChar char="•"/>
            </a:pPr>
            <a:r>
              <a:rPr lang="es-CR" sz="2400" dirty="0"/>
              <a:t>Es una variable</a:t>
            </a:r>
          </a:p>
          <a:p>
            <a:pPr marL="742950" lvl="1" indent="-285750">
              <a:buChar char="•"/>
            </a:pPr>
            <a:r>
              <a:rPr lang="es-CR" sz="2400" dirty="0"/>
              <a:t>Debe ser instanciado</a:t>
            </a:r>
            <a:endParaRPr lang="es-CR" sz="2600" dirty="0"/>
          </a:p>
          <a:p>
            <a:pPr marL="742950" lvl="1" indent="-285750">
              <a:buChar char="•"/>
            </a:pPr>
            <a:endParaRPr lang="es-CR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55E06-7DAD-4685-AB08-6430F8E2DC6E}"/>
              </a:ext>
            </a:extLst>
          </p:cNvPr>
          <p:cNvSpPr txBox="1"/>
          <p:nvPr/>
        </p:nvSpPr>
        <p:spPr>
          <a:xfrm>
            <a:off x="185530" y="4992505"/>
            <a:ext cx="1182094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2400" b="1" u="sng" dirty="0"/>
              <a:t>Ejercicio #3</a:t>
            </a:r>
          </a:p>
          <a:p>
            <a:r>
              <a:rPr lang="es-CR" sz="2400" dirty="0"/>
              <a:t>Dentro de la función manejadora de JS, cree e instancie un objeto de tipo </a:t>
            </a:r>
            <a:r>
              <a:rPr lang="es-CR" sz="2400" dirty="0" err="1"/>
              <a:t>XMLHttpRequest</a:t>
            </a:r>
            <a:r>
              <a:rPr lang="es-C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50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034498"/>
            <a:ext cx="9206120" cy="901148"/>
          </a:xfrm>
        </p:spPr>
        <p:txBody>
          <a:bodyPr/>
          <a:lstStyle/>
          <a:p>
            <a:r>
              <a:rPr lang="es-CR" dirty="0"/>
              <a:t>XMLHTTPREQUEST - Métodos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775" y="1970568"/>
            <a:ext cx="7071855" cy="3249132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FF"/>
                </a:solidFill>
                <a:latin typeface="Consolas" panose="020B0609020204030204" pitchFamily="49" charset="0"/>
              </a:rPr>
              <a:t>xhr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XMLHttpRequest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00FF"/>
                </a:solidFill>
                <a:latin typeface="Consolas" panose="020B0609020204030204" pitchFamily="49" charset="0"/>
              </a:rPr>
              <a:t>xhr</a:t>
            </a:r>
            <a:r>
              <a:rPr lang="en-US" sz="28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 smtClean="0">
                <a:solidFill>
                  <a:schemeClr val="accent4"/>
                </a:solidFill>
                <a:latin typeface="Consolas" panose="020B0609020204030204" pitchFamily="49" charset="0"/>
              </a:rPr>
              <a:t>open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GET"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buscar.php?var1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=”</a:t>
            </a:r>
            <a:r>
              <a:rPr lang="en-US" sz="2800" dirty="0">
                <a:solidFill>
                  <a:schemeClr val="bg2"/>
                </a:solidFill>
                <a:latin typeface="Consolas" panose="020B0609020204030204" pitchFamily="49" charset="0"/>
              </a:rPr>
              <a:t>+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texto.value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1876112"/>
            <a:ext cx="4872245" cy="3438043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285750" indent="-285750">
              <a:buChar char="•"/>
            </a:pPr>
            <a:r>
              <a:rPr lang="es-CR" sz="2600" dirty="0"/>
              <a:t>open()</a:t>
            </a:r>
          </a:p>
          <a:p>
            <a:pPr marL="742950" lvl="1" indent="-285750">
              <a:buChar char="•"/>
            </a:pPr>
            <a:r>
              <a:rPr lang="es-CR" sz="2400" dirty="0"/>
              <a:t>Cliente se prepara para hacer la petición al servidor</a:t>
            </a:r>
          </a:p>
          <a:p>
            <a:pPr marL="742950" lvl="1" indent="-285750">
              <a:buChar char="•"/>
            </a:pPr>
            <a:r>
              <a:rPr lang="es-CR" sz="2400" dirty="0"/>
              <a:t>3 Parámetros: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CR" sz="2200" dirty="0"/>
              <a:t>Método de envío (GET/POST)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s-CR" sz="2000" dirty="0"/>
              <a:t>En GET se envían parámetros en este método.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CR" sz="2200" dirty="0"/>
              <a:t>URL – script PHP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CR" sz="2200" dirty="0"/>
              <a:t>Modo Asíncrono (</a:t>
            </a:r>
            <a:r>
              <a:rPr lang="es-CR" sz="2200" dirty="0" err="1"/>
              <a:t>Boolean</a:t>
            </a:r>
            <a:r>
              <a:rPr lang="es-CR" sz="2200" dirty="0"/>
              <a:t>)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s-CR" sz="2000" dirty="0"/>
              <a:t>Siempre en true para AJAX</a:t>
            </a:r>
          </a:p>
          <a:p>
            <a:pPr marL="742950" lvl="1" indent="-285750">
              <a:buChar char="•"/>
            </a:pPr>
            <a:endParaRPr lang="es-CR" sz="2400" dirty="0"/>
          </a:p>
          <a:p>
            <a:pPr marL="285750" indent="-285750">
              <a:buChar char="•"/>
            </a:pPr>
            <a:endParaRPr lang="es-CR" sz="2600" dirty="0"/>
          </a:p>
          <a:p>
            <a:pPr marL="742950" lvl="1" indent="-285750">
              <a:buChar char="•"/>
            </a:pPr>
            <a:endParaRPr lang="es-CR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55E06-7DAD-4685-AB08-6430F8E2DC6E}"/>
              </a:ext>
            </a:extLst>
          </p:cNvPr>
          <p:cNvSpPr txBox="1"/>
          <p:nvPr/>
        </p:nvSpPr>
        <p:spPr>
          <a:xfrm>
            <a:off x="185530" y="5254622"/>
            <a:ext cx="11820940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2400" b="1" u="sng" dirty="0"/>
              <a:t>Ejercicio #4</a:t>
            </a:r>
          </a:p>
          <a:p>
            <a:r>
              <a:rPr lang="es-CR" sz="2400" dirty="0"/>
              <a:t>Configure el método open() para su objeto </a:t>
            </a:r>
            <a:r>
              <a:rPr lang="es-CR" sz="2400" dirty="0" err="1"/>
              <a:t>XMLHttpRequest</a:t>
            </a:r>
            <a:r>
              <a:rPr lang="es-CR" sz="2400" dirty="0"/>
              <a:t> con el método de envío 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sz="2400" dirty="0"/>
              <a:t>Cree un archivo PHP y utilícelo como URL según definió en el método open()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sz="2400" dirty="0"/>
              <a:t>Agregue el contenido de la caja de texto, guardado en una variable, como parámetro.</a:t>
            </a:r>
          </a:p>
        </p:txBody>
      </p:sp>
    </p:spTree>
    <p:extLst>
      <p:ext uri="{BB962C8B-B14F-4D97-AF65-F5344CB8AC3E}">
        <p14:creationId xmlns:p14="http://schemas.microsoft.com/office/powerpoint/2010/main" val="306796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034498"/>
            <a:ext cx="9206120" cy="901148"/>
          </a:xfrm>
        </p:spPr>
        <p:txBody>
          <a:bodyPr/>
          <a:lstStyle/>
          <a:p>
            <a:r>
              <a:rPr lang="es-CR" dirty="0"/>
              <a:t>XMLHTTPREQUEST - Métodos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775" y="1970568"/>
            <a:ext cx="7071855" cy="2820507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//GET: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FF"/>
                </a:solidFill>
                <a:latin typeface="Consolas" panose="020B0609020204030204" pitchFamily="49" charset="0"/>
              </a:rPr>
              <a:t>xhr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send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null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//POST: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xhr.</a:t>
            </a:r>
            <a:r>
              <a:rPr lang="en-US" sz="2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send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“user=”+</a:t>
            </a:r>
            <a:r>
              <a:rPr 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userName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+“&amp;pass=” +</a:t>
            </a:r>
            <a:r>
              <a:rPr 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userPwd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1962632"/>
            <a:ext cx="4872245" cy="282844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Char char="•"/>
            </a:pPr>
            <a:r>
              <a:rPr lang="es-CR" sz="2600" dirty="0" err="1"/>
              <a:t>send</a:t>
            </a:r>
            <a:r>
              <a:rPr lang="es-CR" sz="2600" dirty="0"/>
              <a:t>()</a:t>
            </a:r>
          </a:p>
          <a:p>
            <a:pPr marL="742950" lvl="1" indent="-285750">
              <a:buChar char="•"/>
            </a:pPr>
            <a:r>
              <a:rPr lang="es-CR" sz="2400" dirty="0"/>
              <a:t>Lleva a cabo la petición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R" sz="2400" dirty="0"/>
              <a:t>En esta función debe construir la hilera de los parámetros, si utiliza el método POST de envío.</a:t>
            </a:r>
            <a:endParaRPr lang="es-CR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55E06-7DAD-4685-AB08-6430F8E2DC6E}"/>
              </a:ext>
            </a:extLst>
          </p:cNvPr>
          <p:cNvSpPr txBox="1"/>
          <p:nvPr/>
        </p:nvSpPr>
        <p:spPr>
          <a:xfrm>
            <a:off x="185530" y="4992505"/>
            <a:ext cx="1182094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2400" b="1" u="sng" dirty="0"/>
              <a:t>Ejercicio #5</a:t>
            </a:r>
          </a:p>
          <a:p>
            <a:r>
              <a:rPr lang="es-CR" sz="2400" dirty="0"/>
              <a:t>Envíe el objeto </a:t>
            </a:r>
            <a:r>
              <a:rPr lang="es-CR" sz="2400" dirty="0" err="1"/>
              <a:t>XMLHttpRequest</a:t>
            </a:r>
            <a:r>
              <a:rPr lang="es-CR" sz="2400" dirty="0"/>
              <a:t> con el contenido de la caja de texto, utilizando el método GET.</a:t>
            </a:r>
          </a:p>
        </p:txBody>
      </p:sp>
    </p:spTree>
    <p:extLst>
      <p:ext uri="{BB962C8B-B14F-4D97-AF65-F5344CB8AC3E}">
        <p14:creationId xmlns:p14="http://schemas.microsoft.com/office/powerpoint/2010/main" val="203075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75097"/>
            <a:ext cx="9206120" cy="45367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s-CR" dirty="0"/>
              <a:t>XMLHTTPREQUEST - Procesamiento de la Respuesta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8775" y="1970568"/>
            <a:ext cx="6690855" cy="2249007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xhr</a:t>
            </a:r>
            <a:r>
              <a:rPr lang="en-US" sz="1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onreadystatechange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= function()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	if(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xhr</a:t>
            </a:r>
            <a:r>
              <a:rPr lang="en-US" sz="1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readyState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== 4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&amp;&amp;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xhr</a:t>
            </a:r>
            <a:r>
              <a:rPr lang="en-US" sz="1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status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== 200) 	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		//CUERPO DE LA FUNCIÓN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s-CR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628773"/>
            <a:ext cx="5253245" cy="6057777"/>
          </a:xfr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85750" indent="-285750">
              <a:buChar char="•"/>
            </a:pPr>
            <a:r>
              <a:rPr lang="es-CR" sz="2600" dirty="0" err="1"/>
              <a:t>readyState</a:t>
            </a:r>
            <a:endParaRPr lang="es-CR" sz="2600" dirty="0"/>
          </a:p>
          <a:p>
            <a:pPr marL="742950" lvl="1" indent="-285750">
              <a:buChar char="•"/>
            </a:pPr>
            <a:r>
              <a:rPr lang="es-CR" sz="2400" dirty="0"/>
              <a:t>Atributo que indica el estado de la petición del objeto </a:t>
            </a:r>
            <a:r>
              <a:rPr lang="es-CR" sz="2400" dirty="0" err="1"/>
              <a:t>XMLHttpRequest</a:t>
            </a:r>
            <a:r>
              <a:rPr lang="es-CR" sz="2400" dirty="0"/>
              <a:t>, con los valores:</a:t>
            </a:r>
          </a:p>
          <a:p>
            <a:pPr marL="1200150" lvl="2" indent="-285750">
              <a:buChar char="•"/>
            </a:pPr>
            <a:r>
              <a:rPr lang="es-CR" sz="2200" dirty="0"/>
              <a:t>0 – Objeto creado, no configurado</a:t>
            </a:r>
          </a:p>
          <a:p>
            <a:pPr marL="1200150" lvl="2" indent="-285750">
              <a:buChar char="•"/>
            </a:pPr>
            <a:r>
              <a:rPr lang="es-CR" sz="2200" dirty="0"/>
              <a:t>1 – Petición configurada</a:t>
            </a:r>
          </a:p>
          <a:p>
            <a:pPr marL="1200150" lvl="2" indent="-285750">
              <a:buChar char="•"/>
            </a:pPr>
            <a:r>
              <a:rPr lang="es-CR" sz="2200" dirty="0"/>
              <a:t>2 – Petición enviada</a:t>
            </a:r>
          </a:p>
          <a:p>
            <a:pPr marL="1200150" lvl="2" indent="-285750">
              <a:buChar char="•"/>
            </a:pPr>
            <a:r>
              <a:rPr lang="es-CR" sz="2200" dirty="0"/>
              <a:t>3 – Se ha recibido la cabecera de la solicitud</a:t>
            </a:r>
          </a:p>
          <a:p>
            <a:pPr marL="1200150" lvl="2" indent="-285750">
              <a:buChar char="•"/>
            </a:pPr>
            <a:r>
              <a:rPr lang="es-CR" sz="2200" dirty="0"/>
              <a:t>4 – Se ha recibido el cuerpo de la solicitud</a:t>
            </a:r>
          </a:p>
          <a:p>
            <a:pPr marL="285750" indent="-285750">
              <a:buChar char="•"/>
            </a:pPr>
            <a:r>
              <a:rPr lang="es-CR" sz="2600" dirty="0" err="1"/>
              <a:t>onreadystatechange</a:t>
            </a:r>
            <a:endParaRPr lang="es-CR" sz="2600" dirty="0"/>
          </a:p>
          <a:p>
            <a:pPr marL="742950" lvl="1" indent="-285750">
              <a:buChar char="•"/>
            </a:pPr>
            <a:r>
              <a:rPr lang="es-CR" sz="2600" dirty="0"/>
              <a:t>Atributo booleano que monitorea y reporta cambios en </a:t>
            </a:r>
            <a:r>
              <a:rPr lang="es-CR" sz="2600" dirty="0" err="1"/>
              <a:t>ReadyState</a:t>
            </a:r>
            <a:endParaRPr lang="es-CR" sz="2600" dirty="0"/>
          </a:p>
          <a:p>
            <a:pPr marL="285750" indent="-285750">
              <a:buChar char="•"/>
            </a:pPr>
            <a:r>
              <a:rPr lang="es-CR" sz="2800" dirty="0"/>
              <a:t>status</a:t>
            </a:r>
          </a:p>
          <a:p>
            <a:pPr marL="742950" lvl="1" indent="-285750">
              <a:buChar char="•"/>
            </a:pPr>
            <a:r>
              <a:rPr lang="es-CR" sz="2600" dirty="0"/>
              <a:t>Mensaje del servidor sobre el procesamiento de la petición</a:t>
            </a:r>
          </a:p>
          <a:p>
            <a:pPr marL="1200150" lvl="2" indent="-285750">
              <a:buChar char="•"/>
            </a:pPr>
            <a:r>
              <a:rPr lang="es-CR" sz="2400" dirty="0"/>
              <a:t>Se espera el valor 200</a:t>
            </a:r>
          </a:p>
          <a:p>
            <a:pPr marL="285750" indent="-285750">
              <a:buChar char="•"/>
            </a:pPr>
            <a:r>
              <a:rPr lang="es-CR" sz="2800" dirty="0" err="1"/>
              <a:t>responseText</a:t>
            </a:r>
            <a:endParaRPr lang="es-CR" sz="2800" dirty="0"/>
          </a:p>
          <a:p>
            <a:pPr marL="742950" lvl="1" indent="-285750">
              <a:buChar char="•"/>
            </a:pPr>
            <a:r>
              <a:rPr lang="es-CR" sz="2600" dirty="0"/>
              <a:t>Atributo donde se graba el contenido de la respuesta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55E06-7DAD-4685-AB08-6430F8E2DC6E}"/>
              </a:ext>
            </a:extLst>
          </p:cNvPr>
          <p:cNvSpPr txBox="1"/>
          <p:nvPr/>
        </p:nvSpPr>
        <p:spPr>
          <a:xfrm>
            <a:off x="5500354" y="4378226"/>
            <a:ext cx="6567695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2400" b="1" u="sng" dirty="0"/>
              <a:t>Ejercicio #6</a:t>
            </a:r>
          </a:p>
          <a:p>
            <a:pPr marL="457200" indent="-457200">
              <a:buFont typeface="+mj-lt"/>
              <a:buAutoNum type="arabicPeriod"/>
            </a:pPr>
            <a:r>
              <a:rPr lang="es-CR" sz="2400" dirty="0"/>
              <a:t>Cree el código necesario para monitorear y escribir en la división vacía del HTML la respuesta recibida en el </a:t>
            </a:r>
            <a:r>
              <a:rPr lang="es-CR" sz="2400" dirty="0" err="1"/>
              <a:t>responseText</a:t>
            </a:r>
            <a:r>
              <a:rPr lang="es-CR" sz="24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s-CR" sz="2400" dirty="0"/>
              <a:t>En el archivo PHP cree un solo comando echo e imprima un texto de prueba.</a:t>
            </a:r>
          </a:p>
        </p:txBody>
      </p:sp>
    </p:spTree>
    <p:extLst>
      <p:ext uri="{BB962C8B-B14F-4D97-AF65-F5344CB8AC3E}">
        <p14:creationId xmlns:p14="http://schemas.microsoft.com/office/powerpoint/2010/main" val="352700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034498"/>
            <a:ext cx="9206120" cy="901148"/>
          </a:xfrm>
        </p:spPr>
        <p:txBody>
          <a:bodyPr/>
          <a:lstStyle/>
          <a:p>
            <a:r>
              <a:rPr lang="es-CR" dirty="0"/>
              <a:t>PHP – Leer Parámetros de </a:t>
            </a:r>
            <a:r>
              <a:rPr lang="es-CR" dirty="0" err="1"/>
              <a:t>XMLHttpRequest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775" y="1970568"/>
            <a:ext cx="7071855" cy="2000541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//GET: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$_GET[</a:t>
            </a: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“</a:t>
            </a:r>
            <a:r>
              <a:rPr lang="en-US" sz="2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nombre</a:t>
            </a: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”]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//POST: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$_POST[</a:t>
            </a: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“</a:t>
            </a:r>
            <a:r>
              <a:rPr lang="en-US" sz="2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nombre</a:t>
            </a: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”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1962632"/>
            <a:ext cx="4872245" cy="282844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Char char="•"/>
            </a:pPr>
            <a:r>
              <a:rPr lang="es-CR" sz="2600" dirty="0" err="1"/>
              <a:t>Superglobals</a:t>
            </a:r>
            <a:endParaRPr lang="es-CR" sz="2600" dirty="0"/>
          </a:p>
          <a:p>
            <a:pPr marL="742950" lvl="1" indent="-285750">
              <a:buChar char="•"/>
            </a:pPr>
            <a:r>
              <a:rPr lang="es-CR" sz="2400" dirty="0"/>
              <a:t>$_GET</a:t>
            </a:r>
          </a:p>
          <a:p>
            <a:pPr marL="742950" lvl="1" indent="-285750">
              <a:buChar char="•"/>
            </a:pPr>
            <a:r>
              <a:rPr lang="es-CR" sz="2400" dirty="0"/>
              <a:t>$_POST</a:t>
            </a:r>
          </a:p>
          <a:p>
            <a:pPr marL="285750" indent="-285750">
              <a:buChar char="•"/>
            </a:pPr>
            <a:r>
              <a:rPr lang="es-CR" sz="2600" dirty="0"/>
              <a:t>Crear consulta SQL con los parámetros recibidos.</a:t>
            </a:r>
          </a:p>
          <a:p>
            <a:pPr marL="742950" lvl="1" indent="-285750">
              <a:buChar char="•"/>
            </a:pPr>
            <a:endParaRPr lang="es-CR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55E06-7DAD-4685-AB08-6430F8E2DC6E}"/>
              </a:ext>
            </a:extLst>
          </p:cNvPr>
          <p:cNvSpPr txBox="1"/>
          <p:nvPr/>
        </p:nvSpPr>
        <p:spPr>
          <a:xfrm>
            <a:off x="62370" y="4006031"/>
            <a:ext cx="12067260" cy="2851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rmAutofit lnSpcReduction="10000"/>
          </a:bodyPr>
          <a:lstStyle/>
          <a:p>
            <a:pPr algn="ctr"/>
            <a:r>
              <a:rPr lang="es-CR" sz="2800" b="1" u="sng" dirty="0"/>
              <a:t>Ejercicio #7</a:t>
            </a:r>
          </a:p>
          <a:p>
            <a:pPr marL="514350" indent="-514350">
              <a:buFont typeface="+mj-lt"/>
              <a:buAutoNum type="arabicPeriod"/>
            </a:pPr>
            <a:r>
              <a:rPr lang="es-CR" sz="2800" dirty="0"/>
              <a:t>Cree en el archivo PHP la conexión y la cadena de caracteres con la consulta SQL utilizando en ella </a:t>
            </a:r>
            <a:r>
              <a:rPr lang="es-CR" sz="2800" b="1" dirty="0"/>
              <a:t>el valor del parámetro enviado desde el archivo JS</a:t>
            </a:r>
            <a:r>
              <a:rPr lang="es-CR" sz="2800" dirty="0"/>
              <a:t> en el objeto </a:t>
            </a:r>
            <a:r>
              <a:rPr lang="es-CR" sz="2800" dirty="0" err="1"/>
              <a:t>XMLHttpRequest</a:t>
            </a:r>
            <a:r>
              <a:rPr lang="es-CR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CR" sz="2800" dirty="0" smtClean="0"/>
              <a:t>En la base de datos </a:t>
            </a:r>
            <a:r>
              <a:rPr lang="es-CR" sz="2800" b="1" i="1" dirty="0" err="1" smtClean="0"/>
              <a:t>dicc</a:t>
            </a:r>
            <a:r>
              <a:rPr lang="es-CR" sz="2800" dirty="0" smtClean="0"/>
              <a:t>, solicite </a:t>
            </a:r>
            <a:r>
              <a:rPr lang="es-CR" sz="2800" dirty="0"/>
              <a:t>todas las </a:t>
            </a:r>
            <a:r>
              <a:rPr lang="es-CR" sz="2800" dirty="0" smtClean="0"/>
              <a:t>columnas en </a:t>
            </a:r>
            <a:r>
              <a:rPr lang="es-CR" sz="2800" dirty="0"/>
              <a:t>la tabla </a:t>
            </a:r>
            <a:r>
              <a:rPr lang="es-CR" sz="2800" b="1" i="1" dirty="0" err="1" smtClean="0"/>
              <a:t>entries</a:t>
            </a:r>
            <a:r>
              <a:rPr lang="es-CR" sz="2800" dirty="0"/>
              <a:t> </a:t>
            </a:r>
            <a:r>
              <a:rPr lang="es-CR" sz="2800" dirty="0" smtClean="0"/>
              <a:t>para los registros cuyo valor en la columna </a:t>
            </a:r>
            <a:r>
              <a:rPr lang="es-CR" sz="2800" b="1" i="1" dirty="0" err="1" smtClean="0"/>
              <a:t>word</a:t>
            </a:r>
            <a:r>
              <a:rPr lang="es-CR" sz="2800" b="1" i="1" dirty="0" smtClean="0"/>
              <a:t> </a:t>
            </a:r>
            <a:r>
              <a:rPr lang="es-CR" sz="2800" dirty="0" smtClean="0"/>
              <a:t>que empiecen como el término recibido por parámetros.</a:t>
            </a:r>
            <a:endParaRPr lang="es-CR" sz="2800" b="1" i="1" dirty="0"/>
          </a:p>
        </p:txBody>
      </p:sp>
    </p:spTree>
    <p:extLst>
      <p:ext uri="{BB962C8B-B14F-4D97-AF65-F5344CB8AC3E}">
        <p14:creationId xmlns:p14="http://schemas.microsoft.com/office/powerpoint/2010/main" val="396891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034498"/>
            <a:ext cx="9206120" cy="901148"/>
          </a:xfrm>
        </p:spPr>
        <p:txBody>
          <a:bodyPr/>
          <a:lstStyle/>
          <a:p>
            <a:r>
              <a:rPr lang="es-CR" dirty="0"/>
              <a:t>PHP – Escribir Respuesta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775" y="1935646"/>
            <a:ext cx="7134225" cy="2855429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C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Para configurar </a:t>
            </a:r>
            <a:r>
              <a:rPr lang="es-C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como UTF-8 la conexión:</a:t>
            </a:r>
          </a:p>
          <a:p>
            <a:pPr marL="457200" lvl="1" indent="0">
              <a:buNone/>
            </a:pPr>
            <a:r>
              <a:rPr lang="es-CR" sz="19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Por Objeto:</a:t>
            </a:r>
            <a:endParaRPr lang="en-US" sz="1900" u="sng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	$connect-&gt;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set_charset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("utf8");</a:t>
            </a:r>
          </a:p>
          <a:p>
            <a:pPr marL="457200" lvl="1" indent="0">
              <a:buNone/>
            </a:pPr>
            <a:r>
              <a:rPr lang="es-CR" sz="19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Por Funciones:</a:t>
            </a:r>
            <a:endParaRPr lang="en-US" sz="1900" u="sng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mysqli_set_charset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($connect, "utf8");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1962632"/>
            <a:ext cx="4872245" cy="282844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85750" indent="-285750">
              <a:buChar char="•"/>
            </a:pPr>
            <a:r>
              <a:rPr lang="es-CR" sz="2600" dirty="0"/>
              <a:t>Realizar consulta SQL</a:t>
            </a:r>
          </a:p>
          <a:p>
            <a:pPr marL="742950" lvl="1" indent="-285750">
              <a:buChar char="•"/>
            </a:pPr>
            <a:r>
              <a:rPr lang="es-CR" sz="2400" dirty="0" err="1"/>
              <a:t>like</a:t>
            </a:r>
            <a:r>
              <a:rPr lang="es-CR" sz="2400" dirty="0"/>
              <a:t> - términos similares</a:t>
            </a:r>
          </a:p>
          <a:p>
            <a:pPr marL="742950" lvl="1" indent="-285750">
              <a:buChar char="•"/>
            </a:pPr>
            <a:r>
              <a:rPr lang="es-CR" sz="2400" dirty="0"/>
              <a:t>% - comodín</a:t>
            </a:r>
          </a:p>
          <a:p>
            <a:pPr marL="742950" lvl="1" indent="-285750">
              <a:buChar char="•"/>
            </a:pPr>
            <a:r>
              <a:rPr lang="es-CR" sz="2400" dirty="0"/>
              <a:t>LIMIT - para limitar la cantidad de las respuestas en la consulta.</a:t>
            </a:r>
            <a:endParaRPr lang="es-CR" sz="2600" dirty="0"/>
          </a:p>
          <a:p>
            <a:pPr marL="285750" indent="-285750">
              <a:buChar char="•"/>
            </a:pPr>
            <a:r>
              <a:rPr lang="es-CR" sz="2600" dirty="0"/>
              <a:t>Procesar Consulta SQL</a:t>
            </a:r>
          </a:p>
          <a:p>
            <a:pPr marL="742950" lvl="1" indent="-285750">
              <a:buChar char="•"/>
            </a:pPr>
            <a:r>
              <a:rPr lang="es-CR" sz="2400" dirty="0"/>
              <a:t>Necesita conexión y sentencia SQL</a:t>
            </a:r>
          </a:p>
          <a:p>
            <a:pPr marL="285750" indent="-285750">
              <a:buChar char="•"/>
            </a:pPr>
            <a:r>
              <a:rPr lang="es-CR" sz="2600" dirty="0"/>
              <a:t>Escribir con </a:t>
            </a:r>
            <a:r>
              <a:rPr lang="es-CR" sz="2600" b="1" i="1" dirty="0"/>
              <a:t>echo</a:t>
            </a:r>
            <a:r>
              <a:rPr lang="es-CR" sz="2600" dirty="0"/>
              <a:t> en el </a:t>
            </a:r>
            <a:r>
              <a:rPr lang="es-CR" sz="2600" dirty="0" err="1"/>
              <a:t>responseText</a:t>
            </a:r>
            <a:endParaRPr lang="es-CR" sz="2600" dirty="0"/>
          </a:p>
          <a:p>
            <a:pPr marL="285750" indent="-285750">
              <a:buChar char="•"/>
            </a:pPr>
            <a:r>
              <a:rPr lang="es-CR" sz="2600" dirty="0"/>
              <a:t>Cerrar enlace SQL</a:t>
            </a:r>
          </a:p>
          <a:p>
            <a:pPr marL="285750" indent="-285750">
              <a:buChar char="•"/>
            </a:pPr>
            <a:endParaRPr lang="es-CR" sz="2400" dirty="0"/>
          </a:p>
          <a:p>
            <a:pPr marL="742950" lvl="1" indent="-285750">
              <a:buChar char="•"/>
            </a:pPr>
            <a:endParaRPr lang="es-CR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55E06-7DAD-4685-AB08-6430F8E2DC6E}"/>
              </a:ext>
            </a:extLst>
          </p:cNvPr>
          <p:cNvSpPr txBox="1"/>
          <p:nvPr/>
        </p:nvSpPr>
        <p:spPr>
          <a:xfrm>
            <a:off x="0" y="4791074"/>
            <a:ext cx="12192000" cy="20669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s-CR" sz="2400" b="1" u="sng" dirty="0"/>
              <a:t>Ejercicio #8</a:t>
            </a:r>
          </a:p>
          <a:p>
            <a:pPr marL="457200" indent="-457200">
              <a:buFont typeface="+mj-lt"/>
              <a:buAutoNum type="arabicPeriod"/>
            </a:pPr>
            <a:r>
              <a:rPr lang="es-CR" sz="2400" dirty="0" smtClean="0"/>
              <a:t>Configure su conexión como UTF-8 antes de realizar la consulta SQL.</a:t>
            </a:r>
          </a:p>
          <a:p>
            <a:endParaRPr lang="es-CR" sz="2400" dirty="0"/>
          </a:p>
          <a:p>
            <a:r>
              <a:rPr lang="es-CR" sz="2400" b="1" i="1" dirty="0" smtClean="0"/>
              <a:t>NOTA</a:t>
            </a:r>
            <a:r>
              <a:rPr lang="es-CR" sz="2400" dirty="0" smtClean="0"/>
              <a:t>: Para desplegar datos UTF-8  en su página HTML esta también debería estar configurada para leer y escribir datos en formato UTF-8, con la etiqueta &lt;meta </a:t>
            </a:r>
            <a:r>
              <a:rPr lang="es-CR" sz="2400" dirty="0" err="1" smtClean="0"/>
              <a:t>charset</a:t>
            </a:r>
            <a:r>
              <a:rPr lang="es-CR" sz="2400" dirty="0" smtClean="0"/>
              <a:t>=“UTF-8”&gt; en el head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200138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762000"/>
            <a:ext cx="4586495" cy="611670"/>
          </a:xfr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s-CR" dirty="0" err="1"/>
              <a:t>MySQLi</a:t>
            </a:r>
            <a:r>
              <a:rPr lang="es-CR" dirty="0"/>
              <a:t> – JSON ENCODE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1514474"/>
            <a:ext cx="11944100" cy="2072788"/>
          </a:xfr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85750">
              <a:buChar char="•"/>
            </a:pPr>
            <a:r>
              <a:rPr lang="es-CR" sz="2800" dirty="0"/>
              <a:t>Se utiliza con un resultado previamente verificado.</a:t>
            </a:r>
          </a:p>
          <a:p>
            <a:pPr marL="514350" indent="-514350">
              <a:buFont typeface="+mj-lt"/>
              <a:buAutoNum type="arabicPeriod"/>
            </a:pPr>
            <a:r>
              <a:rPr lang="es-CR" sz="2800" dirty="0"/>
              <a:t>Se crea una nuevo arreglo para almacenar los datos.</a:t>
            </a:r>
          </a:p>
          <a:p>
            <a:pPr marL="514350" indent="-514350">
              <a:buFont typeface="+mj-lt"/>
              <a:buAutoNum type="arabicPeriod"/>
            </a:pPr>
            <a:r>
              <a:rPr lang="es-CR" sz="2800" dirty="0"/>
              <a:t>Se convierten los resultado de la consulta para almacenarlos en un arreglo.</a:t>
            </a:r>
          </a:p>
          <a:p>
            <a:pPr marL="514350" indent="-514350">
              <a:buFont typeface="+mj-lt"/>
              <a:buAutoNum type="arabicPeriod"/>
            </a:pPr>
            <a:r>
              <a:rPr lang="es-CR" sz="2800" dirty="0"/>
              <a:t>Se utiliza la función </a:t>
            </a:r>
            <a:r>
              <a:rPr lang="es-CR" sz="2800" dirty="0" err="1"/>
              <a:t>json_encode</a:t>
            </a:r>
            <a:r>
              <a:rPr lang="es-CR" sz="2800" dirty="0"/>
              <a:t>() con el arreglo como parámetro para convertir los resultados a JSON.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92E03-FC83-49FB-BA37-A18F5B5CD163}"/>
              </a:ext>
            </a:extLst>
          </p:cNvPr>
          <p:cNvSpPr txBox="1"/>
          <p:nvPr/>
        </p:nvSpPr>
        <p:spPr>
          <a:xfrm>
            <a:off x="7480676" y="3587261"/>
            <a:ext cx="4648954" cy="3164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s-CR" sz="3200" b="1" u="sng" dirty="0"/>
              <a:t>Ejercicio #9</a:t>
            </a:r>
          </a:p>
          <a:p>
            <a:pPr marL="342900" indent="-342900">
              <a:buAutoNum type="arabicPeriod"/>
            </a:pPr>
            <a:r>
              <a:rPr lang="es-CR" sz="2800" dirty="0"/>
              <a:t>Convierta a JSON los resultados obtenidos e imprímalos.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D9B6A4-8C12-4E0F-AA76-84CFB7E9B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3587262"/>
            <a:ext cx="7071855" cy="3164166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CR" sz="2000" dirty="0">
                <a:solidFill>
                  <a:schemeClr val="accent2"/>
                </a:solidFill>
                <a:latin typeface="Consolas" panose="020B0609020204030204" pitchFamily="49" charset="0"/>
              </a:rPr>
              <a:t>$</a:t>
            </a:r>
            <a:r>
              <a:rPr lang="es-CR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nuevoArreglo</a:t>
            </a:r>
            <a:r>
              <a:rPr lang="es-CR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= array();</a:t>
            </a:r>
          </a:p>
          <a:p>
            <a:pPr marL="0" indent="0">
              <a:buNone/>
            </a:pPr>
            <a:r>
              <a:rPr lang="es-CR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while</a:t>
            </a:r>
            <a:r>
              <a:rPr lang="es-CR" sz="2000" dirty="0">
                <a:solidFill>
                  <a:schemeClr val="accent5"/>
                </a:solidFill>
                <a:latin typeface="Consolas" panose="020B0609020204030204" pitchFamily="49" charset="0"/>
              </a:rPr>
              <a:t>($</a:t>
            </a:r>
            <a:r>
              <a:rPr lang="es-CR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row</a:t>
            </a:r>
            <a:r>
              <a:rPr lang="es-CR" sz="2000" dirty="0">
                <a:solidFill>
                  <a:schemeClr val="accent5"/>
                </a:solidFill>
                <a:latin typeface="Consolas" panose="020B0609020204030204" pitchFamily="49" charset="0"/>
              </a:rPr>
              <a:t> =</a:t>
            </a:r>
            <a:r>
              <a:rPr lang="es-CR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mysqli_fetch_assoc</a:t>
            </a:r>
            <a:r>
              <a:rPr lang="es-CR" sz="2000" dirty="0">
                <a:solidFill>
                  <a:schemeClr val="accent5"/>
                </a:solidFill>
                <a:latin typeface="Consolas" panose="020B0609020204030204" pitchFamily="49" charset="0"/>
              </a:rPr>
              <a:t>($</a:t>
            </a:r>
            <a:r>
              <a:rPr lang="es-CR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result</a:t>
            </a:r>
            <a:r>
              <a:rPr lang="es-CR" sz="2000" dirty="0">
                <a:solidFill>
                  <a:schemeClr val="accent5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s-CR" sz="2000" dirty="0">
                <a:solidFill>
                  <a:schemeClr val="accent5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C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s-CR" sz="2000" dirty="0">
                <a:solidFill>
                  <a:schemeClr val="accent6"/>
                </a:solidFill>
                <a:latin typeface="Consolas" panose="020B0609020204030204" pitchFamily="49" charset="0"/>
              </a:rPr>
              <a:t>$</a:t>
            </a:r>
            <a:r>
              <a:rPr lang="es-CR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nuevoArreglo</a:t>
            </a:r>
            <a:r>
              <a:rPr lang="es-CR" sz="2000" dirty="0">
                <a:solidFill>
                  <a:schemeClr val="accent6"/>
                </a:solidFill>
                <a:latin typeface="Consolas" panose="020B0609020204030204" pitchFamily="49" charset="0"/>
              </a:rPr>
              <a:t>[] = $</a:t>
            </a:r>
            <a:r>
              <a:rPr lang="es-CR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row</a:t>
            </a:r>
            <a:r>
              <a:rPr lang="es-CR" sz="2000" dirty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CR" sz="2000" dirty="0">
                <a:solidFill>
                  <a:schemeClr val="accent5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s-CR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header</a:t>
            </a:r>
            <a:r>
              <a:rPr lang="es-CR" sz="2000" dirty="0">
                <a:solidFill>
                  <a:schemeClr val="accent4"/>
                </a:solidFill>
                <a:latin typeface="Consolas" panose="020B0609020204030204" pitchFamily="49" charset="0"/>
              </a:rPr>
              <a:t>('Content-</a:t>
            </a:r>
            <a:r>
              <a:rPr lang="es-CR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Type</a:t>
            </a:r>
            <a:r>
              <a:rPr lang="es-CR" sz="2000" dirty="0">
                <a:solidFill>
                  <a:schemeClr val="accent4"/>
                </a:solidFill>
                <a:latin typeface="Consolas" panose="020B0609020204030204" pitchFamily="49" charset="0"/>
              </a:rPr>
              <a:t>: </a:t>
            </a:r>
            <a:r>
              <a:rPr lang="es-CR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application</a:t>
            </a:r>
            <a:r>
              <a:rPr lang="es-CR" sz="2000" dirty="0">
                <a:solidFill>
                  <a:schemeClr val="accent4"/>
                </a:solidFill>
                <a:latin typeface="Consolas" panose="020B0609020204030204" pitchFamily="49" charset="0"/>
              </a:rPr>
              <a:t>/</a:t>
            </a:r>
            <a:r>
              <a:rPr lang="es-CR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json</a:t>
            </a:r>
            <a:r>
              <a:rPr lang="es-CR" sz="2000" dirty="0">
                <a:solidFill>
                  <a:schemeClr val="accent4"/>
                </a:solidFill>
                <a:latin typeface="Consolas" panose="020B0609020204030204" pitchFamily="49" charset="0"/>
              </a:rPr>
              <a:t>');</a:t>
            </a:r>
          </a:p>
          <a:p>
            <a:pPr marL="0" indent="0">
              <a:buNone/>
            </a:pPr>
            <a:r>
              <a:rPr lang="es-CR" sz="2000" dirty="0">
                <a:solidFill>
                  <a:srgbClr val="FF0000"/>
                </a:solidFill>
                <a:latin typeface="Consolas" panose="020B0609020204030204" pitchFamily="49" charset="0"/>
              </a:rPr>
              <a:t>echo </a:t>
            </a:r>
            <a:r>
              <a:rPr lang="es-C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json_encode</a:t>
            </a:r>
            <a:r>
              <a:rPr lang="es-CR" sz="2000" dirty="0">
                <a:solidFill>
                  <a:srgbClr val="FF0000"/>
                </a:solidFill>
                <a:latin typeface="Consolas" panose="020B0609020204030204" pitchFamily="49" charset="0"/>
              </a:rPr>
              <a:t>($</a:t>
            </a:r>
            <a:r>
              <a:rPr lang="es-C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nuevoArreglo</a:t>
            </a:r>
            <a:r>
              <a:rPr lang="es-CR" sz="20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4093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762000"/>
            <a:ext cx="4586495" cy="611670"/>
          </a:xfr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s-CR" dirty="0" err="1"/>
              <a:t>Javacript</a:t>
            </a:r>
            <a:r>
              <a:rPr lang="es-CR" dirty="0"/>
              <a:t> - JSON PARSE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1ED660-DC9B-485E-8938-0349254A6522}"/>
              </a:ext>
            </a:extLst>
          </p:cNvPr>
          <p:cNvSpPr txBox="1">
            <a:spLocks/>
          </p:cNvSpPr>
          <p:nvPr/>
        </p:nvSpPr>
        <p:spPr>
          <a:xfrm>
            <a:off x="5396458" y="136146"/>
            <a:ext cx="6570689" cy="473565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if(</a:t>
            </a:r>
            <a:r>
              <a:rPr lang="en-US" sz="1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hr.readyState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== 4 &amp;&amp; </a:t>
            </a:r>
            <a:r>
              <a:rPr lang="en-US" sz="1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hr.status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== 200)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 if(</a:t>
            </a:r>
            <a:r>
              <a:rPr lang="en-US" sz="1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hr.responseText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!= “”){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JSON.parse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hr.responseText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    for(</a:t>
            </a:r>
            <a:r>
              <a:rPr lang="en-US" sz="1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fila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div.innerHTML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+=""+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fila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].</a:t>
            </a: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</a:rPr>
              <a:t>columna1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div.innerHTML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+=""+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fila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].</a:t>
            </a: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</a:rPr>
              <a:t>columna2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div.innerHTML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+=""+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fila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].</a:t>
            </a:r>
            <a:r>
              <a:rPr lang="en-US" sz="1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columnaETC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64A55E06-7DAD-4685-AB08-6430F8E2DC6E}"/>
              </a:ext>
            </a:extLst>
          </p:cNvPr>
          <p:cNvSpPr txBox="1"/>
          <p:nvPr/>
        </p:nvSpPr>
        <p:spPr>
          <a:xfrm>
            <a:off x="185530" y="5110929"/>
            <a:ext cx="1182094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2400" b="1" u="sng" dirty="0"/>
              <a:t>Ejercicio #9</a:t>
            </a:r>
          </a:p>
          <a:p>
            <a:pPr marL="457200" indent="-457200">
              <a:buFont typeface="+mj-lt"/>
              <a:buAutoNum type="arabicPeriod"/>
            </a:pPr>
            <a:r>
              <a:rPr lang="es-CR" sz="2400" dirty="0"/>
              <a:t>Procese los resultados JSON y escriba en la división vacía designada para recibir respuestas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0442" y="1828078"/>
            <a:ext cx="4872245" cy="282844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buChar char="•"/>
            </a:pPr>
            <a:r>
              <a:rPr lang="es-CR" sz="2600" dirty="0"/>
              <a:t>En el archivo </a:t>
            </a:r>
            <a:r>
              <a:rPr lang="es-CR" sz="2600" dirty="0" err="1"/>
              <a:t>Javascript</a:t>
            </a:r>
            <a:r>
              <a:rPr lang="es-CR" sz="2600" dirty="0"/>
              <a:t> se utiliza la función </a:t>
            </a:r>
            <a:r>
              <a:rPr lang="es-CR" sz="2600" b="1" dirty="0" err="1"/>
              <a:t>JSON.parse</a:t>
            </a:r>
            <a:r>
              <a:rPr lang="es-CR" sz="2600" b="1" dirty="0"/>
              <a:t>() </a:t>
            </a:r>
            <a:r>
              <a:rPr lang="es-CR" sz="2600" dirty="0"/>
              <a:t>con el response </a:t>
            </a:r>
            <a:r>
              <a:rPr lang="es-CR" sz="2600" dirty="0" err="1"/>
              <a:t>text</a:t>
            </a:r>
            <a:r>
              <a:rPr lang="es-CR" sz="2600" dirty="0"/>
              <a:t> como parámetro para procesar las entradas del resultado como arreglo.</a:t>
            </a:r>
          </a:p>
          <a:p>
            <a:pPr marL="285750" indent="-285750">
              <a:buChar char="•"/>
            </a:pPr>
            <a:r>
              <a:rPr lang="es-CR" sz="2400" dirty="0"/>
              <a:t>Verifique antes que no esté vacío para evitar mensajes de error no deseados.</a:t>
            </a:r>
          </a:p>
          <a:p>
            <a:pPr marL="742950" lvl="1" indent="-285750">
              <a:buChar char="•"/>
            </a:pP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152876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28" y="809469"/>
            <a:ext cx="11820939" cy="8844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CR" b="1" dirty="0"/>
              <a:t>PHP - Convertir a JSON manualmente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938B5A8-285A-410B-9C2B-AD145D6DDE74}"/>
              </a:ext>
            </a:extLst>
          </p:cNvPr>
          <p:cNvSpPr txBox="1">
            <a:spLocks/>
          </p:cNvSpPr>
          <p:nvPr/>
        </p:nvSpPr>
        <p:spPr>
          <a:xfrm>
            <a:off x="6095997" y="1828078"/>
            <a:ext cx="5910470" cy="439016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if (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mysqli_num_rows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($result) &gt; 0)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 while($row=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mysqli_fetch_assoc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($result))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arreglo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=array( 	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“nom"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=&gt;$row['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nombre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'],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apell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=&gt;$row['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apellido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'],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tel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=&gt;$row['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telefono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’],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	);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	$total[]=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arreglo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header('Content-Type: application/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json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echo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json_encode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$total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} else { echo “”; }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0442" y="1828078"/>
            <a:ext cx="4872245" cy="282844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Char char="•"/>
            </a:pPr>
            <a:r>
              <a:rPr lang="es-CR" sz="2600" dirty="0"/>
              <a:t>En el archivo PHP se pueden renombrar las categorías (columnas) JSON antes de utilizar </a:t>
            </a:r>
            <a:r>
              <a:rPr lang="es-CR" sz="2600" dirty="0" err="1"/>
              <a:t>json_encode</a:t>
            </a:r>
            <a:r>
              <a:rPr lang="es-CR" sz="2600" dirty="0"/>
              <a:t>()</a:t>
            </a:r>
            <a:endParaRPr lang="es-CR" sz="2400" dirty="0"/>
          </a:p>
          <a:p>
            <a:pPr marL="742950" lvl="1" indent="-285750">
              <a:buChar char="•"/>
            </a:pP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323665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146D-B9DF-43EA-AA04-C4312F36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MVC</a:t>
            </a:r>
          </a:p>
        </p:txBody>
      </p:sp>
      <p:pic>
        <p:nvPicPr>
          <p:cNvPr id="1026" name="Picture 2" descr="Image result for model view controller">
            <a:extLst>
              <a:ext uri="{FF2B5EF4-FFF2-40B4-BE49-F238E27FC236}">
                <a16:creationId xmlns:a16="http://schemas.microsoft.com/office/drawing/2014/main" id="{E1F876BE-B94B-43C8-85F4-836F8C56A2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13" y="1981934"/>
            <a:ext cx="8211504" cy="412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tml">
            <a:extLst>
              <a:ext uri="{FF2B5EF4-FFF2-40B4-BE49-F238E27FC236}">
                <a16:creationId xmlns:a16="http://schemas.microsoft.com/office/drawing/2014/main" id="{020DD393-A82F-4DD8-989E-A44FD46C0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583" y="5029200"/>
            <a:ext cx="149860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javascript">
            <a:extLst>
              <a:ext uri="{FF2B5EF4-FFF2-40B4-BE49-F238E27FC236}">
                <a16:creationId xmlns:a16="http://schemas.microsoft.com/office/drawing/2014/main" id="{8C4DE640-6BA8-49B8-A821-53EDF87C2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30" y="2764745"/>
            <a:ext cx="957470" cy="108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hp">
            <a:extLst>
              <a:ext uri="{FF2B5EF4-FFF2-40B4-BE49-F238E27FC236}">
                <a16:creationId xmlns:a16="http://schemas.microsoft.com/office/drawing/2014/main" id="{9BFAC564-16B0-4E08-AEFC-63F75FEB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121" y="4996716"/>
            <a:ext cx="2051992" cy="110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ss logo">
            <a:extLst>
              <a:ext uri="{FF2B5EF4-FFF2-40B4-BE49-F238E27FC236}">
                <a16:creationId xmlns:a16="http://schemas.microsoft.com/office/drawing/2014/main" id="{1A60EDF7-FCA3-4A01-9B7A-6865A7150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734" y="5582291"/>
            <a:ext cx="1121202" cy="112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52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CONTEXTO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2552699"/>
            <a:ext cx="5653296" cy="1914527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85750" indent="-285750">
              <a:buChar char="•"/>
            </a:pPr>
            <a:r>
              <a:rPr lang="es-CR" sz="2800" dirty="0"/>
              <a:t>Antes 1 página por transacción</a:t>
            </a:r>
          </a:p>
          <a:p>
            <a:pPr marL="285750" indent="-285750">
              <a:buChar char="•"/>
            </a:pPr>
            <a:r>
              <a:rPr lang="es-CR" sz="2800" dirty="0"/>
              <a:t>Operación atómica desde el </a:t>
            </a:r>
            <a:r>
              <a:rPr lang="es-CR" sz="2800" dirty="0" err="1"/>
              <a:t>Backend</a:t>
            </a:r>
            <a:endParaRPr lang="es-CR" sz="2800" dirty="0"/>
          </a:p>
          <a:p>
            <a:pPr marL="285750" indent="-285750">
              <a:buChar char="•"/>
            </a:pPr>
            <a:r>
              <a:rPr lang="es-CR" sz="2800" dirty="0"/>
              <a:t>Recarga de la Página</a:t>
            </a:r>
          </a:p>
          <a:p>
            <a:pPr marL="285750" indent="-285750">
              <a:buChar char="•"/>
            </a:pPr>
            <a:r>
              <a:rPr lang="es-CR" sz="2800" dirty="0"/>
              <a:t>Gráficos, texto, datos</a:t>
            </a:r>
          </a:p>
          <a:p>
            <a:pPr marL="285750" indent="-285750">
              <a:buChar char="•"/>
            </a:pPr>
            <a:r>
              <a:rPr lang="es-CR" sz="2800" dirty="0"/>
              <a:t>Tiempos de espera para el usuario</a:t>
            </a:r>
          </a:p>
          <a:p>
            <a:pPr marL="285750" indent="-285750">
              <a:buChar char="•"/>
            </a:pPr>
            <a:endParaRPr lang="es-CR" sz="2800" dirty="0"/>
          </a:p>
        </p:txBody>
      </p:sp>
      <p:pic>
        <p:nvPicPr>
          <p:cNvPr id="1026" name="Picture 2" descr="Image result for altavista">
            <a:extLst>
              <a:ext uri="{FF2B5EF4-FFF2-40B4-BE49-F238E27FC236}">
                <a16:creationId xmlns:a16="http://schemas.microsoft.com/office/drawing/2014/main" id="{1EA50501-49A9-4C02-98F5-CA97726F9D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426" y="120650"/>
            <a:ext cx="6126574" cy="3308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8" name="Picture 4" descr="Image result for altavista search results">
            <a:extLst>
              <a:ext uri="{FF2B5EF4-FFF2-40B4-BE49-F238E27FC236}">
                <a16:creationId xmlns:a16="http://schemas.microsoft.com/office/drawing/2014/main" id="{A363FDC5-8F0B-4AF1-9501-1E347ECD2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506" y="3429000"/>
            <a:ext cx="6242494" cy="33083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32795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CONTEXTO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2552699"/>
            <a:ext cx="5653296" cy="191452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buChar char="•"/>
            </a:pPr>
            <a:r>
              <a:rPr lang="es-CR" sz="2800" dirty="0"/>
              <a:t>AJAX -&gt; MVC</a:t>
            </a:r>
          </a:p>
          <a:p>
            <a:pPr marL="285750" indent="-285750">
              <a:buChar char="•"/>
            </a:pPr>
            <a:r>
              <a:rPr lang="es-CR" sz="2800" dirty="0"/>
              <a:t>UX Escritorio -&gt; UX Web</a:t>
            </a:r>
          </a:p>
          <a:p>
            <a:pPr marL="285750" indent="-285750">
              <a:buChar char="•"/>
            </a:pPr>
            <a:r>
              <a:rPr lang="es-CR" sz="2800" dirty="0"/>
              <a:t>Reduciendo tiempos de espera</a:t>
            </a:r>
          </a:p>
          <a:p>
            <a:pPr marL="285750" indent="-285750">
              <a:buChar char="•"/>
            </a:pPr>
            <a:r>
              <a:rPr lang="es-CR" sz="2800" dirty="0"/>
              <a:t>Aplicaciones de una página</a:t>
            </a:r>
          </a:p>
          <a:p>
            <a:pPr marL="285750" indent="-285750">
              <a:buChar char="•"/>
            </a:pPr>
            <a:endParaRPr lang="es-CR" sz="2800" dirty="0"/>
          </a:p>
        </p:txBody>
      </p:sp>
      <p:pic>
        <p:nvPicPr>
          <p:cNvPr id="2050" name="Picture 2" descr="Image result for google suggestions">
            <a:extLst>
              <a:ext uri="{FF2B5EF4-FFF2-40B4-BE49-F238E27FC236}">
                <a16:creationId xmlns:a16="http://schemas.microsoft.com/office/drawing/2014/main" id="{48D73065-0D4A-48C1-9CF9-C46839E810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630" y="1097163"/>
            <a:ext cx="6722840" cy="482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82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¿Qué es AJAX?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29" y="2552699"/>
            <a:ext cx="8221871" cy="4200526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R" sz="2800" dirty="0" err="1"/>
              <a:t>Asynchronous</a:t>
            </a:r>
            <a:r>
              <a:rPr lang="es-CR" sz="2800" dirty="0"/>
              <a:t> JavaScript and XML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R" sz="2600" dirty="0"/>
              <a:t>Solicitud Asíncrona de Datos al Servidor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CR" sz="2400" dirty="0"/>
              <a:t>Sin bloquear el navegador o usuario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CR" sz="2400" dirty="0"/>
              <a:t>Sin obligar a una recarga completa de toda la página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R" sz="2800" dirty="0"/>
              <a:t>Serie de Tecnologías W3C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R" sz="2400" dirty="0"/>
              <a:t>HTML + CSS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R" sz="2400" dirty="0" err="1"/>
              <a:t>Javascript</a:t>
            </a:r>
            <a:endParaRPr lang="es-C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R" sz="2400" dirty="0"/>
              <a:t>PHP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R" sz="2400" dirty="0"/>
              <a:t>XML / JSON / texto simple</a:t>
            </a:r>
          </a:p>
        </p:txBody>
      </p:sp>
      <p:pic>
        <p:nvPicPr>
          <p:cNvPr id="9" name="Picture 2" descr="https://upload.wikimedia.org/wikipedia/commons/thumb/a/a1/AJAX_logo_by_gengns.svg/398px-AJAX_logo_by_gengns.svg.png">
            <a:extLst>
              <a:ext uri="{FF2B5EF4-FFF2-40B4-BE49-F238E27FC236}">
                <a16:creationId xmlns:a16="http://schemas.microsoft.com/office/drawing/2014/main" id="{20D0EE69-F67E-49BC-9CB2-6F9F707F0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4486272"/>
            <a:ext cx="4942134" cy="237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4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¿Cómo Funciona AJAX?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56A28D-765C-4280-A4B5-BC9760ED8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2590798"/>
            <a:ext cx="9644270" cy="396240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CR" dirty="0"/>
              <a:t>Interacción HTML dispara eventos</a:t>
            </a:r>
          </a:p>
          <a:p>
            <a:pPr lvl="1"/>
            <a:r>
              <a:rPr lang="es-CR" dirty="0" err="1"/>
              <a:t>onclick</a:t>
            </a:r>
            <a:endParaRPr lang="es-CR" dirty="0"/>
          </a:p>
          <a:p>
            <a:pPr lvl="1"/>
            <a:r>
              <a:rPr lang="es-CR" dirty="0" err="1"/>
              <a:t>onkeyup</a:t>
            </a:r>
            <a:endParaRPr lang="es-CR" dirty="0"/>
          </a:p>
          <a:p>
            <a:pPr marL="514350" indent="-514350">
              <a:buFont typeface="+mj-lt"/>
              <a:buAutoNum type="arabicPeriod"/>
            </a:pPr>
            <a:r>
              <a:rPr lang="es-CR" dirty="0"/>
              <a:t>Manejador JAVASCRIPT</a:t>
            </a:r>
          </a:p>
          <a:p>
            <a:pPr lvl="1"/>
            <a:r>
              <a:rPr lang="es-CR" dirty="0"/>
              <a:t>Lee datos de HTML mediante el DOM</a:t>
            </a:r>
          </a:p>
          <a:p>
            <a:pPr marL="514350" indent="-514350">
              <a:buFont typeface="+mj-lt"/>
              <a:buAutoNum type="arabicPeriod"/>
            </a:pPr>
            <a:r>
              <a:rPr lang="es-CR" dirty="0"/>
              <a:t>Objeto XMLHTTPREQUEST</a:t>
            </a:r>
          </a:p>
          <a:p>
            <a:pPr lvl="1"/>
            <a:r>
              <a:rPr lang="es-CR" dirty="0"/>
              <a:t>Comunica JS (cliente) con PHP (servidor)</a:t>
            </a:r>
          </a:p>
          <a:p>
            <a:pPr marL="514350" indent="-514350">
              <a:buFont typeface="+mj-lt"/>
              <a:buAutoNum type="arabicPeriod"/>
            </a:pPr>
            <a:r>
              <a:rPr lang="es-CR" dirty="0"/>
              <a:t>Script PHP</a:t>
            </a:r>
          </a:p>
          <a:p>
            <a:pPr lvl="1"/>
            <a:r>
              <a:rPr lang="es-CR" dirty="0"/>
              <a:t>Base de Datos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7B2EE3-5AF3-486D-B0F3-A8D1FA09597E}"/>
              </a:ext>
            </a:extLst>
          </p:cNvPr>
          <p:cNvSpPr txBox="1"/>
          <p:nvPr/>
        </p:nvSpPr>
        <p:spPr>
          <a:xfrm>
            <a:off x="6463782" y="3254020"/>
            <a:ext cx="2744755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Navegador</a:t>
            </a:r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39E10A-90A9-44D9-B38F-5AD256D7A520}"/>
              </a:ext>
            </a:extLst>
          </p:cNvPr>
          <p:cNvSpPr txBox="1"/>
          <p:nvPr/>
        </p:nvSpPr>
        <p:spPr>
          <a:xfrm>
            <a:off x="6566418" y="3749114"/>
            <a:ext cx="107401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R" dirty="0"/>
              <a:t>Página Web</a:t>
            </a:r>
          </a:p>
          <a:p>
            <a:r>
              <a:rPr lang="es-CR" dirty="0"/>
              <a:t>HTML + CSS</a:t>
            </a:r>
          </a:p>
          <a:p>
            <a:endParaRPr lang="es-C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32AFE7-4030-40F8-A4F7-5BEFC7E20F75}"/>
              </a:ext>
            </a:extLst>
          </p:cNvPr>
          <p:cNvSpPr txBox="1"/>
          <p:nvPr/>
        </p:nvSpPr>
        <p:spPr>
          <a:xfrm>
            <a:off x="7927392" y="3749114"/>
            <a:ext cx="104814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R" dirty="0"/>
              <a:t>JS Script AJAX</a:t>
            </a:r>
          </a:p>
          <a:p>
            <a:endParaRPr lang="es-CR" dirty="0"/>
          </a:p>
          <a:p>
            <a:endParaRPr lang="es-CR" dirty="0"/>
          </a:p>
          <a:p>
            <a:endParaRPr lang="es-C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ECB7C-9983-4E4D-BDBF-85A3EB9F56E9}"/>
              </a:ext>
            </a:extLst>
          </p:cNvPr>
          <p:cNvSpPr txBox="1"/>
          <p:nvPr/>
        </p:nvSpPr>
        <p:spPr>
          <a:xfrm>
            <a:off x="10332664" y="3254020"/>
            <a:ext cx="1673806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Servidor WEB</a:t>
            </a:r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108507-6B2D-4C10-A4FC-2148575A97F1}"/>
              </a:ext>
            </a:extLst>
          </p:cNvPr>
          <p:cNvSpPr txBox="1"/>
          <p:nvPr/>
        </p:nvSpPr>
        <p:spPr>
          <a:xfrm>
            <a:off x="10507093" y="3808017"/>
            <a:ext cx="132494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PHP</a:t>
            </a:r>
          </a:p>
          <a:p>
            <a:endParaRPr lang="es-CR" dirty="0"/>
          </a:p>
          <a:p>
            <a:endParaRPr lang="es-CR" dirty="0"/>
          </a:p>
          <a:p>
            <a:endParaRPr lang="es-CR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CD0C7BB-2D5F-459A-835A-688E25BA9A5E}"/>
              </a:ext>
            </a:extLst>
          </p:cNvPr>
          <p:cNvSpPr/>
          <p:nvPr/>
        </p:nvSpPr>
        <p:spPr>
          <a:xfrm>
            <a:off x="9208537" y="3749114"/>
            <a:ext cx="1124126" cy="343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9FBC064D-08FD-4718-AD6F-2FA2FB837312}"/>
              </a:ext>
            </a:extLst>
          </p:cNvPr>
          <p:cNvSpPr/>
          <p:nvPr/>
        </p:nvSpPr>
        <p:spPr>
          <a:xfrm>
            <a:off x="9208537" y="4704704"/>
            <a:ext cx="1124126" cy="41225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7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¿Cómo Funciona AJAX?</a:t>
            </a:r>
          </a:p>
        </p:txBody>
      </p:sp>
      <p:pic>
        <p:nvPicPr>
          <p:cNvPr id="7" name="Picture 2" descr="Image result for how does ajax work?">
            <a:extLst>
              <a:ext uri="{FF2B5EF4-FFF2-40B4-BE49-F238E27FC236}">
                <a16:creationId xmlns:a16="http://schemas.microsoft.com/office/drawing/2014/main" id="{F8CE9981-FCBC-496C-8A8C-05D0B81500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23" y="151508"/>
            <a:ext cx="8067677" cy="655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11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034498"/>
            <a:ext cx="4586495" cy="901148"/>
          </a:xfrm>
        </p:spPr>
        <p:txBody>
          <a:bodyPr/>
          <a:lstStyle/>
          <a:p>
            <a:r>
              <a:rPr lang="es-CR" dirty="0"/>
              <a:t>HTML (+CSS)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174" y="1916221"/>
            <a:ext cx="5395455" cy="190659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CR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s-CR" sz="2800" dirty="0">
                <a:solidFill>
                  <a:schemeClr val="accent1"/>
                </a:solidFill>
                <a:latin typeface="Consolas" panose="020B0609020204030204" pitchFamily="49" charset="0"/>
              </a:rPr>
              <a:t>input</a:t>
            </a:r>
            <a:r>
              <a:rPr lang="es-CR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CR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type</a:t>
            </a:r>
            <a:r>
              <a:rPr lang="es-CR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s-CR" sz="2800" dirty="0">
                <a:solidFill>
                  <a:srgbClr val="FF00FF"/>
                </a:solidFill>
                <a:latin typeface="Consolas" panose="020B0609020204030204" pitchFamily="49" charset="0"/>
              </a:rPr>
              <a:t>"</a:t>
            </a:r>
            <a:r>
              <a:rPr lang="es-CR" sz="2800" dirty="0" err="1">
                <a:solidFill>
                  <a:srgbClr val="FF00FF"/>
                </a:solidFill>
                <a:latin typeface="Consolas" panose="020B0609020204030204" pitchFamily="49" charset="0"/>
              </a:rPr>
              <a:t>button</a:t>
            </a:r>
            <a:r>
              <a:rPr lang="es-CR" sz="2800" dirty="0">
                <a:solidFill>
                  <a:srgbClr val="FF00FF"/>
                </a:solidFill>
                <a:latin typeface="Consolas" panose="020B0609020204030204" pitchFamily="49" charset="0"/>
              </a:rPr>
              <a:t>" </a:t>
            </a:r>
            <a:r>
              <a:rPr lang="es-CR" sz="280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onclick</a:t>
            </a:r>
            <a:r>
              <a:rPr lang="es-CR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s-CR" sz="28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s-CR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MostrarDatos</a:t>
            </a:r>
            <a:r>
              <a:rPr lang="es-CR" sz="28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()" </a:t>
            </a:r>
            <a:r>
              <a:rPr lang="es-CR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value</a:t>
            </a:r>
            <a:r>
              <a:rPr lang="es-CR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=“Buscar"&gt;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1962632"/>
            <a:ext cx="6548644" cy="191452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buChar char="•"/>
            </a:pPr>
            <a:r>
              <a:rPr lang="es-CR" sz="2800" dirty="0"/>
              <a:t>Capa de Presentación (VIEW)</a:t>
            </a:r>
          </a:p>
          <a:p>
            <a:pPr marL="285750" indent="-285750">
              <a:buChar char="•"/>
            </a:pPr>
            <a:r>
              <a:rPr lang="es-CR" sz="2800" dirty="0"/>
              <a:t>Interacción con el Usuario</a:t>
            </a:r>
          </a:p>
          <a:p>
            <a:pPr marL="285750" indent="-285750">
              <a:buChar char="•"/>
            </a:pPr>
            <a:r>
              <a:rPr lang="es-CR" sz="2800" dirty="0"/>
              <a:t>Organizada para leer y escribir datos</a:t>
            </a:r>
          </a:p>
          <a:p>
            <a:pPr marL="285750" indent="-285750">
              <a:buChar char="•"/>
            </a:pPr>
            <a:r>
              <a:rPr lang="es-CR" sz="2800" dirty="0"/>
              <a:t>Eventos de inputs -&gt; manejadores en JS</a:t>
            </a:r>
          </a:p>
          <a:p>
            <a:pPr marL="285750" indent="-285750">
              <a:buChar char="•"/>
            </a:pPr>
            <a:endParaRPr lang="es-CR" sz="2600" dirty="0"/>
          </a:p>
          <a:p>
            <a:pPr marL="285750" indent="-285750">
              <a:buChar char="•"/>
            </a:pPr>
            <a:endParaRPr lang="es-C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92E03-FC83-49FB-BA37-A18F5B5CD163}"/>
              </a:ext>
            </a:extLst>
          </p:cNvPr>
          <p:cNvSpPr txBox="1"/>
          <p:nvPr/>
        </p:nvSpPr>
        <p:spPr>
          <a:xfrm>
            <a:off x="308690" y="3934123"/>
            <a:ext cx="11820940" cy="29238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2400" b="1" u="sng" dirty="0"/>
              <a:t>Ejercicio #1</a:t>
            </a:r>
          </a:p>
          <a:p>
            <a:pPr marL="457200" indent="-457200">
              <a:buFont typeface="+mj-lt"/>
              <a:buAutoNum type="arabicPeriod"/>
            </a:pPr>
            <a:r>
              <a:rPr lang="es-CR" sz="2000" dirty="0"/>
              <a:t>Cree un archivo HTML con:</a:t>
            </a:r>
          </a:p>
          <a:p>
            <a:pPr marL="914400" lvl="1" indent="-457200">
              <a:buFont typeface="+mj-lt"/>
              <a:buAutoNum type="alphaUcPeriod"/>
            </a:pPr>
            <a:r>
              <a:rPr lang="es-CR" sz="2000" dirty="0"/>
              <a:t>Una división con un atributo </a:t>
            </a:r>
            <a:r>
              <a:rPr lang="es-CR" sz="2000" b="1" dirty="0"/>
              <a:t>id</a:t>
            </a:r>
            <a:r>
              <a:rPr lang="es-CR" sz="2000" dirty="0"/>
              <a:t> con: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s-CR" sz="2000" dirty="0"/>
              <a:t>Un encabezado h1 con el titulo de la página con un atributo </a:t>
            </a:r>
            <a:r>
              <a:rPr lang="es-CR" sz="2000" b="1" dirty="0"/>
              <a:t>id</a:t>
            </a:r>
            <a:endParaRPr lang="es-CR" sz="2000" dirty="0"/>
          </a:p>
          <a:p>
            <a:pPr marL="1428750" lvl="2" indent="-514350">
              <a:buFont typeface="+mj-lt"/>
              <a:buAutoNum type="romanLcPeriod"/>
            </a:pPr>
            <a:r>
              <a:rPr lang="es-CR" sz="2000" dirty="0"/>
              <a:t>Una caja de texto con un atributo </a:t>
            </a:r>
            <a:r>
              <a:rPr lang="es-CR" sz="2000" b="1" dirty="0"/>
              <a:t>id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s-CR" sz="2000" dirty="0"/>
              <a:t>Un botón con un atributo </a:t>
            </a:r>
            <a:r>
              <a:rPr lang="es-CR" sz="2000" b="1" dirty="0"/>
              <a:t>id </a:t>
            </a:r>
            <a:r>
              <a:rPr lang="es-CR" sz="2000" dirty="0"/>
              <a:t>con una función asociada al evento </a:t>
            </a:r>
            <a:r>
              <a:rPr lang="es-CR" sz="2000" dirty="0" err="1"/>
              <a:t>onclick</a:t>
            </a:r>
            <a:endParaRPr lang="es-CR" sz="2000" dirty="0"/>
          </a:p>
          <a:p>
            <a:pPr marL="914400" lvl="1" indent="-457200">
              <a:buFont typeface="+mj-lt"/>
              <a:buAutoNum type="alphaUcPeriod"/>
            </a:pPr>
            <a:r>
              <a:rPr lang="es-CR" sz="2000" dirty="0"/>
              <a:t>Una segunda división con un atributo </a:t>
            </a:r>
            <a:r>
              <a:rPr lang="es-CR" sz="2000" b="1" dirty="0"/>
              <a:t>id</a:t>
            </a:r>
            <a:r>
              <a:rPr lang="es-CR" sz="2000" dirty="0"/>
              <a:t>, pero que esté vacía, sin contenido.</a:t>
            </a:r>
          </a:p>
          <a:p>
            <a:pPr marL="457200" indent="-457200">
              <a:buFont typeface="+mj-lt"/>
              <a:buAutoNum type="arabicPeriod"/>
            </a:pPr>
            <a:r>
              <a:rPr lang="es-CR" sz="2000" dirty="0"/>
              <a:t>Cree un archivo CSS, asócielo al archivo HTML creado en 1.,  y que tenga (al menos):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s-CR" sz="2000" dirty="0"/>
              <a:t>Una regla para darle un color de fondo a la división vacía.</a:t>
            </a:r>
          </a:p>
        </p:txBody>
      </p:sp>
    </p:spTree>
    <p:extLst>
      <p:ext uri="{BB962C8B-B14F-4D97-AF65-F5344CB8AC3E}">
        <p14:creationId xmlns:p14="http://schemas.microsoft.com/office/powerpoint/2010/main" val="213184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034498"/>
            <a:ext cx="4586495" cy="901148"/>
          </a:xfrm>
        </p:spPr>
        <p:txBody>
          <a:bodyPr/>
          <a:lstStyle/>
          <a:p>
            <a:r>
              <a:rPr lang="es-CR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775" y="1970569"/>
            <a:ext cx="7071855" cy="190659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CR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s-CR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CR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division</a:t>
            </a:r>
            <a:r>
              <a:rPr lang="es-CR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s-CR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document</a:t>
            </a:r>
            <a:r>
              <a:rPr lang="es-CR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s-CR" sz="2800" dirty="0" err="1">
                <a:solidFill>
                  <a:srgbClr val="FF00FF"/>
                </a:solidFill>
                <a:latin typeface="Consolas" panose="020B0609020204030204" pitchFamily="49" charset="0"/>
              </a:rPr>
              <a:t>getElementById</a:t>
            </a:r>
            <a:r>
              <a:rPr lang="es-CR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s-CR" sz="2800" dirty="0">
                <a:solidFill>
                  <a:schemeClr val="accent4"/>
                </a:solidFill>
                <a:latin typeface="Consolas" panose="020B0609020204030204" pitchFamily="49" charset="0"/>
              </a:rPr>
              <a:t>"</a:t>
            </a:r>
            <a:r>
              <a:rPr lang="es-CR" sz="2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divUno</a:t>
            </a:r>
            <a:r>
              <a:rPr lang="es-CR" sz="2800" dirty="0">
                <a:solidFill>
                  <a:schemeClr val="accent4"/>
                </a:solidFill>
                <a:latin typeface="Consolas" panose="020B0609020204030204" pitchFamily="49" charset="0"/>
              </a:rPr>
              <a:t>"</a:t>
            </a:r>
            <a:r>
              <a:rPr lang="es-CR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CR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s-CR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texto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“</a:t>
            </a:r>
            <a:r>
              <a:rPr lang="en-US" sz="2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Hola</a:t>
            </a: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 AJAX!”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;</a:t>
            </a:r>
            <a:endParaRPr lang="es-CR" sz="2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R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division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FF00FF"/>
                </a:solidFill>
                <a:latin typeface="Consolas" panose="020B0609020204030204" pitchFamily="49" charset="0"/>
              </a:rPr>
              <a:t>innerHTML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texto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1962632"/>
            <a:ext cx="4872245" cy="191452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85750">
              <a:buChar char="•"/>
            </a:pPr>
            <a:r>
              <a:rPr lang="es-CR" sz="2800" dirty="0"/>
              <a:t>Leer datos mediante el DOM</a:t>
            </a:r>
          </a:p>
          <a:p>
            <a:pPr marL="742950" lvl="1" indent="-285750">
              <a:buChar char="•"/>
            </a:pPr>
            <a:r>
              <a:rPr lang="es-CR" sz="2600" dirty="0"/>
              <a:t>Función </a:t>
            </a:r>
            <a:r>
              <a:rPr lang="es-CR" sz="2600" dirty="0" err="1"/>
              <a:t>getElementById</a:t>
            </a:r>
            <a:r>
              <a:rPr lang="es-CR" sz="2600" dirty="0"/>
              <a:t>()</a:t>
            </a:r>
          </a:p>
          <a:p>
            <a:pPr marL="742950" lvl="1" indent="-285750">
              <a:buChar char="•"/>
            </a:pPr>
            <a:r>
              <a:rPr lang="es-CR" sz="2600" dirty="0"/>
              <a:t>Atributo </a:t>
            </a:r>
            <a:r>
              <a:rPr lang="es-CR" sz="2600" dirty="0" err="1"/>
              <a:t>value</a:t>
            </a:r>
            <a:endParaRPr lang="es-CR" sz="2600" dirty="0"/>
          </a:p>
          <a:p>
            <a:pPr marL="285750" indent="-285750">
              <a:buChar char="•"/>
            </a:pPr>
            <a:r>
              <a:rPr lang="es-CR" sz="2800" dirty="0"/>
              <a:t>Escribir datos mediante el DOM</a:t>
            </a:r>
          </a:p>
          <a:p>
            <a:pPr marL="742950" lvl="1" indent="-285750">
              <a:buChar char="•"/>
            </a:pPr>
            <a:r>
              <a:rPr lang="es-CR" sz="2600" dirty="0"/>
              <a:t>Atributo </a:t>
            </a:r>
            <a:r>
              <a:rPr lang="es-CR" sz="2600" dirty="0" err="1"/>
              <a:t>innerHTML</a:t>
            </a:r>
            <a:endParaRPr lang="es-CR" sz="2600" dirty="0"/>
          </a:p>
          <a:p>
            <a:pPr marL="285750" indent="-285750">
              <a:buChar char="•"/>
            </a:pPr>
            <a:endParaRPr lang="es-CR" sz="2600" dirty="0"/>
          </a:p>
          <a:p>
            <a:pPr marL="285750" indent="-285750">
              <a:buChar char="•"/>
            </a:pPr>
            <a:endParaRPr lang="es-C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92E03-FC83-49FB-BA37-A18F5B5CD163}"/>
              </a:ext>
            </a:extLst>
          </p:cNvPr>
          <p:cNvSpPr txBox="1"/>
          <p:nvPr/>
        </p:nvSpPr>
        <p:spPr>
          <a:xfrm>
            <a:off x="308690" y="4265199"/>
            <a:ext cx="11820940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2400" b="1" u="sng" dirty="0"/>
              <a:t>Ejercicio #2</a:t>
            </a:r>
          </a:p>
          <a:p>
            <a:r>
              <a:rPr lang="es-CR" sz="2000" dirty="0"/>
              <a:t>Cree un archivo JS:</a:t>
            </a:r>
          </a:p>
          <a:p>
            <a:pPr marL="457200" indent="-457200">
              <a:buFont typeface="+mj-lt"/>
              <a:buAutoNum type="arabicPeriod"/>
            </a:pPr>
            <a:r>
              <a:rPr lang="es-CR" sz="2000" dirty="0"/>
              <a:t>Enlace el archivo JS con el archivo HTML</a:t>
            </a:r>
          </a:p>
          <a:p>
            <a:pPr marL="914400" lvl="1" indent="-457200">
              <a:buFont typeface="+mj-lt"/>
              <a:buAutoNum type="alphaLcPeriod"/>
            </a:pPr>
            <a:r>
              <a:rPr lang="es-CR" sz="2000" dirty="0"/>
              <a:t>Etiqueta script en el archivo HTML, añada el atributo </a:t>
            </a:r>
            <a:r>
              <a:rPr lang="es-CR" sz="2000" dirty="0" err="1"/>
              <a:t>src</a:t>
            </a:r>
            <a:r>
              <a:rPr lang="es-CR" sz="2000" dirty="0"/>
              <a:t> para el URL del archivo </a:t>
            </a:r>
            <a:r>
              <a:rPr lang="es-CR" sz="2000" dirty="0" err="1"/>
              <a:t>javascript</a:t>
            </a:r>
            <a:endParaRPr lang="es-CR" sz="2000" dirty="0"/>
          </a:p>
          <a:p>
            <a:pPr marL="457200" indent="-457200">
              <a:buFont typeface="+mj-lt"/>
              <a:buAutoNum type="arabicPeriod"/>
            </a:pPr>
            <a:r>
              <a:rPr lang="es-CR" sz="2000" dirty="0"/>
              <a:t>Cree la función manejadora en el archivo JS para el evento </a:t>
            </a:r>
            <a:r>
              <a:rPr lang="es-CR" sz="2000" b="1" i="1" dirty="0" err="1" smtClean="0"/>
              <a:t>onclick</a:t>
            </a:r>
            <a:r>
              <a:rPr lang="es-CR" sz="2000" dirty="0" smtClean="0"/>
              <a:t> del </a:t>
            </a:r>
            <a:r>
              <a:rPr lang="es-CR" sz="2000" dirty="0"/>
              <a:t>botón HTML creado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R" sz="2000" dirty="0"/>
              <a:t>Lea el texto escrito en la caja de texto HTML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R" sz="2000" dirty="0"/>
              <a:t>Guárdelo en una variable</a:t>
            </a:r>
          </a:p>
        </p:txBody>
      </p:sp>
    </p:spTree>
    <p:extLst>
      <p:ext uri="{BB962C8B-B14F-4D97-AF65-F5344CB8AC3E}">
        <p14:creationId xmlns:p14="http://schemas.microsoft.com/office/powerpoint/2010/main" val="8952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delitasBlanco" id="{71B98676-1332-433A-A12C-45461896130B}" vid="{FEA16BED-8082-41E6-8A6D-6F9C887720C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3339</TotalTime>
  <Words>1219</Words>
  <Application>Microsoft Office PowerPoint</Application>
  <PresentationFormat>Panorámica</PresentationFormat>
  <Paragraphs>214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Tema de Office</vt:lpstr>
      <vt:lpstr>AJAX</vt:lpstr>
      <vt:lpstr>MVC</vt:lpstr>
      <vt:lpstr>CONTEXTO</vt:lpstr>
      <vt:lpstr>CONTEXTO</vt:lpstr>
      <vt:lpstr>¿Qué es AJAX?</vt:lpstr>
      <vt:lpstr>¿Cómo Funciona AJAX?</vt:lpstr>
      <vt:lpstr>¿Cómo Funciona AJAX?</vt:lpstr>
      <vt:lpstr>HTML (+CSS)</vt:lpstr>
      <vt:lpstr>JAVASCRIPT</vt:lpstr>
      <vt:lpstr>XMLHTTPREQUEST</vt:lpstr>
      <vt:lpstr>XMLHTTPREQUEST - Métodos </vt:lpstr>
      <vt:lpstr>XMLHTTPREQUEST - Métodos </vt:lpstr>
      <vt:lpstr>XMLHTTPREQUEST - Procesamiento de la Respuesta</vt:lpstr>
      <vt:lpstr>PHP – Leer Parámetros de XMLHttpRequest</vt:lpstr>
      <vt:lpstr>PHP – Escribir Respuesta</vt:lpstr>
      <vt:lpstr>MySQLi – JSON ENCODE</vt:lpstr>
      <vt:lpstr>Javacript - JSON PARSE</vt:lpstr>
      <vt:lpstr>PHP - Convertir a JSON manualmente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PHP</dc:title>
  <dc:creator>Luis Guillermo Brenes</dc:creator>
  <cp:lastModifiedBy>Usuario de Windows</cp:lastModifiedBy>
  <cp:revision>209</cp:revision>
  <dcterms:created xsi:type="dcterms:W3CDTF">2017-09-18T18:57:40Z</dcterms:created>
  <dcterms:modified xsi:type="dcterms:W3CDTF">2018-12-05T01:34:38Z</dcterms:modified>
</cp:coreProperties>
</file>